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8" r:id="rId3"/>
    <p:sldId id="277" r:id="rId4"/>
    <p:sldId id="285" r:id="rId5"/>
    <p:sldId id="283" r:id="rId6"/>
    <p:sldId id="276" r:id="rId7"/>
    <p:sldId id="284" r:id="rId8"/>
    <p:sldId id="279" r:id="rId9"/>
    <p:sldId id="280" r:id="rId10"/>
    <p:sldId id="271" r:id="rId11"/>
    <p:sldId id="273" r:id="rId12"/>
    <p:sldId id="274" r:id="rId13"/>
    <p:sldId id="275" r:id="rId14"/>
    <p:sldId id="281" r:id="rId15"/>
    <p:sldId id="282" r:id="rId16"/>
    <p:sldId id="278" r:id="rId17"/>
    <p:sldId id="268" r:id="rId18"/>
    <p:sldId id="265" r:id="rId19"/>
    <p:sldId id="266" r:id="rId20"/>
    <p:sldId id="267" r:id="rId21"/>
    <p:sldId id="269"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3"/>
    <a:srgbClr val="FCD900"/>
    <a:srgbClr val="00009A"/>
    <a:srgbClr val="90CCFF"/>
    <a:srgbClr val="FFF895"/>
    <a:srgbClr val="FDD903"/>
    <a:srgbClr val="FFC001"/>
    <a:srgbClr val="4D51CB"/>
    <a:srgbClr val="2B3574"/>
    <a:srgbClr val="FDD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894"/>
    <p:restoredTop sz="94626"/>
  </p:normalViewPr>
  <p:slideViewPr>
    <p:cSldViewPr snapToGrid="0">
      <p:cViewPr>
        <p:scale>
          <a:sx n="47" d="100"/>
          <a:sy n="47" d="100"/>
        </p:scale>
        <p:origin x="2856" y="80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21" d="100"/>
          <a:sy n="121" d="100"/>
        </p:scale>
        <p:origin x="50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8044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View of beach and sea from a grassy sand dune"/>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View of beach and sea from a grassy sand dune"/>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Heron flying low over a beach with a short fence in the foreground"/>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andy path between two hills leading to the ocean"/>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andy path between two hills leading to the ocean"/>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Heron flying low over a beach with a short fence in the foreground"/>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View of beach and sea from a grassy sand dune"/>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xpedia Case Study"/>
          <p:cNvSpPr txBox="1">
            <a:spLocks noGrp="1"/>
          </p:cNvSpPr>
          <p:nvPr>
            <p:ph type="ctrTitle"/>
          </p:nvPr>
        </p:nvSpPr>
        <p:spPr>
          <a:xfrm>
            <a:off x="12389430" y="3930924"/>
            <a:ext cx="11606641" cy="2112682"/>
          </a:xfrm>
          <a:prstGeom prst="rect">
            <a:avLst/>
          </a:prstGeom>
        </p:spPr>
        <p:txBody>
          <a:bodyPr>
            <a:normAutofit/>
          </a:bodyPr>
          <a:lstStyle/>
          <a:p>
            <a:pPr>
              <a:lnSpc>
                <a:spcPct val="90000"/>
              </a:lnSpc>
            </a:pPr>
            <a:r>
              <a:rPr lang="en-US" sz="6000" b="1" dirty="0">
                <a:latin typeface="Montserrat" pitchFamily="2" charset="77"/>
              </a:rPr>
              <a:t>Hotel Stay Growth Insights: Unveiling Opportunities </a:t>
            </a:r>
          </a:p>
        </p:txBody>
      </p:sp>
      <p:sp>
        <p:nvSpPr>
          <p:cNvPr id="120" name="Double-click to edit"/>
          <p:cNvSpPr txBox="1">
            <a:spLocks noGrp="1"/>
          </p:cNvSpPr>
          <p:nvPr>
            <p:ph type="subTitle" sz="quarter" idx="1"/>
          </p:nvPr>
        </p:nvSpPr>
        <p:spPr>
          <a:xfrm>
            <a:off x="12611102" y="7026444"/>
            <a:ext cx="10669862" cy="1291901"/>
          </a:xfrm>
          <a:prstGeom prst="rect">
            <a:avLst/>
          </a:prstGeom>
        </p:spPr>
        <p:txBody>
          <a:bodyPr>
            <a:normAutofit/>
          </a:bodyPr>
          <a:lstStyle/>
          <a:p>
            <a:pPr>
              <a:spcAft>
                <a:spcPts val="600"/>
              </a:spcAft>
            </a:pPr>
            <a:r>
              <a:rPr lang="en-US" dirty="0">
                <a:latin typeface="Montserrat" pitchFamily="2" charset="77"/>
              </a:rPr>
              <a:t>By: </a:t>
            </a:r>
            <a:r>
              <a:rPr lang="en-US" dirty="0" err="1">
                <a:latin typeface="Montserrat" pitchFamily="2" charset="77"/>
              </a:rPr>
              <a:t>Addl</a:t>
            </a:r>
            <a:r>
              <a:rPr lang="en-US" dirty="0">
                <a:latin typeface="Montserrat" pitchFamily="2" charset="77"/>
              </a:rPr>
              <a:t> Tariq</a:t>
            </a:r>
          </a:p>
        </p:txBody>
      </p:sp>
      <p:sp>
        <p:nvSpPr>
          <p:cNvPr id="127" name="Freeform: Shape 126">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1058" y="2"/>
            <a:ext cx="2310284" cy="1182018"/>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9" name="Freeform: Shape 128">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698104" y="0"/>
            <a:ext cx="3474802" cy="191907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2490"/>
            <a:ext cx="319482" cy="1105992"/>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 name="Freeform: Shape 132">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671298"/>
            <a:ext cx="3096360" cy="2044702"/>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395522" y="11435812"/>
            <a:ext cx="3543218" cy="2280190"/>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41026" y="12517512"/>
            <a:ext cx="3131880" cy="1198490"/>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a:extLst>
              <a:ext uri="{FF2B5EF4-FFF2-40B4-BE49-F238E27FC236}">
                <a16:creationId xmlns:a16="http://schemas.microsoft.com/office/drawing/2014/main" id="{8C7314AC-C8DF-A72A-DA69-2424F45EC04B}"/>
              </a:ext>
            </a:extLst>
          </p:cNvPr>
          <p:cNvPicPr>
            <a:picLocks noChangeAspect="1"/>
          </p:cNvPicPr>
          <p:nvPr/>
        </p:nvPicPr>
        <p:blipFill>
          <a:blip r:embed="rId2"/>
          <a:stretch>
            <a:fillRect/>
          </a:stretch>
        </p:blipFill>
        <p:spPr>
          <a:xfrm>
            <a:off x="1956149" y="2467842"/>
            <a:ext cx="10038422" cy="7337501"/>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cquisition Funnel Metrics">
            <a:extLst>
              <a:ext uri="{FF2B5EF4-FFF2-40B4-BE49-F238E27FC236}">
                <a16:creationId xmlns:a16="http://schemas.microsoft.com/office/drawing/2014/main" id="{67CF348B-FA8F-0627-1BC9-B1F8AFDD9637}"/>
              </a:ext>
            </a:extLst>
          </p:cNvPr>
          <p:cNvSpPr txBox="1">
            <a:spLocks/>
          </p:cNvSpPr>
          <p:nvPr/>
        </p:nvSpPr>
        <p:spPr>
          <a:xfrm>
            <a:off x="0" y="305775"/>
            <a:ext cx="24384000" cy="944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Exploratory Data Analysis</a:t>
            </a:r>
          </a:p>
        </p:txBody>
      </p:sp>
      <p:sp>
        <p:nvSpPr>
          <p:cNvPr id="30" name="Slide Number Placeholder 29">
            <a:extLst>
              <a:ext uri="{FF2B5EF4-FFF2-40B4-BE49-F238E27FC236}">
                <a16:creationId xmlns:a16="http://schemas.microsoft.com/office/drawing/2014/main" id="{22423037-D95A-B197-BD69-EF2FE01F7603}"/>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9" name="TextBox 38">
            <a:extLst>
              <a:ext uri="{FF2B5EF4-FFF2-40B4-BE49-F238E27FC236}">
                <a16:creationId xmlns:a16="http://schemas.microsoft.com/office/drawing/2014/main" id="{46D6A7D9-88E9-56CE-E364-A3033471ABCA}"/>
              </a:ext>
            </a:extLst>
          </p:cNvPr>
          <p:cNvSpPr txBox="1"/>
          <p:nvPr/>
        </p:nvSpPr>
        <p:spPr>
          <a:xfrm>
            <a:off x="-155815" y="1275680"/>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latin typeface="Montserrat" pitchFamily="2" charset="77"/>
              </a:rPr>
              <a:t>Why is Mobile Order conversion rate low?</a:t>
            </a:r>
          </a:p>
        </p:txBody>
      </p:sp>
      <p:sp>
        <p:nvSpPr>
          <p:cNvPr id="3" name="TextBox 2">
            <a:extLst>
              <a:ext uri="{FF2B5EF4-FFF2-40B4-BE49-F238E27FC236}">
                <a16:creationId xmlns:a16="http://schemas.microsoft.com/office/drawing/2014/main" id="{D961EC3B-207D-9F25-7271-76A122B9FB40}"/>
              </a:ext>
            </a:extLst>
          </p:cNvPr>
          <p:cNvSpPr txBox="1"/>
          <p:nvPr/>
        </p:nvSpPr>
        <p:spPr>
          <a:xfrm>
            <a:off x="750420" y="7635972"/>
            <a:ext cx="9869382" cy="2708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lgn="l">
              <a:spcAft>
                <a:spcPts val="1200"/>
              </a:spcAft>
              <a:buFont typeface="Arial" panose="020B0604020202020204" pitchFamily="34" charset="0"/>
              <a:buChar char="•"/>
            </a:pPr>
            <a:r>
              <a:rPr lang="en-US" sz="2000" b="0" dirty="0">
                <a:latin typeface="Montserrat" pitchFamily="2" charset="77"/>
              </a:rPr>
              <a:t>Customers express apprehension regarding order and payment security during the ordering process.</a:t>
            </a:r>
          </a:p>
          <a:p>
            <a:pPr marL="457200" indent="-457200" algn="l">
              <a:spcAft>
                <a:spcPts val="1200"/>
              </a:spcAft>
              <a:buFont typeface="Arial" panose="020B0604020202020204" pitchFamily="34" charset="0"/>
              <a:buChar char="•"/>
            </a:pPr>
            <a:r>
              <a:rPr lang="en-US" sz="2000" b="0" dirty="0">
                <a:latin typeface="Montserrat" pitchFamily="2" charset="77"/>
              </a:rPr>
              <a:t>The customer UI journey on Desktop is more refined compared to Mobile. While the Mobile platform encourages greater customer engagement due to accessibility and mobility advantages, it falls short in terms of providing the clarity and visual appeal necessary for seamless order placement. For instance, the visibility of cancellation policies on Mobile is not as clear as desired.</a:t>
            </a:r>
          </a:p>
        </p:txBody>
      </p:sp>
      <p:sp>
        <p:nvSpPr>
          <p:cNvPr id="4" name="TextBox 3">
            <a:extLst>
              <a:ext uri="{FF2B5EF4-FFF2-40B4-BE49-F238E27FC236}">
                <a16:creationId xmlns:a16="http://schemas.microsoft.com/office/drawing/2014/main" id="{A000A91C-D242-BB28-4606-0EE8B06D717B}"/>
              </a:ext>
            </a:extLst>
          </p:cNvPr>
          <p:cNvSpPr txBox="1"/>
          <p:nvPr/>
        </p:nvSpPr>
        <p:spPr>
          <a:xfrm>
            <a:off x="657553" y="2164747"/>
            <a:ext cx="1081293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2000" b="0" dirty="0">
                <a:latin typeface="Montserrat" pitchFamily="2" charset="77"/>
              </a:rPr>
              <a:t>In 2019, Mobile and Desktop platforms recorded an equal number of Visits and Qualified Visits.</a:t>
            </a:r>
          </a:p>
        </p:txBody>
      </p:sp>
      <p:grpSp>
        <p:nvGrpSpPr>
          <p:cNvPr id="34" name="Group 33">
            <a:extLst>
              <a:ext uri="{FF2B5EF4-FFF2-40B4-BE49-F238E27FC236}">
                <a16:creationId xmlns:a16="http://schemas.microsoft.com/office/drawing/2014/main" id="{6B776163-59D3-D348-9A93-5997A871C092}"/>
              </a:ext>
            </a:extLst>
          </p:cNvPr>
          <p:cNvGrpSpPr/>
          <p:nvPr/>
        </p:nvGrpSpPr>
        <p:grpSpPr>
          <a:xfrm>
            <a:off x="738486" y="3053979"/>
            <a:ext cx="10732002" cy="3043639"/>
            <a:chOff x="12797383" y="2794199"/>
            <a:chExt cx="9881316" cy="2802381"/>
          </a:xfrm>
        </p:grpSpPr>
        <p:pic>
          <p:nvPicPr>
            <p:cNvPr id="20" name="Picture 19">
              <a:extLst>
                <a:ext uri="{FF2B5EF4-FFF2-40B4-BE49-F238E27FC236}">
                  <a16:creationId xmlns:a16="http://schemas.microsoft.com/office/drawing/2014/main" id="{458AC7ED-5BD4-CDD3-3A5F-505864D71CF8}"/>
                </a:ext>
              </a:extLst>
            </p:cNvPr>
            <p:cNvPicPr>
              <a:picLocks noChangeAspect="1"/>
            </p:cNvPicPr>
            <p:nvPr/>
          </p:nvPicPr>
          <p:blipFill>
            <a:blip r:embed="rId2"/>
            <a:stretch>
              <a:fillRect/>
            </a:stretch>
          </p:blipFill>
          <p:spPr>
            <a:xfrm>
              <a:off x="12797383" y="2794199"/>
              <a:ext cx="9881316" cy="2802381"/>
            </a:xfrm>
            <a:prstGeom prst="rect">
              <a:avLst/>
            </a:prstGeom>
            <a:ln w="22225">
              <a:solidFill>
                <a:srgbClr val="0170C1"/>
              </a:solidFill>
            </a:ln>
          </p:spPr>
        </p:pic>
        <p:sp>
          <p:nvSpPr>
            <p:cNvPr id="21" name="Rectangle 20">
              <a:extLst>
                <a:ext uri="{FF2B5EF4-FFF2-40B4-BE49-F238E27FC236}">
                  <a16:creationId xmlns:a16="http://schemas.microsoft.com/office/drawing/2014/main" id="{542F5445-C3BC-AD1C-AD08-51E594574117}"/>
                </a:ext>
              </a:extLst>
            </p:cNvPr>
            <p:cNvSpPr/>
            <p:nvPr/>
          </p:nvSpPr>
          <p:spPr>
            <a:xfrm>
              <a:off x="19003917" y="4922045"/>
              <a:ext cx="3593848" cy="312220"/>
            </a:xfrm>
            <a:prstGeom prst="rect">
              <a:avLst/>
            </a:prstGeom>
            <a:solidFill>
              <a:srgbClr val="C00000">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22" name="TextBox 21">
            <a:extLst>
              <a:ext uri="{FF2B5EF4-FFF2-40B4-BE49-F238E27FC236}">
                <a16:creationId xmlns:a16="http://schemas.microsoft.com/office/drawing/2014/main" id="{2A21BCF9-77A6-8067-9465-5E170E54B074}"/>
              </a:ext>
            </a:extLst>
          </p:cNvPr>
          <p:cNvSpPr txBox="1"/>
          <p:nvPr/>
        </p:nvSpPr>
        <p:spPr>
          <a:xfrm>
            <a:off x="657553" y="6232495"/>
            <a:ext cx="1120905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800"/>
              </a:spcAft>
            </a:pPr>
            <a:r>
              <a:rPr lang="en-US" sz="2000" b="0" dirty="0">
                <a:latin typeface="Montserrat" pitchFamily="2" charset="77"/>
              </a:rPr>
              <a:t>As indicated, the challenge lies in the Order Rate (Qualified Shopper Visits / Gross Order) conversion on the Mobile platform, which is lower compared to the Desktop.</a:t>
            </a:r>
          </a:p>
        </p:txBody>
      </p:sp>
      <p:sp>
        <p:nvSpPr>
          <p:cNvPr id="27" name="TextBox 26">
            <a:extLst>
              <a:ext uri="{FF2B5EF4-FFF2-40B4-BE49-F238E27FC236}">
                <a16:creationId xmlns:a16="http://schemas.microsoft.com/office/drawing/2014/main" id="{9C68F759-B078-F189-002E-3E30E83719AA}"/>
              </a:ext>
            </a:extLst>
          </p:cNvPr>
          <p:cNvSpPr txBox="1"/>
          <p:nvPr/>
        </p:nvSpPr>
        <p:spPr>
          <a:xfrm>
            <a:off x="750420" y="7114292"/>
            <a:ext cx="9881315"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000" dirty="0">
                <a:latin typeface="Montserrat" pitchFamily="2" charset="77"/>
              </a:rPr>
              <a:t>Possible reasons for this issue? </a:t>
            </a:r>
          </a:p>
        </p:txBody>
      </p:sp>
      <p:sp>
        <p:nvSpPr>
          <p:cNvPr id="35" name="TextBox 34">
            <a:extLst>
              <a:ext uri="{FF2B5EF4-FFF2-40B4-BE49-F238E27FC236}">
                <a16:creationId xmlns:a16="http://schemas.microsoft.com/office/drawing/2014/main" id="{332D19F1-630A-AA2B-08D1-89A57B35CA02}"/>
              </a:ext>
            </a:extLst>
          </p:cNvPr>
          <p:cNvSpPr txBox="1"/>
          <p:nvPr/>
        </p:nvSpPr>
        <p:spPr>
          <a:xfrm>
            <a:off x="12828914" y="10944051"/>
            <a:ext cx="10209612" cy="2092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spcAft>
                <a:spcPts val="600"/>
              </a:spcAft>
              <a:buFont typeface="Arial" panose="020B0604020202020204" pitchFamily="34" charset="0"/>
              <a:buChar char="•"/>
            </a:pPr>
            <a:r>
              <a:rPr lang="en-US" sz="2000" b="0" dirty="0">
                <a:latin typeface="Montserrat" pitchFamily="2" charset="77"/>
              </a:rPr>
              <a:t>Like Region 1, regions 2-4 also encountered a consistent order rate conversion challenge in 2019 when compared to Desktop.</a:t>
            </a:r>
          </a:p>
          <a:p>
            <a:pPr marL="342900" indent="-342900" algn="l">
              <a:spcAft>
                <a:spcPts val="600"/>
              </a:spcAft>
              <a:buFont typeface="Arial" panose="020B0604020202020204" pitchFamily="34" charset="0"/>
              <a:buChar char="•"/>
            </a:pPr>
            <a:r>
              <a:rPr lang="en-US" sz="2000" b="0" dirty="0">
                <a:latin typeface="Montserrat" pitchFamily="2" charset="77"/>
              </a:rPr>
              <a:t>The provided chart highlights the prominent impact on channels, specifically channel 1, 2, and 3 in Region 1. These channels are pivotal for the Mobile application's high growth.</a:t>
            </a:r>
          </a:p>
          <a:p>
            <a:pPr marL="342900" indent="-342900" algn="l">
              <a:spcAft>
                <a:spcPts val="600"/>
              </a:spcAft>
              <a:buFont typeface="Arial" panose="020B0604020202020204" pitchFamily="34" charset="0"/>
              <a:buChar char="•"/>
            </a:pPr>
            <a:r>
              <a:rPr lang="en-US" sz="2000" b="0" dirty="0">
                <a:latin typeface="Montserrat" pitchFamily="2" charset="77"/>
              </a:rPr>
              <a:t>This issue persists across Quarters, Months, and Days.</a:t>
            </a:r>
          </a:p>
        </p:txBody>
      </p:sp>
      <p:pic>
        <p:nvPicPr>
          <p:cNvPr id="36" name="Picture 35">
            <a:extLst>
              <a:ext uri="{FF2B5EF4-FFF2-40B4-BE49-F238E27FC236}">
                <a16:creationId xmlns:a16="http://schemas.microsoft.com/office/drawing/2014/main" id="{5FE082B1-8553-63A9-7110-2D09FAF336E9}"/>
              </a:ext>
            </a:extLst>
          </p:cNvPr>
          <p:cNvPicPr>
            <a:picLocks noChangeAspect="1"/>
          </p:cNvPicPr>
          <p:nvPr/>
        </p:nvPicPr>
        <p:blipFill>
          <a:blip r:embed="rId3"/>
          <a:stretch>
            <a:fillRect/>
          </a:stretch>
        </p:blipFill>
        <p:spPr>
          <a:xfrm>
            <a:off x="12828914" y="3387876"/>
            <a:ext cx="10209612" cy="7260418"/>
          </a:xfrm>
          <a:prstGeom prst="rect">
            <a:avLst/>
          </a:prstGeom>
          <a:ln w="22225">
            <a:solidFill>
              <a:srgbClr val="0170C1"/>
            </a:solidFill>
          </a:ln>
        </p:spPr>
      </p:pic>
      <p:sp>
        <p:nvSpPr>
          <p:cNvPr id="37" name="TextBox 36">
            <a:extLst>
              <a:ext uri="{FF2B5EF4-FFF2-40B4-BE49-F238E27FC236}">
                <a16:creationId xmlns:a16="http://schemas.microsoft.com/office/drawing/2014/main" id="{5E4695E2-5B54-D932-4CBA-7B1836FD9568}"/>
              </a:ext>
            </a:extLst>
          </p:cNvPr>
          <p:cNvSpPr txBox="1"/>
          <p:nvPr/>
        </p:nvSpPr>
        <p:spPr>
          <a:xfrm>
            <a:off x="12828914" y="2359820"/>
            <a:ext cx="1020961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latin typeface="Montserrat" pitchFamily="2" charset="77"/>
              </a:rPr>
              <a:t>Which Region and Marketing Channel is having a low Mobile Order conversion rate?</a:t>
            </a:r>
          </a:p>
        </p:txBody>
      </p:sp>
      <p:sp>
        <p:nvSpPr>
          <p:cNvPr id="42" name="TextBox 41">
            <a:extLst>
              <a:ext uri="{FF2B5EF4-FFF2-40B4-BE49-F238E27FC236}">
                <a16:creationId xmlns:a16="http://schemas.microsoft.com/office/drawing/2014/main" id="{AFDB26DD-DFF3-7CC3-9FAF-8985B8F41ABB}"/>
              </a:ext>
            </a:extLst>
          </p:cNvPr>
          <p:cNvSpPr txBox="1"/>
          <p:nvPr/>
        </p:nvSpPr>
        <p:spPr>
          <a:xfrm>
            <a:off x="750420" y="10566203"/>
            <a:ext cx="11278049"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000" dirty="0">
                <a:latin typeface="Montserrat" pitchFamily="2" charset="77"/>
              </a:rPr>
              <a:t>Potential improvements to increase order conversion rate?</a:t>
            </a:r>
            <a:endParaRPr lang="en-US" sz="2000" dirty="0"/>
          </a:p>
        </p:txBody>
      </p:sp>
      <p:sp>
        <p:nvSpPr>
          <p:cNvPr id="43" name="TextBox 42">
            <a:extLst>
              <a:ext uri="{FF2B5EF4-FFF2-40B4-BE49-F238E27FC236}">
                <a16:creationId xmlns:a16="http://schemas.microsoft.com/office/drawing/2014/main" id="{E297F689-097E-E66C-6450-E17122D67280}"/>
              </a:ext>
            </a:extLst>
          </p:cNvPr>
          <p:cNvSpPr txBox="1"/>
          <p:nvPr/>
        </p:nvSpPr>
        <p:spPr>
          <a:xfrm>
            <a:off x="738486" y="11092340"/>
            <a:ext cx="9854569"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lgn="l">
              <a:spcAft>
                <a:spcPts val="1200"/>
              </a:spcAft>
              <a:buFont typeface="Arial" panose="020B0604020202020204" pitchFamily="34" charset="0"/>
              <a:buChar char="•"/>
            </a:pPr>
            <a:r>
              <a:rPr lang="en-US" sz="2000" b="0" dirty="0">
                <a:latin typeface="Montserrat" pitchFamily="2" charset="77"/>
              </a:rPr>
              <a:t>Initiate Voice of Customer/short reviews on order placement to gather insights and reasons.</a:t>
            </a:r>
          </a:p>
          <a:p>
            <a:pPr marL="457200" indent="-457200" algn="l">
              <a:spcAft>
                <a:spcPts val="1200"/>
              </a:spcAft>
              <a:buFont typeface="Arial" panose="020B0604020202020204" pitchFamily="34" charset="0"/>
              <a:buChar char="•"/>
            </a:pPr>
            <a:r>
              <a:rPr lang="en-US" sz="2000" b="0" dirty="0">
                <a:latin typeface="Montserrat" pitchFamily="2" charset="77"/>
              </a:rPr>
              <a:t>Revise the customer order placement journey on the Mobile platform.</a:t>
            </a:r>
          </a:p>
          <a:p>
            <a:pPr marL="457200" indent="-457200" algn="l">
              <a:spcAft>
                <a:spcPts val="1200"/>
              </a:spcAft>
              <a:buFont typeface="Arial" panose="020B0604020202020204" pitchFamily="34" charset="0"/>
              <a:buChar char="•"/>
            </a:pPr>
            <a:r>
              <a:rPr lang="en-US" sz="2000" b="0" dirty="0">
                <a:latin typeface="Montserrat" pitchFamily="2" charset="77"/>
              </a:rPr>
              <a:t>Implement security measures, including non-storage of card information and Multi-Factor Authentication (MFA) for the Mobile app.</a:t>
            </a:r>
          </a:p>
        </p:txBody>
      </p:sp>
    </p:spTree>
    <p:extLst>
      <p:ext uri="{BB962C8B-B14F-4D97-AF65-F5344CB8AC3E}">
        <p14:creationId xmlns:p14="http://schemas.microsoft.com/office/powerpoint/2010/main" val="13315296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cquisition Funnel Metrics">
            <a:extLst>
              <a:ext uri="{FF2B5EF4-FFF2-40B4-BE49-F238E27FC236}">
                <a16:creationId xmlns:a16="http://schemas.microsoft.com/office/drawing/2014/main" id="{67CF348B-FA8F-0627-1BC9-B1F8AFDD9637}"/>
              </a:ext>
            </a:extLst>
          </p:cNvPr>
          <p:cNvSpPr txBox="1">
            <a:spLocks/>
          </p:cNvSpPr>
          <p:nvPr/>
        </p:nvSpPr>
        <p:spPr>
          <a:xfrm>
            <a:off x="0" y="305775"/>
            <a:ext cx="24384000" cy="9448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Exploratory Data Analysis</a:t>
            </a:r>
          </a:p>
        </p:txBody>
      </p:sp>
      <p:sp>
        <p:nvSpPr>
          <p:cNvPr id="30" name="Slide Number Placeholder 29">
            <a:extLst>
              <a:ext uri="{FF2B5EF4-FFF2-40B4-BE49-F238E27FC236}">
                <a16:creationId xmlns:a16="http://schemas.microsoft.com/office/drawing/2014/main" id="{22423037-D95A-B197-BD69-EF2FE01F7603}"/>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9" name="TextBox 38">
            <a:extLst>
              <a:ext uri="{FF2B5EF4-FFF2-40B4-BE49-F238E27FC236}">
                <a16:creationId xmlns:a16="http://schemas.microsoft.com/office/drawing/2014/main" id="{46D6A7D9-88E9-56CE-E364-A3033471ABCA}"/>
              </a:ext>
            </a:extLst>
          </p:cNvPr>
          <p:cNvSpPr txBox="1"/>
          <p:nvPr/>
        </p:nvSpPr>
        <p:spPr>
          <a:xfrm>
            <a:off x="-155815" y="1275680"/>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latin typeface="Montserrat" pitchFamily="2" charset="77"/>
              </a:rPr>
              <a:t>Growth areas in Net Room Nights/Net Orders for Mobile?</a:t>
            </a:r>
          </a:p>
        </p:txBody>
      </p:sp>
      <p:sp>
        <p:nvSpPr>
          <p:cNvPr id="52" name="TextBox 51">
            <a:extLst>
              <a:ext uri="{FF2B5EF4-FFF2-40B4-BE49-F238E27FC236}">
                <a16:creationId xmlns:a16="http://schemas.microsoft.com/office/drawing/2014/main" id="{26EE4B56-7A70-EA11-BF5A-B3398E453AD8}"/>
              </a:ext>
            </a:extLst>
          </p:cNvPr>
          <p:cNvSpPr txBox="1"/>
          <p:nvPr/>
        </p:nvSpPr>
        <p:spPr>
          <a:xfrm>
            <a:off x="813820" y="2199372"/>
            <a:ext cx="7261375"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000" dirty="0">
                <a:latin typeface="Montserrat" pitchFamily="2" charset="77"/>
              </a:rPr>
              <a:t>Which are the high performing Regions for Mobile?</a:t>
            </a:r>
          </a:p>
        </p:txBody>
      </p:sp>
      <p:sp>
        <p:nvSpPr>
          <p:cNvPr id="63" name="TextBox 62">
            <a:extLst>
              <a:ext uri="{FF2B5EF4-FFF2-40B4-BE49-F238E27FC236}">
                <a16:creationId xmlns:a16="http://schemas.microsoft.com/office/drawing/2014/main" id="{BD6CD311-EF0D-CDA6-3B9D-E384B5C1865E}"/>
              </a:ext>
            </a:extLst>
          </p:cNvPr>
          <p:cNvSpPr txBox="1"/>
          <p:nvPr/>
        </p:nvSpPr>
        <p:spPr>
          <a:xfrm>
            <a:off x="813820" y="2599482"/>
            <a:ext cx="7261375"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000" b="0" dirty="0">
                <a:latin typeface="Montserrat" pitchFamily="2" charset="77"/>
              </a:rPr>
              <a:t>Region 1 boasts the highest number of visits and orders, followed by Region 2 and 3.</a:t>
            </a:r>
          </a:p>
        </p:txBody>
      </p:sp>
      <p:sp>
        <p:nvSpPr>
          <p:cNvPr id="68" name="TextBox 67">
            <a:extLst>
              <a:ext uri="{FF2B5EF4-FFF2-40B4-BE49-F238E27FC236}">
                <a16:creationId xmlns:a16="http://schemas.microsoft.com/office/drawing/2014/main" id="{DE085191-6C11-D0CD-6AF3-C0E565CB0135}"/>
              </a:ext>
            </a:extLst>
          </p:cNvPr>
          <p:cNvSpPr txBox="1"/>
          <p:nvPr/>
        </p:nvSpPr>
        <p:spPr>
          <a:xfrm>
            <a:off x="8581660" y="3240601"/>
            <a:ext cx="707814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000" dirty="0">
                <a:latin typeface="Montserrat" pitchFamily="2" charset="77"/>
              </a:rPr>
              <a:t>Which areas can be improved for these Regions?</a:t>
            </a:r>
          </a:p>
        </p:txBody>
      </p:sp>
      <p:pic>
        <p:nvPicPr>
          <p:cNvPr id="72" name="Picture 71">
            <a:extLst>
              <a:ext uri="{FF2B5EF4-FFF2-40B4-BE49-F238E27FC236}">
                <a16:creationId xmlns:a16="http://schemas.microsoft.com/office/drawing/2014/main" id="{B25E518A-60F7-6CBB-7E02-D02D72BCDF64}"/>
              </a:ext>
            </a:extLst>
          </p:cNvPr>
          <p:cNvPicPr>
            <a:picLocks noChangeAspect="1"/>
          </p:cNvPicPr>
          <p:nvPr/>
        </p:nvPicPr>
        <p:blipFill rotWithShape="1">
          <a:blip r:embed="rId2"/>
          <a:srcRect l="1147"/>
          <a:stretch/>
        </p:blipFill>
        <p:spPr>
          <a:xfrm>
            <a:off x="905435" y="4201469"/>
            <a:ext cx="7078143" cy="4190542"/>
          </a:xfrm>
          <a:prstGeom prst="rect">
            <a:avLst/>
          </a:prstGeom>
          <a:ln w="22225">
            <a:solidFill>
              <a:srgbClr val="0170C1"/>
            </a:solidFill>
          </a:ln>
        </p:spPr>
      </p:pic>
      <p:pic>
        <p:nvPicPr>
          <p:cNvPr id="73" name="Picture 72">
            <a:extLst>
              <a:ext uri="{FF2B5EF4-FFF2-40B4-BE49-F238E27FC236}">
                <a16:creationId xmlns:a16="http://schemas.microsoft.com/office/drawing/2014/main" id="{748F036A-A5A5-C241-F3C9-F89FAEFD55E6}"/>
              </a:ext>
            </a:extLst>
          </p:cNvPr>
          <p:cNvPicPr>
            <a:picLocks noChangeAspect="1"/>
          </p:cNvPicPr>
          <p:nvPr/>
        </p:nvPicPr>
        <p:blipFill>
          <a:blip r:embed="rId3"/>
          <a:stretch>
            <a:fillRect/>
          </a:stretch>
        </p:blipFill>
        <p:spPr>
          <a:xfrm>
            <a:off x="8581660" y="4201469"/>
            <a:ext cx="7096789" cy="4124127"/>
          </a:xfrm>
          <a:prstGeom prst="rect">
            <a:avLst/>
          </a:prstGeom>
          <a:ln w="22225">
            <a:solidFill>
              <a:srgbClr val="0170C1"/>
            </a:solidFill>
          </a:ln>
        </p:spPr>
      </p:pic>
      <p:pic>
        <p:nvPicPr>
          <p:cNvPr id="74" name="Picture 73">
            <a:extLst>
              <a:ext uri="{FF2B5EF4-FFF2-40B4-BE49-F238E27FC236}">
                <a16:creationId xmlns:a16="http://schemas.microsoft.com/office/drawing/2014/main" id="{365BAD61-0110-AF58-7549-817FA9C73DA4}"/>
              </a:ext>
            </a:extLst>
          </p:cNvPr>
          <p:cNvPicPr>
            <a:picLocks noChangeAspect="1"/>
          </p:cNvPicPr>
          <p:nvPr/>
        </p:nvPicPr>
        <p:blipFill>
          <a:blip r:embed="rId4"/>
          <a:stretch>
            <a:fillRect/>
          </a:stretch>
        </p:blipFill>
        <p:spPr>
          <a:xfrm>
            <a:off x="16516744" y="4201469"/>
            <a:ext cx="7078143" cy="4178804"/>
          </a:xfrm>
          <a:prstGeom prst="rect">
            <a:avLst/>
          </a:prstGeom>
          <a:ln w="22225">
            <a:solidFill>
              <a:srgbClr val="0170C1"/>
            </a:solidFill>
          </a:ln>
        </p:spPr>
      </p:pic>
      <p:sp>
        <p:nvSpPr>
          <p:cNvPr id="76" name="TextBox 75">
            <a:extLst>
              <a:ext uri="{FF2B5EF4-FFF2-40B4-BE49-F238E27FC236}">
                <a16:creationId xmlns:a16="http://schemas.microsoft.com/office/drawing/2014/main" id="{1B526389-6545-7198-59FD-C9A04DC2900B}"/>
              </a:ext>
            </a:extLst>
          </p:cNvPr>
          <p:cNvSpPr txBox="1"/>
          <p:nvPr/>
        </p:nvSpPr>
        <p:spPr>
          <a:xfrm>
            <a:off x="16516744" y="8636328"/>
            <a:ext cx="7270361" cy="4401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000" dirty="0">
                <a:latin typeface="Montserrat" pitchFamily="2" charset="77"/>
              </a:rPr>
              <a:t>Insight:</a:t>
            </a:r>
          </a:p>
          <a:p>
            <a:pPr marL="342900" indent="-342900" algn="l">
              <a:spcAft>
                <a:spcPts val="1200"/>
              </a:spcAft>
              <a:buFont typeface="Arial" panose="020B0604020202020204" pitchFamily="34" charset="0"/>
              <a:buChar char="•"/>
            </a:pPr>
            <a:r>
              <a:rPr lang="en-US" sz="2000" b="0" dirty="0">
                <a:latin typeface="Montserrat" pitchFamily="2" charset="77"/>
              </a:rPr>
              <a:t>In both Region 1 and 3, the Bounce rate demonstrates a yearly increase.</a:t>
            </a:r>
          </a:p>
          <a:p>
            <a:pPr marL="342900" indent="-342900" algn="l">
              <a:spcAft>
                <a:spcPts val="1200"/>
              </a:spcAft>
              <a:buFont typeface="Arial" panose="020B0604020202020204" pitchFamily="34" charset="0"/>
              <a:buChar char="•"/>
            </a:pPr>
            <a:r>
              <a:rPr lang="en-US" sz="2000" b="0" dirty="0">
                <a:latin typeface="Montserrat" pitchFamily="2" charset="77"/>
              </a:rPr>
              <a:t>For Region 1, the bounce rate experiences a quarterly rise, averaging 51% throughout 2019.</a:t>
            </a:r>
          </a:p>
          <a:p>
            <a:pPr marL="342900" indent="-342900" algn="l">
              <a:spcAft>
                <a:spcPts val="1200"/>
              </a:spcAft>
              <a:buFont typeface="Arial" panose="020B0604020202020204" pitchFamily="34" charset="0"/>
              <a:buChar char="•"/>
            </a:pPr>
            <a:r>
              <a:rPr lang="en-US" sz="2000" b="0" dirty="0">
                <a:latin typeface="Montserrat" pitchFamily="2" charset="77"/>
              </a:rPr>
              <a:t>Conversely, in Region 3, the bounce rate remained consistently high but notably decreased in the final two quarters of 2019.</a:t>
            </a:r>
          </a:p>
          <a:p>
            <a:pPr algn="l">
              <a:spcAft>
                <a:spcPts val="1200"/>
              </a:spcAft>
            </a:pPr>
            <a:r>
              <a:rPr lang="en-US" sz="2000" dirty="0">
                <a:latin typeface="Montserrat" pitchFamily="2" charset="77"/>
              </a:rPr>
              <a:t>Suggestion to decrease bounce rate?</a:t>
            </a:r>
          </a:p>
          <a:p>
            <a:pPr marL="342900" indent="-342900" algn="l">
              <a:spcAft>
                <a:spcPts val="1200"/>
              </a:spcAft>
              <a:buFont typeface="Arial" panose="020B0604020202020204" pitchFamily="34" charset="0"/>
              <a:buChar char="•"/>
            </a:pPr>
            <a:r>
              <a:rPr lang="en-US" sz="2000" b="0" dirty="0">
                <a:latin typeface="Montserrat" pitchFamily="2" charset="77"/>
              </a:rPr>
              <a:t>Concentrate efforts on selected channels with lower bounce rates.</a:t>
            </a:r>
          </a:p>
        </p:txBody>
      </p:sp>
      <p:sp>
        <p:nvSpPr>
          <p:cNvPr id="77" name="TextBox 76">
            <a:extLst>
              <a:ext uri="{FF2B5EF4-FFF2-40B4-BE49-F238E27FC236}">
                <a16:creationId xmlns:a16="http://schemas.microsoft.com/office/drawing/2014/main" id="{3FAB832F-5DA0-0681-51F3-2F10EBEBAAEA}"/>
              </a:ext>
            </a:extLst>
          </p:cNvPr>
          <p:cNvSpPr txBox="1"/>
          <p:nvPr/>
        </p:nvSpPr>
        <p:spPr>
          <a:xfrm>
            <a:off x="813820" y="8729154"/>
            <a:ext cx="7270361"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000" dirty="0">
                <a:latin typeface="Montserrat" pitchFamily="2" charset="77"/>
              </a:rPr>
              <a:t>Insight:</a:t>
            </a:r>
          </a:p>
          <a:p>
            <a:pPr marL="342900" indent="-342900" algn="l">
              <a:spcAft>
                <a:spcPts val="1200"/>
              </a:spcAft>
              <a:buFont typeface="Arial" panose="020B0604020202020204" pitchFamily="34" charset="0"/>
              <a:buChar char="•"/>
            </a:pPr>
            <a:r>
              <a:rPr lang="en-US" sz="2000" b="0" dirty="0">
                <a:latin typeface="Montserrat" pitchFamily="2" charset="77"/>
              </a:rPr>
              <a:t>Region 1 encounters a challenge in obtaining Qualified Shopper Visits, as the QSV growth rate lags the Visit growth rate.</a:t>
            </a:r>
          </a:p>
          <a:p>
            <a:pPr marL="342900" indent="-342900" algn="l">
              <a:spcAft>
                <a:spcPts val="1200"/>
              </a:spcAft>
              <a:buFont typeface="Arial" panose="020B0604020202020204" pitchFamily="34" charset="0"/>
              <a:buChar char="•"/>
            </a:pPr>
            <a:r>
              <a:rPr lang="en-US" sz="2000" b="0" dirty="0">
                <a:latin typeface="Montserrat" pitchFamily="2" charset="77"/>
              </a:rPr>
              <a:t>When examined on a monthly/quarterly basis, a decline is noticeable in the third quarter, specifically during September and October.</a:t>
            </a:r>
          </a:p>
          <a:p>
            <a:pPr algn="l">
              <a:spcAft>
                <a:spcPts val="1200"/>
              </a:spcAft>
            </a:pPr>
            <a:r>
              <a:rPr lang="en-US" sz="2000" dirty="0">
                <a:latin typeface="Montserrat" pitchFamily="2" charset="77"/>
              </a:rPr>
              <a:t>Suggestion to increase QSV/Visits conversion rate?</a:t>
            </a:r>
            <a:endParaRPr lang="en-US" sz="2000" dirty="0"/>
          </a:p>
          <a:p>
            <a:pPr marL="342900" indent="-342900" algn="l">
              <a:spcAft>
                <a:spcPts val="1200"/>
              </a:spcAft>
              <a:buFont typeface="Arial" panose="020B0604020202020204" pitchFamily="34" charset="0"/>
              <a:buChar char="•"/>
            </a:pPr>
            <a:r>
              <a:rPr lang="en-US" sz="2000" b="0" dirty="0">
                <a:latin typeface="Montserrat" pitchFamily="2" charset="77"/>
              </a:rPr>
              <a:t>Focus on targeting loyal and highly engaged customer segments during September and October.</a:t>
            </a:r>
          </a:p>
        </p:txBody>
      </p:sp>
      <p:sp>
        <p:nvSpPr>
          <p:cNvPr id="78" name="TextBox 77">
            <a:extLst>
              <a:ext uri="{FF2B5EF4-FFF2-40B4-BE49-F238E27FC236}">
                <a16:creationId xmlns:a16="http://schemas.microsoft.com/office/drawing/2014/main" id="{D1EB37DF-0F04-B6AD-423E-8B1E7E2736D5}"/>
              </a:ext>
            </a:extLst>
          </p:cNvPr>
          <p:cNvSpPr txBox="1"/>
          <p:nvPr/>
        </p:nvSpPr>
        <p:spPr>
          <a:xfrm>
            <a:off x="8428961" y="8729154"/>
            <a:ext cx="7743002"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000" dirty="0">
                <a:latin typeface="Montserrat" pitchFamily="2" charset="77"/>
              </a:rPr>
              <a:t>Insight:</a:t>
            </a:r>
          </a:p>
          <a:p>
            <a:pPr marL="342900" indent="-342900" algn="l">
              <a:spcAft>
                <a:spcPts val="1200"/>
              </a:spcAft>
              <a:buFont typeface="Arial" panose="020B0604020202020204" pitchFamily="34" charset="0"/>
              <a:buChar char="•"/>
            </a:pPr>
            <a:r>
              <a:rPr lang="en-US" sz="2000" b="0" dirty="0">
                <a:latin typeface="Montserrat" pitchFamily="2" charset="77"/>
              </a:rPr>
              <a:t>Region 2 is grappling with a challenge in facilitating Qualified Shopper customers to complete orders, evidenced by a decline in the Gross Order/QSV rate.</a:t>
            </a:r>
          </a:p>
          <a:p>
            <a:pPr marL="342900" indent="-342900" algn="l">
              <a:spcAft>
                <a:spcPts val="1200"/>
              </a:spcAft>
              <a:buFont typeface="Arial" panose="020B0604020202020204" pitchFamily="34" charset="0"/>
              <a:buChar char="•"/>
            </a:pPr>
            <a:r>
              <a:rPr lang="en-US" sz="2000" b="0" dirty="0">
                <a:latin typeface="Montserrat" pitchFamily="2" charset="77"/>
              </a:rPr>
              <a:t>This decline is consistently observed on both monthly and quarterly levels throughout 2019.</a:t>
            </a:r>
          </a:p>
          <a:p>
            <a:pPr algn="l">
              <a:spcAft>
                <a:spcPts val="1200"/>
              </a:spcAft>
            </a:pPr>
            <a:r>
              <a:rPr lang="en-US" sz="2000" dirty="0">
                <a:latin typeface="Montserrat" pitchFamily="2" charset="77"/>
              </a:rPr>
              <a:t>Mitigation strategies for growth?</a:t>
            </a:r>
          </a:p>
          <a:p>
            <a:pPr marL="342900" indent="-342900" algn="l">
              <a:spcAft>
                <a:spcPts val="1200"/>
              </a:spcAft>
              <a:buFont typeface="Arial" panose="020B0604020202020204" pitchFamily="34" charset="0"/>
              <a:buChar char="•"/>
            </a:pPr>
            <a:r>
              <a:rPr lang="en-US" sz="2000" b="0" dirty="0">
                <a:latin typeface="Montserrat" pitchFamily="2" charset="77"/>
              </a:rPr>
              <a:t>Encourage customers to place orders by offering cashback or discounts as incentives.</a:t>
            </a:r>
          </a:p>
          <a:p>
            <a:pPr marL="342900" indent="-342900" algn="l">
              <a:spcAft>
                <a:spcPts val="1200"/>
              </a:spcAft>
              <a:buFont typeface="Arial" panose="020B0604020202020204" pitchFamily="34" charset="0"/>
              <a:buChar char="•"/>
            </a:pPr>
            <a:r>
              <a:rPr lang="en-US" sz="2000" b="0" dirty="0">
                <a:latin typeface="Montserrat" pitchFamily="2" charset="77"/>
              </a:rPr>
              <a:t>Enhance customer interest by incorporating higher quality photos and increasing accommodations supply.</a:t>
            </a:r>
          </a:p>
        </p:txBody>
      </p:sp>
    </p:spTree>
    <p:extLst>
      <p:ext uri="{BB962C8B-B14F-4D97-AF65-F5344CB8AC3E}">
        <p14:creationId xmlns:p14="http://schemas.microsoft.com/office/powerpoint/2010/main" val="394244889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cquisition Funnel Metrics">
            <a:extLst>
              <a:ext uri="{FF2B5EF4-FFF2-40B4-BE49-F238E27FC236}">
                <a16:creationId xmlns:a16="http://schemas.microsoft.com/office/drawing/2014/main" id="{67CF348B-FA8F-0627-1BC9-B1F8AFDD9637}"/>
              </a:ext>
            </a:extLst>
          </p:cNvPr>
          <p:cNvSpPr txBox="1">
            <a:spLocks/>
          </p:cNvSpPr>
          <p:nvPr/>
        </p:nvSpPr>
        <p:spPr>
          <a:xfrm>
            <a:off x="0" y="305775"/>
            <a:ext cx="24384000" cy="944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Funnel Analysis</a:t>
            </a:r>
          </a:p>
        </p:txBody>
      </p:sp>
      <p:sp>
        <p:nvSpPr>
          <p:cNvPr id="30" name="Slide Number Placeholder 29">
            <a:extLst>
              <a:ext uri="{FF2B5EF4-FFF2-40B4-BE49-F238E27FC236}">
                <a16:creationId xmlns:a16="http://schemas.microsoft.com/office/drawing/2014/main" id="{22423037-D95A-B197-BD69-EF2FE01F7603}"/>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46" name="TextBox 45">
            <a:extLst>
              <a:ext uri="{FF2B5EF4-FFF2-40B4-BE49-F238E27FC236}">
                <a16:creationId xmlns:a16="http://schemas.microsoft.com/office/drawing/2014/main" id="{BEB83BA3-C20B-F425-1372-CD431F5AE9BF}"/>
              </a:ext>
            </a:extLst>
          </p:cNvPr>
          <p:cNvSpPr txBox="1"/>
          <p:nvPr/>
        </p:nvSpPr>
        <p:spPr>
          <a:xfrm>
            <a:off x="0" y="1359505"/>
            <a:ext cx="2438400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latin typeface="Montserrat" pitchFamily="2" charset="77"/>
              </a:rPr>
              <a:t>Which channels to focus for the Regional problems and growth areas on Mobile?</a:t>
            </a:r>
          </a:p>
        </p:txBody>
      </p:sp>
      <p:sp>
        <p:nvSpPr>
          <p:cNvPr id="52" name="TextBox 51">
            <a:extLst>
              <a:ext uri="{FF2B5EF4-FFF2-40B4-BE49-F238E27FC236}">
                <a16:creationId xmlns:a16="http://schemas.microsoft.com/office/drawing/2014/main" id="{1616D97F-9DF8-E37A-7090-609F1118C91A}"/>
              </a:ext>
            </a:extLst>
          </p:cNvPr>
          <p:cNvSpPr txBox="1"/>
          <p:nvPr/>
        </p:nvSpPr>
        <p:spPr>
          <a:xfrm>
            <a:off x="453649" y="11201525"/>
            <a:ext cx="10604067" cy="17851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dirty="0">
                <a:latin typeface="Montserrat" pitchFamily="2" charset="77"/>
              </a:rPr>
              <a:t>Region 2 insights:</a:t>
            </a:r>
          </a:p>
          <a:p>
            <a:pPr marL="342900" indent="-342900" algn="l">
              <a:spcAft>
                <a:spcPts val="600"/>
              </a:spcAft>
              <a:buFont typeface="Arial" panose="020B0604020202020204" pitchFamily="34" charset="0"/>
              <a:buChar char="•"/>
            </a:pPr>
            <a:r>
              <a:rPr lang="en-US" sz="2000" b="0" dirty="0">
                <a:latin typeface="Montserrat" pitchFamily="2" charset="77"/>
              </a:rPr>
              <a:t>Notably, as indicated in yellow, all channels in Region 2 are encountering challenges with low order rate growth, except for Channel 1.</a:t>
            </a:r>
          </a:p>
          <a:p>
            <a:pPr marL="342900" indent="-342900" algn="l">
              <a:spcAft>
                <a:spcPts val="600"/>
              </a:spcAft>
              <a:buFont typeface="Arial" panose="020B0604020202020204" pitchFamily="34" charset="0"/>
              <a:buChar char="•"/>
            </a:pPr>
            <a:r>
              <a:rPr lang="en-US" sz="2000" b="0" dirty="0">
                <a:latin typeface="Montserrat" pitchFamily="2" charset="77"/>
              </a:rPr>
              <a:t>Channel 1 stands out as a new and burgeoning growth avenue, showcasing impressive order, buying, and occupancy rates.</a:t>
            </a:r>
          </a:p>
        </p:txBody>
      </p:sp>
      <p:grpSp>
        <p:nvGrpSpPr>
          <p:cNvPr id="58" name="Group 57">
            <a:extLst>
              <a:ext uri="{FF2B5EF4-FFF2-40B4-BE49-F238E27FC236}">
                <a16:creationId xmlns:a16="http://schemas.microsoft.com/office/drawing/2014/main" id="{26E25E88-6E84-CA5B-EE8B-2641A92E0DE1}"/>
              </a:ext>
            </a:extLst>
          </p:cNvPr>
          <p:cNvGrpSpPr/>
          <p:nvPr/>
        </p:nvGrpSpPr>
        <p:grpSpPr>
          <a:xfrm>
            <a:off x="481190" y="7914748"/>
            <a:ext cx="11477841" cy="3043121"/>
            <a:chOff x="1018912" y="8756683"/>
            <a:chExt cx="11477841" cy="3043121"/>
          </a:xfrm>
        </p:grpSpPr>
        <p:pic>
          <p:nvPicPr>
            <p:cNvPr id="49" name="Picture 48">
              <a:extLst>
                <a:ext uri="{FF2B5EF4-FFF2-40B4-BE49-F238E27FC236}">
                  <a16:creationId xmlns:a16="http://schemas.microsoft.com/office/drawing/2014/main" id="{32200F8D-0A48-A1F3-7B28-41F121E551A5}"/>
                </a:ext>
              </a:extLst>
            </p:cNvPr>
            <p:cNvPicPr>
              <a:picLocks noChangeAspect="1"/>
            </p:cNvPicPr>
            <p:nvPr/>
          </p:nvPicPr>
          <p:blipFill rotWithShape="1">
            <a:blip r:embed="rId2"/>
            <a:srcRect r="16220" b="1484"/>
            <a:stretch/>
          </p:blipFill>
          <p:spPr>
            <a:xfrm>
              <a:off x="1018912" y="8756683"/>
              <a:ext cx="9616181" cy="3043120"/>
            </a:xfrm>
            <a:prstGeom prst="rect">
              <a:avLst/>
            </a:prstGeom>
            <a:ln w="22225">
              <a:solidFill>
                <a:srgbClr val="0170C1"/>
              </a:solidFill>
            </a:ln>
          </p:spPr>
        </p:pic>
        <p:pic>
          <p:nvPicPr>
            <p:cNvPr id="51" name="Picture 50">
              <a:extLst>
                <a:ext uri="{FF2B5EF4-FFF2-40B4-BE49-F238E27FC236}">
                  <a16:creationId xmlns:a16="http://schemas.microsoft.com/office/drawing/2014/main" id="{86C73ADE-90DF-940C-1749-26CC0EBFD418}"/>
                </a:ext>
              </a:extLst>
            </p:cNvPr>
            <p:cNvPicPr>
              <a:picLocks noChangeAspect="1"/>
            </p:cNvPicPr>
            <p:nvPr/>
          </p:nvPicPr>
          <p:blipFill rotWithShape="1">
            <a:blip r:embed="rId2"/>
            <a:srcRect l="84468" b="1484"/>
            <a:stretch/>
          </p:blipFill>
          <p:spPr>
            <a:xfrm>
              <a:off x="10713989" y="8756683"/>
              <a:ext cx="1782764" cy="3043120"/>
            </a:xfrm>
            <a:prstGeom prst="rect">
              <a:avLst/>
            </a:prstGeom>
            <a:noFill/>
            <a:ln w="22225">
              <a:solidFill>
                <a:srgbClr val="C00000"/>
              </a:solidFill>
            </a:ln>
          </p:spPr>
        </p:pic>
        <p:sp>
          <p:nvSpPr>
            <p:cNvPr id="55" name="Rectangle 54">
              <a:extLst>
                <a:ext uri="{FF2B5EF4-FFF2-40B4-BE49-F238E27FC236}">
                  <a16:creationId xmlns:a16="http://schemas.microsoft.com/office/drawing/2014/main" id="{82237140-968D-0C22-24CA-8C44A5028610}"/>
                </a:ext>
              </a:extLst>
            </p:cNvPr>
            <p:cNvSpPr/>
            <p:nvPr/>
          </p:nvSpPr>
          <p:spPr>
            <a:xfrm>
              <a:off x="8087756" y="9193807"/>
              <a:ext cx="690156" cy="1930026"/>
            </a:xfrm>
            <a:prstGeom prst="rect">
              <a:avLst/>
            </a:prstGeom>
            <a:solidFill>
              <a:srgbClr val="FCD801">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6" name="Rectangle 55">
              <a:extLst>
                <a:ext uri="{FF2B5EF4-FFF2-40B4-BE49-F238E27FC236}">
                  <a16:creationId xmlns:a16="http://schemas.microsoft.com/office/drawing/2014/main" id="{ED668B24-58DC-9ECC-C26E-050CA9444253}"/>
                </a:ext>
              </a:extLst>
            </p:cNvPr>
            <p:cNvSpPr/>
            <p:nvPr/>
          </p:nvSpPr>
          <p:spPr>
            <a:xfrm>
              <a:off x="8087757" y="11123834"/>
              <a:ext cx="4408995" cy="675970"/>
            </a:xfrm>
            <a:prstGeom prst="rect">
              <a:avLst/>
            </a:prstGeom>
            <a:solidFill>
              <a:srgbClr val="09009A">
                <a:alpha val="1718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19" name="Right Arrow 18">
            <a:extLst>
              <a:ext uri="{FF2B5EF4-FFF2-40B4-BE49-F238E27FC236}">
                <a16:creationId xmlns:a16="http://schemas.microsoft.com/office/drawing/2014/main" id="{F6BC948C-F7BB-88F6-2C26-A5D743E609A3}"/>
              </a:ext>
            </a:extLst>
          </p:cNvPr>
          <p:cNvSpPr/>
          <p:nvPr/>
        </p:nvSpPr>
        <p:spPr>
          <a:xfrm>
            <a:off x="7572376" y="4634064"/>
            <a:ext cx="2862002" cy="336074"/>
          </a:xfrm>
          <a:prstGeom prst="rightArrow">
            <a:avLst/>
          </a:prstGeom>
          <a:solidFill>
            <a:srgbClr val="FCD80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TextBox 20">
            <a:extLst>
              <a:ext uri="{FF2B5EF4-FFF2-40B4-BE49-F238E27FC236}">
                <a16:creationId xmlns:a16="http://schemas.microsoft.com/office/drawing/2014/main" id="{968D9A7B-D8B2-E91D-FB19-E7639986C638}"/>
              </a:ext>
            </a:extLst>
          </p:cNvPr>
          <p:cNvSpPr txBox="1"/>
          <p:nvPr/>
        </p:nvSpPr>
        <p:spPr>
          <a:xfrm>
            <a:off x="1258429" y="2209359"/>
            <a:ext cx="9049585"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2400"/>
              </a:spcAft>
            </a:pPr>
            <a:r>
              <a:rPr lang="en-US" sz="2000" b="0" dirty="0">
                <a:latin typeface="Montserrat" pitchFamily="2" charset="77"/>
              </a:rPr>
              <a:t>Conducted a Funnel Analysis to review, high performing Regions and cost-effective Channels for mobile.</a:t>
            </a:r>
          </a:p>
        </p:txBody>
      </p:sp>
      <p:grpSp>
        <p:nvGrpSpPr>
          <p:cNvPr id="22" name="Group 21">
            <a:extLst>
              <a:ext uri="{FF2B5EF4-FFF2-40B4-BE49-F238E27FC236}">
                <a16:creationId xmlns:a16="http://schemas.microsoft.com/office/drawing/2014/main" id="{7A46E516-A591-3AB0-0C62-62EBA86782F5}"/>
              </a:ext>
            </a:extLst>
          </p:cNvPr>
          <p:cNvGrpSpPr/>
          <p:nvPr/>
        </p:nvGrpSpPr>
        <p:grpSpPr>
          <a:xfrm>
            <a:off x="886354" y="3149995"/>
            <a:ext cx="9421660" cy="4159515"/>
            <a:chOff x="1084109" y="3399063"/>
            <a:chExt cx="9421660" cy="4159515"/>
          </a:xfrm>
        </p:grpSpPr>
        <p:grpSp>
          <p:nvGrpSpPr>
            <p:cNvPr id="32" name="Group 31">
              <a:extLst>
                <a:ext uri="{FF2B5EF4-FFF2-40B4-BE49-F238E27FC236}">
                  <a16:creationId xmlns:a16="http://schemas.microsoft.com/office/drawing/2014/main" id="{08BB2235-0EEA-0D5F-76D3-0FD6D3E758BC}"/>
                </a:ext>
              </a:extLst>
            </p:cNvPr>
            <p:cNvGrpSpPr/>
            <p:nvPr/>
          </p:nvGrpSpPr>
          <p:grpSpPr>
            <a:xfrm>
              <a:off x="2972130" y="3399063"/>
              <a:ext cx="5168570" cy="4159515"/>
              <a:chOff x="18043173" y="4858210"/>
              <a:chExt cx="6507382" cy="5997168"/>
            </a:xfrm>
          </p:grpSpPr>
          <p:cxnSp>
            <p:nvCxnSpPr>
              <p:cNvPr id="35" name="Straight Arrow Connector 34">
                <a:extLst>
                  <a:ext uri="{FF2B5EF4-FFF2-40B4-BE49-F238E27FC236}">
                    <a16:creationId xmlns:a16="http://schemas.microsoft.com/office/drawing/2014/main" id="{473D6269-8B53-D147-C0BA-B7FE600B324E}"/>
                  </a:ext>
                </a:extLst>
              </p:cNvPr>
              <p:cNvCxnSpPr>
                <a:cxnSpLocks/>
              </p:cNvCxnSpPr>
              <p:nvPr/>
            </p:nvCxnSpPr>
            <p:spPr>
              <a:xfrm flipV="1">
                <a:off x="23599802" y="5308066"/>
                <a:ext cx="950753" cy="0"/>
              </a:xfrm>
              <a:prstGeom prst="straightConnector1">
                <a:avLst/>
              </a:prstGeom>
              <a:ln w="38100">
                <a:solidFill>
                  <a:srgbClr val="0A0099"/>
                </a:solidFill>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070C75A-2F31-CF30-F1DB-F525D6FBA9BF}"/>
                  </a:ext>
                </a:extLst>
              </p:cNvPr>
              <p:cNvCxnSpPr/>
              <p:nvPr/>
            </p:nvCxnSpPr>
            <p:spPr>
              <a:xfrm flipH="1" flipV="1">
                <a:off x="19243365" y="8145557"/>
                <a:ext cx="729627" cy="0"/>
              </a:xfrm>
              <a:prstGeom prst="straightConnector1">
                <a:avLst/>
              </a:prstGeom>
              <a:ln w="38100">
                <a:solidFill>
                  <a:srgbClr val="FCD800"/>
                </a:solidFill>
                <a:tailEnd type="oval"/>
              </a:ln>
            </p:spPr>
            <p:style>
              <a:lnRef idx="1">
                <a:schemeClr val="accent1"/>
              </a:lnRef>
              <a:fillRef idx="0">
                <a:schemeClr val="accent1"/>
              </a:fillRef>
              <a:effectRef idx="0">
                <a:schemeClr val="accent1"/>
              </a:effectRef>
              <a:fontRef idx="minor">
                <a:schemeClr val="tx1"/>
              </a:fontRef>
            </p:style>
          </p:cxnSp>
          <p:sp>
            <p:nvSpPr>
              <p:cNvPr id="37" name="Freeform 36">
                <a:extLst>
                  <a:ext uri="{FF2B5EF4-FFF2-40B4-BE49-F238E27FC236}">
                    <a16:creationId xmlns:a16="http://schemas.microsoft.com/office/drawing/2014/main" id="{9B3A1FA7-112D-BB0B-A955-6D92C64FE2BD}"/>
                  </a:ext>
                </a:extLst>
              </p:cNvPr>
              <p:cNvSpPr>
                <a:spLocks/>
              </p:cNvSpPr>
              <p:nvPr/>
            </p:nvSpPr>
            <p:spPr bwMode="auto">
              <a:xfrm>
                <a:off x="19553052" y="7785700"/>
                <a:ext cx="3432429" cy="643199"/>
              </a:xfrm>
              <a:custGeom>
                <a:avLst/>
                <a:gdLst>
                  <a:gd name="T0" fmla="*/ 238 w 2252"/>
                  <a:gd name="T1" fmla="*/ 422 h 422"/>
                  <a:gd name="T2" fmla="*/ 2016 w 2252"/>
                  <a:gd name="T3" fmla="*/ 422 h 422"/>
                  <a:gd name="T4" fmla="*/ 2252 w 2252"/>
                  <a:gd name="T5" fmla="*/ 0 h 422"/>
                  <a:gd name="T6" fmla="*/ 0 w 2252"/>
                  <a:gd name="T7" fmla="*/ 0 h 422"/>
                  <a:gd name="T8" fmla="*/ 238 w 2252"/>
                  <a:gd name="T9" fmla="*/ 422 h 422"/>
                </a:gdLst>
                <a:ahLst/>
                <a:cxnLst>
                  <a:cxn ang="0">
                    <a:pos x="T0" y="T1"/>
                  </a:cxn>
                  <a:cxn ang="0">
                    <a:pos x="T2" y="T3"/>
                  </a:cxn>
                  <a:cxn ang="0">
                    <a:pos x="T4" y="T5"/>
                  </a:cxn>
                  <a:cxn ang="0">
                    <a:pos x="T6" y="T7"/>
                  </a:cxn>
                  <a:cxn ang="0">
                    <a:pos x="T8" y="T9"/>
                  </a:cxn>
                </a:cxnLst>
                <a:rect l="0" t="0" r="r" b="b"/>
                <a:pathLst>
                  <a:path w="2252" h="422">
                    <a:moveTo>
                      <a:pt x="238" y="422"/>
                    </a:moveTo>
                    <a:lnTo>
                      <a:pt x="2016" y="422"/>
                    </a:lnTo>
                    <a:lnTo>
                      <a:pt x="2252" y="0"/>
                    </a:lnTo>
                    <a:lnTo>
                      <a:pt x="0" y="0"/>
                    </a:lnTo>
                    <a:lnTo>
                      <a:pt x="238" y="422"/>
                    </a:lnTo>
                    <a:close/>
                  </a:path>
                </a:pathLst>
              </a:custGeom>
              <a:solidFill>
                <a:srgbClr val="FCD800"/>
              </a:solidFill>
              <a:ln>
                <a:noFill/>
              </a:ln>
            </p:spPr>
            <p:txBody>
              <a:bodyPr vert="horz" wrap="square" lIns="182832" tIns="91416" rIns="182832" bIns="91416" numCol="1" anchor="t" anchorCtr="0" compatLnSpc="1">
                <a:prstTxWarp prst="textNoShape">
                  <a:avLst/>
                </a:prstTxWarp>
              </a:bodyPr>
              <a:lstStyle/>
              <a:p>
                <a:r>
                  <a:rPr lang="id-ID" sz="2000" dirty="0">
                    <a:latin typeface="Montserrat Light" pitchFamily="2" charset="77"/>
                  </a:rPr>
                  <a:t>Buying Rate</a:t>
                </a:r>
              </a:p>
            </p:txBody>
          </p:sp>
          <p:sp>
            <p:nvSpPr>
              <p:cNvPr id="38" name="Freeform 37">
                <a:extLst>
                  <a:ext uri="{FF2B5EF4-FFF2-40B4-BE49-F238E27FC236}">
                    <a16:creationId xmlns:a16="http://schemas.microsoft.com/office/drawing/2014/main" id="{AC1F4818-F804-7E73-B657-CD4295D44F1D}"/>
                  </a:ext>
                </a:extLst>
              </p:cNvPr>
              <p:cNvSpPr>
                <a:spLocks/>
              </p:cNvSpPr>
              <p:nvPr/>
            </p:nvSpPr>
            <p:spPr bwMode="auto">
              <a:xfrm>
                <a:off x="20273984" y="9072100"/>
                <a:ext cx="1990563" cy="644725"/>
              </a:xfrm>
              <a:custGeom>
                <a:avLst/>
                <a:gdLst>
                  <a:gd name="T0" fmla="*/ 0 w 1306"/>
                  <a:gd name="T1" fmla="*/ 0 h 423"/>
                  <a:gd name="T2" fmla="*/ 237 w 1306"/>
                  <a:gd name="T3" fmla="*/ 423 h 423"/>
                  <a:gd name="T4" fmla="*/ 1071 w 1306"/>
                  <a:gd name="T5" fmla="*/ 423 h 423"/>
                  <a:gd name="T6" fmla="*/ 1306 w 1306"/>
                  <a:gd name="T7" fmla="*/ 0 h 423"/>
                  <a:gd name="T8" fmla="*/ 0 w 1306"/>
                  <a:gd name="T9" fmla="*/ 0 h 423"/>
                </a:gdLst>
                <a:ahLst/>
                <a:cxnLst>
                  <a:cxn ang="0">
                    <a:pos x="T0" y="T1"/>
                  </a:cxn>
                  <a:cxn ang="0">
                    <a:pos x="T2" y="T3"/>
                  </a:cxn>
                  <a:cxn ang="0">
                    <a:pos x="T4" y="T5"/>
                  </a:cxn>
                  <a:cxn ang="0">
                    <a:pos x="T6" y="T7"/>
                  </a:cxn>
                  <a:cxn ang="0">
                    <a:pos x="T8" y="T9"/>
                  </a:cxn>
                </a:cxnLst>
                <a:rect l="0" t="0" r="r" b="b"/>
                <a:pathLst>
                  <a:path w="1306" h="423">
                    <a:moveTo>
                      <a:pt x="0" y="0"/>
                    </a:moveTo>
                    <a:lnTo>
                      <a:pt x="237" y="423"/>
                    </a:lnTo>
                    <a:lnTo>
                      <a:pt x="1071" y="423"/>
                    </a:lnTo>
                    <a:lnTo>
                      <a:pt x="1306" y="0"/>
                    </a:lnTo>
                    <a:lnTo>
                      <a:pt x="0" y="0"/>
                    </a:lnTo>
                    <a:close/>
                  </a:path>
                </a:pathLst>
              </a:custGeom>
              <a:solidFill>
                <a:srgbClr val="FFC000"/>
              </a:solidFill>
              <a:ln>
                <a:noFill/>
              </a:ln>
            </p:spPr>
            <p:txBody>
              <a:bodyPr vert="horz" wrap="square" lIns="182832" tIns="91416" rIns="182832" bIns="91416" numCol="1" anchor="t" anchorCtr="0" compatLnSpc="1">
                <a:prstTxWarp prst="textNoShape">
                  <a:avLst/>
                </a:prstTxWarp>
              </a:bodyPr>
              <a:lstStyle/>
              <a:p>
                <a:r>
                  <a:rPr lang="en-US" sz="1800" b="0" dirty="0">
                    <a:latin typeface="Montserrat" pitchFamily="2" charset="77"/>
                  </a:rPr>
                  <a:t>Occ. Rate</a:t>
                </a:r>
                <a:endParaRPr lang="id-ID" sz="1800" b="0" dirty="0">
                  <a:latin typeface="Montserrat Light" pitchFamily="2" charset="77"/>
                </a:endParaRPr>
              </a:p>
            </p:txBody>
          </p:sp>
          <p:sp>
            <p:nvSpPr>
              <p:cNvPr id="40" name="Freeform 39">
                <a:extLst>
                  <a:ext uri="{FF2B5EF4-FFF2-40B4-BE49-F238E27FC236}">
                    <a16:creationId xmlns:a16="http://schemas.microsoft.com/office/drawing/2014/main" id="{FF287123-1686-5755-92C7-BEBAC876D2A2}"/>
                  </a:ext>
                </a:extLst>
              </p:cNvPr>
              <p:cNvSpPr>
                <a:spLocks/>
              </p:cNvSpPr>
              <p:nvPr/>
            </p:nvSpPr>
            <p:spPr bwMode="auto">
              <a:xfrm>
                <a:off x="18833643" y="6499302"/>
                <a:ext cx="4871244" cy="643199"/>
              </a:xfrm>
              <a:custGeom>
                <a:avLst/>
                <a:gdLst>
                  <a:gd name="T0" fmla="*/ 2961 w 3196"/>
                  <a:gd name="T1" fmla="*/ 422 h 422"/>
                  <a:gd name="T2" fmla="*/ 3196 w 3196"/>
                  <a:gd name="T3" fmla="*/ 0 h 422"/>
                  <a:gd name="T4" fmla="*/ 0 w 3196"/>
                  <a:gd name="T5" fmla="*/ 0 h 422"/>
                  <a:gd name="T6" fmla="*/ 237 w 3196"/>
                  <a:gd name="T7" fmla="*/ 422 h 422"/>
                  <a:gd name="T8" fmla="*/ 2961 w 3196"/>
                  <a:gd name="T9" fmla="*/ 422 h 422"/>
                </a:gdLst>
                <a:ahLst/>
                <a:cxnLst>
                  <a:cxn ang="0">
                    <a:pos x="T0" y="T1"/>
                  </a:cxn>
                  <a:cxn ang="0">
                    <a:pos x="T2" y="T3"/>
                  </a:cxn>
                  <a:cxn ang="0">
                    <a:pos x="T4" y="T5"/>
                  </a:cxn>
                  <a:cxn ang="0">
                    <a:pos x="T6" y="T7"/>
                  </a:cxn>
                  <a:cxn ang="0">
                    <a:pos x="T8" y="T9"/>
                  </a:cxn>
                </a:cxnLst>
                <a:rect l="0" t="0" r="r" b="b"/>
                <a:pathLst>
                  <a:path w="3196" h="422">
                    <a:moveTo>
                      <a:pt x="2961" y="422"/>
                    </a:moveTo>
                    <a:lnTo>
                      <a:pt x="3196" y="0"/>
                    </a:lnTo>
                    <a:lnTo>
                      <a:pt x="0" y="0"/>
                    </a:lnTo>
                    <a:lnTo>
                      <a:pt x="237" y="422"/>
                    </a:lnTo>
                    <a:lnTo>
                      <a:pt x="2961" y="422"/>
                    </a:lnTo>
                    <a:close/>
                  </a:path>
                </a:pathLst>
              </a:custGeom>
              <a:solidFill>
                <a:srgbClr val="393DE3"/>
              </a:solidFill>
              <a:ln>
                <a:noFill/>
              </a:ln>
            </p:spPr>
            <p:txBody>
              <a:bodyPr vert="horz" wrap="square" lIns="182832" tIns="91416" rIns="182832" bIns="91416" numCol="1" anchor="t" anchorCtr="0" compatLnSpc="1">
                <a:prstTxWarp prst="textNoShape">
                  <a:avLst/>
                </a:prstTxWarp>
              </a:bodyPr>
              <a:lstStyle/>
              <a:p>
                <a:r>
                  <a:rPr lang="en-US" sz="2000" b="1" dirty="0">
                    <a:solidFill>
                      <a:schemeClr val="bg1"/>
                    </a:solidFill>
                    <a:latin typeface="Montserrat" pitchFamily="2" charset="77"/>
                  </a:rPr>
                  <a:t>Order Rate</a:t>
                </a:r>
              </a:p>
              <a:p>
                <a:endParaRPr lang="id-ID" sz="2400" dirty="0">
                  <a:latin typeface="Montserrat Light" pitchFamily="2" charset="77"/>
                </a:endParaRPr>
              </a:p>
            </p:txBody>
          </p:sp>
          <p:sp>
            <p:nvSpPr>
              <p:cNvPr id="41" name="Freeform 8">
                <a:extLst>
                  <a:ext uri="{FF2B5EF4-FFF2-40B4-BE49-F238E27FC236}">
                    <a16:creationId xmlns:a16="http://schemas.microsoft.com/office/drawing/2014/main" id="{741F80D4-A02B-3D83-07D2-7BC5BAD7B759}"/>
                  </a:ext>
                </a:extLst>
              </p:cNvPr>
              <p:cNvSpPr>
                <a:spLocks/>
              </p:cNvSpPr>
              <p:nvPr/>
            </p:nvSpPr>
            <p:spPr bwMode="auto">
              <a:xfrm>
                <a:off x="20909563" y="9716823"/>
                <a:ext cx="996807" cy="1138555"/>
              </a:xfrm>
              <a:custGeom>
                <a:avLst/>
                <a:gdLst>
                  <a:gd name="T0" fmla="*/ 182 w 654"/>
                  <a:gd name="T1" fmla="*/ 0 h 747"/>
                  <a:gd name="T2" fmla="*/ 0 w 654"/>
                  <a:gd name="T3" fmla="*/ 324 h 747"/>
                  <a:gd name="T4" fmla="*/ 237 w 654"/>
                  <a:gd name="T5" fmla="*/ 747 h 747"/>
                  <a:gd name="T6" fmla="*/ 654 w 654"/>
                  <a:gd name="T7" fmla="*/ 0 h 747"/>
                  <a:gd name="T8" fmla="*/ 182 w 654"/>
                  <a:gd name="T9" fmla="*/ 0 h 747"/>
                </a:gdLst>
                <a:ahLst/>
                <a:cxnLst>
                  <a:cxn ang="0">
                    <a:pos x="T0" y="T1"/>
                  </a:cxn>
                  <a:cxn ang="0">
                    <a:pos x="T2" y="T3"/>
                  </a:cxn>
                  <a:cxn ang="0">
                    <a:pos x="T4" y="T5"/>
                  </a:cxn>
                  <a:cxn ang="0">
                    <a:pos x="T6" y="T7"/>
                  </a:cxn>
                  <a:cxn ang="0">
                    <a:pos x="T8" y="T9"/>
                  </a:cxn>
                </a:cxnLst>
                <a:rect l="0" t="0" r="r" b="b"/>
                <a:pathLst>
                  <a:path w="654" h="747">
                    <a:moveTo>
                      <a:pt x="182" y="0"/>
                    </a:moveTo>
                    <a:lnTo>
                      <a:pt x="0" y="324"/>
                    </a:lnTo>
                    <a:lnTo>
                      <a:pt x="237" y="747"/>
                    </a:lnTo>
                    <a:lnTo>
                      <a:pt x="654" y="0"/>
                    </a:lnTo>
                    <a:lnTo>
                      <a:pt x="182" y="0"/>
                    </a:lnTo>
                    <a:close/>
                  </a:path>
                </a:pathLst>
              </a:custGeom>
              <a:solidFill>
                <a:srgbClr val="D8A52F"/>
              </a:solidFill>
              <a:ln>
                <a:noFill/>
              </a:ln>
            </p:spPr>
            <p:txBody>
              <a:bodyPr vert="horz" wrap="square" lIns="182832" tIns="91416" rIns="182832" bIns="91416" numCol="1" anchor="t" anchorCtr="0" compatLnSpc="1">
                <a:prstTxWarp prst="textNoShape">
                  <a:avLst/>
                </a:prstTxWarp>
              </a:bodyPr>
              <a:lstStyle/>
              <a:p>
                <a:endParaRPr lang="id-ID" sz="7198" dirty="0">
                  <a:latin typeface="Montserrat Light" pitchFamily="2" charset="77"/>
                </a:endParaRPr>
              </a:p>
            </p:txBody>
          </p:sp>
          <p:sp>
            <p:nvSpPr>
              <p:cNvPr id="42" name="Freeform 9">
                <a:extLst>
                  <a:ext uri="{FF2B5EF4-FFF2-40B4-BE49-F238E27FC236}">
                    <a16:creationId xmlns:a16="http://schemas.microsoft.com/office/drawing/2014/main" id="{2E9B89A7-127E-21EB-2F4B-A331CD591578}"/>
                  </a:ext>
                </a:extLst>
              </p:cNvPr>
              <p:cNvSpPr>
                <a:spLocks/>
              </p:cNvSpPr>
              <p:nvPr/>
            </p:nvSpPr>
            <p:spPr bwMode="auto">
              <a:xfrm>
                <a:off x="20273985" y="8428900"/>
                <a:ext cx="2351793" cy="643199"/>
              </a:xfrm>
              <a:custGeom>
                <a:avLst/>
                <a:gdLst>
                  <a:gd name="T0" fmla="*/ 1543 w 1543"/>
                  <a:gd name="T1" fmla="*/ 0 h 422"/>
                  <a:gd name="T2" fmla="*/ 654 w 1543"/>
                  <a:gd name="T3" fmla="*/ 0 h 422"/>
                  <a:gd name="T4" fmla="*/ 0 w 1543"/>
                  <a:gd name="T5" fmla="*/ 422 h 422"/>
                  <a:gd name="T6" fmla="*/ 889 w 1543"/>
                  <a:gd name="T7" fmla="*/ 422 h 422"/>
                  <a:gd name="T8" fmla="*/ 1543 w 1543"/>
                  <a:gd name="T9" fmla="*/ 0 h 422"/>
                </a:gdLst>
                <a:ahLst/>
                <a:cxnLst>
                  <a:cxn ang="0">
                    <a:pos x="T0" y="T1"/>
                  </a:cxn>
                  <a:cxn ang="0">
                    <a:pos x="T2" y="T3"/>
                  </a:cxn>
                  <a:cxn ang="0">
                    <a:pos x="T4" y="T5"/>
                  </a:cxn>
                  <a:cxn ang="0">
                    <a:pos x="T6" y="T7"/>
                  </a:cxn>
                  <a:cxn ang="0">
                    <a:pos x="T8" y="T9"/>
                  </a:cxn>
                </a:cxnLst>
                <a:rect l="0" t="0" r="r" b="b"/>
                <a:pathLst>
                  <a:path w="1543" h="422">
                    <a:moveTo>
                      <a:pt x="1543" y="0"/>
                    </a:moveTo>
                    <a:lnTo>
                      <a:pt x="654" y="0"/>
                    </a:lnTo>
                    <a:lnTo>
                      <a:pt x="0" y="422"/>
                    </a:lnTo>
                    <a:lnTo>
                      <a:pt x="889" y="422"/>
                    </a:lnTo>
                    <a:lnTo>
                      <a:pt x="1543" y="0"/>
                    </a:lnTo>
                    <a:close/>
                  </a:path>
                </a:pathLst>
              </a:custGeom>
              <a:solidFill>
                <a:srgbClr val="FFF794"/>
              </a:solidFill>
              <a:ln>
                <a:noFill/>
              </a:ln>
            </p:spPr>
            <p:txBody>
              <a:bodyPr vert="horz" wrap="square" lIns="182832" tIns="91416" rIns="182832" bIns="91416" numCol="1" anchor="t" anchorCtr="0" compatLnSpc="1">
                <a:prstTxWarp prst="textNoShape">
                  <a:avLst/>
                </a:prstTxWarp>
              </a:bodyPr>
              <a:lstStyle/>
              <a:p>
                <a:endParaRPr lang="id-ID" sz="7198" dirty="0">
                  <a:latin typeface="Montserrat Light" pitchFamily="2" charset="77"/>
                </a:endParaRPr>
              </a:p>
            </p:txBody>
          </p:sp>
          <p:sp>
            <p:nvSpPr>
              <p:cNvPr id="43" name="Freeform 42">
                <a:extLst>
                  <a:ext uri="{FF2B5EF4-FFF2-40B4-BE49-F238E27FC236}">
                    <a16:creationId xmlns:a16="http://schemas.microsoft.com/office/drawing/2014/main" id="{1CB851FF-7974-2A9C-2C98-6AA233283B0D}"/>
                  </a:ext>
                </a:extLst>
              </p:cNvPr>
              <p:cNvSpPr>
                <a:spLocks/>
              </p:cNvSpPr>
              <p:nvPr/>
            </p:nvSpPr>
            <p:spPr bwMode="auto">
              <a:xfrm>
                <a:off x="19553052" y="7142501"/>
                <a:ext cx="3793657" cy="643199"/>
              </a:xfrm>
              <a:custGeom>
                <a:avLst/>
                <a:gdLst>
                  <a:gd name="T0" fmla="*/ 2489 w 2489"/>
                  <a:gd name="T1" fmla="*/ 0 h 422"/>
                  <a:gd name="T2" fmla="*/ 1127 w 2489"/>
                  <a:gd name="T3" fmla="*/ 0 h 422"/>
                  <a:gd name="T4" fmla="*/ 0 w 2489"/>
                  <a:gd name="T5" fmla="*/ 422 h 422"/>
                  <a:gd name="T6" fmla="*/ 1362 w 2489"/>
                  <a:gd name="T7" fmla="*/ 422 h 422"/>
                  <a:gd name="T8" fmla="*/ 2489 w 2489"/>
                  <a:gd name="T9" fmla="*/ 0 h 422"/>
                </a:gdLst>
                <a:ahLst/>
                <a:cxnLst>
                  <a:cxn ang="0">
                    <a:pos x="T0" y="T1"/>
                  </a:cxn>
                  <a:cxn ang="0">
                    <a:pos x="T2" y="T3"/>
                  </a:cxn>
                  <a:cxn ang="0">
                    <a:pos x="T4" y="T5"/>
                  </a:cxn>
                  <a:cxn ang="0">
                    <a:pos x="T6" y="T7"/>
                  </a:cxn>
                  <a:cxn ang="0">
                    <a:pos x="T8" y="T9"/>
                  </a:cxn>
                </a:cxnLst>
                <a:rect l="0" t="0" r="r" b="b"/>
                <a:pathLst>
                  <a:path w="2489" h="422">
                    <a:moveTo>
                      <a:pt x="2489" y="0"/>
                    </a:moveTo>
                    <a:lnTo>
                      <a:pt x="1127" y="0"/>
                    </a:lnTo>
                    <a:lnTo>
                      <a:pt x="0" y="422"/>
                    </a:lnTo>
                    <a:lnTo>
                      <a:pt x="1362" y="422"/>
                    </a:lnTo>
                    <a:lnTo>
                      <a:pt x="2489" y="0"/>
                    </a:lnTo>
                    <a:close/>
                  </a:path>
                </a:pathLst>
              </a:custGeom>
              <a:solidFill>
                <a:srgbClr val="90CCFF"/>
              </a:solidFill>
              <a:ln>
                <a:noFill/>
              </a:ln>
            </p:spPr>
            <p:txBody>
              <a:bodyPr vert="horz" wrap="square" lIns="182832" tIns="91416" rIns="182832" bIns="91416" numCol="1" anchor="t" anchorCtr="0" compatLnSpc="1">
                <a:prstTxWarp prst="textNoShape">
                  <a:avLst/>
                </a:prstTxWarp>
              </a:bodyPr>
              <a:lstStyle/>
              <a:p>
                <a:endParaRPr lang="id-ID" sz="7198" dirty="0">
                  <a:latin typeface="Montserrat Light" pitchFamily="2" charset="77"/>
                </a:endParaRPr>
              </a:p>
            </p:txBody>
          </p:sp>
          <p:sp>
            <p:nvSpPr>
              <p:cNvPr id="44" name="Freeform 7">
                <a:extLst>
                  <a:ext uri="{FF2B5EF4-FFF2-40B4-BE49-F238E27FC236}">
                    <a16:creationId xmlns:a16="http://schemas.microsoft.com/office/drawing/2014/main" id="{772B003F-6237-6CAE-2835-5918D67A391C}"/>
                  </a:ext>
                </a:extLst>
              </p:cNvPr>
              <p:cNvSpPr>
                <a:spLocks/>
              </p:cNvSpPr>
              <p:nvPr/>
            </p:nvSpPr>
            <p:spPr bwMode="auto">
              <a:xfrm>
                <a:off x="18043173" y="4858210"/>
                <a:ext cx="6176184" cy="815503"/>
              </a:xfrm>
              <a:custGeom>
                <a:avLst/>
                <a:gdLst>
                  <a:gd name="T0" fmla="*/ 2961 w 3196"/>
                  <a:gd name="T1" fmla="*/ 422 h 422"/>
                  <a:gd name="T2" fmla="*/ 3196 w 3196"/>
                  <a:gd name="T3" fmla="*/ 0 h 422"/>
                  <a:gd name="T4" fmla="*/ 0 w 3196"/>
                  <a:gd name="T5" fmla="*/ 0 h 422"/>
                  <a:gd name="T6" fmla="*/ 237 w 3196"/>
                  <a:gd name="T7" fmla="*/ 422 h 422"/>
                  <a:gd name="T8" fmla="*/ 2961 w 3196"/>
                  <a:gd name="T9" fmla="*/ 422 h 422"/>
                </a:gdLst>
                <a:ahLst/>
                <a:cxnLst>
                  <a:cxn ang="0">
                    <a:pos x="T0" y="T1"/>
                  </a:cxn>
                  <a:cxn ang="0">
                    <a:pos x="T2" y="T3"/>
                  </a:cxn>
                  <a:cxn ang="0">
                    <a:pos x="T4" y="T5"/>
                  </a:cxn>
                  <a:cxn ang="0">
                    <a:pos x="T6" y="T7"/>
                  </a:cxn>
                  <a:cxn ang="0">
                    <a:pos x="T8" y="T9"/>
                  </a:cxn>
                </a:cxnLst>
                <a:rect l="0" t="0" r="r" b="b"/>
                <a:pathLst>
                  <a:path w="3196" h="422">
                    <a:moveTo>
                      <a:pt x="2961" y="422"/>
                    </a:moveTo>
                    <a:lnTo>
                      <a:pt x="3196" y="0"/>
                    </a:lnTo>
                    <a:lnTo>
                      <a:pt x="0" y="0"/>
                    </a:lnTo>
                    <a:lnTo>
                      <a:pt x="237" y="422"/>
                    </a:lnTo>
                    <a:lnTo>
                      <a:pt x="2961" y="422"/>
                    </a:lnTo>
                    <a:close/>
                  </a:path>
                </a:pathLst>
              </a:custGeom>
              <a:solidFill>
                <a:srgbClr val="0A0099"/>
              </a:solidFill>
              <a:ln>
                <a:noFill/>
              </a:ln>
            </p:spPr>
            <p:txBody>
              <a:bodyPr vert="horz" wrap="square" lIns="182832" tIns="91416" rIns="182832" bIns="91416" numCol="1" anchor="t" anchorCtr="0" compatLnSpc="1">
                <a:prstTxWarp prst="textNoShape">
                  <a:avLst/>
                </a:prstTxWarp>
              </a:bodyPr>
              <a:lstStyle/>
              <a:p>
                <a:r>
                  <a:rPr lang="en-US" sz="2000" b="1" dirty="0">
                    <a:solidFill>
                      <a:schemeClr val="bg1"/>
                    </a:solidFill>
                    <a:latin typeface="Montserrat" pitchFamily="2" charset="77"/>
                  </a:rPr>
                  <a:t>Potential Rate</a:t>
                </a:r>
              </a:p>
            </p:txBody>
          </p:sp>
          <p:sp>
            <p:nvSpPr>
              <p:cNvPr id="45" name="Freeform 44">
                <a:extLst>
                  <a:ext uri="{FF2B5EF4-FFF2-40B4-BE49-F238E27FC236}">
                    <a16:creationId xmlns:a16="http://schemas.microsoft.com/office/drawing/2014/main" id="{62DEC500-DA88-490F-7069-367ED86616F1}"/>
                  </a:ext>
                </a:extLst>
              </p:cNvPr>
              <p:cNvSpPr>
                <a:spLocks/>
              </p:cNvSpPr>
              <p:nvPr/>
            </p:nvSpPr>
            <p:spPr bwMode="auto">
              <a:xfrm>
                <a:off x="18805469" y="5673741"/>
                <a:ext cx="4943745" cy="838192"/>
              </a:xfrm>
              <a:custGeom>
                <a:avLst/>
                <a:gdLst>
                  <a:gd name="T0" fmla="*/ 2489 w 2489"/>
                  <a:gd name="T1" fmla="*/ 0 h 422"/>
                  <a:gd name="T2" fmla="*/ 1127 w 2489"/>
                  <a:gd name="T3" fmla="*/ 0 h 422"/>
                  <a:gd name="T4" fmla="*/ 0 w 2489"/>
                  <a:gd name="T5" fmla="*/ 422 h 422"/>
                  <a:gd name="T6" fmla="*/ 1362 w 2489"/>
                  <a:gd name="T7" fmla="*/ 422 h 422"/>
                  <a:gd name="T8" fmla="*/ 2489 w 2489"/>
                  <a:gd name="T9" fmla="*/ 0 h 422"/>
                </a:gdLst>
                <a:ahLst/>
                <a:cxnLst>
                  <a:cxn ang="0">
                    <a:pos x="T0" y="T1"/>
                  </a:cxn>
                  <a:cxn ang="0">
                    <a:pos x="T2" y="T3"/>
                  </a:cxn>
                  <a:cxn ang="0">
                    <a:pos x="T4" y="T5"/>
                  </a:cxn>
                  <a:cxn ang="0">
                    <a:pos x="T6" y="T7"/>
                  </a:cxn>
                  <a:cxn ang="0">
                    <a:pos x="T8" y="T9"/>
                  </a:cxn>
                </a:cxnLst>
                <a:rect l="0" t="0" r="r" b="b"/>
                <a:pathLst>
                  <a:path w="2489" h="422">
                    <a:moveTo>
                      <a:pt x="2489" y="0"/>
                    </a:moveTo>
                    <a:lnTo>
                      <a:pt x="1127" y="0"/>
                    </a:lnTo>
                    <a:lnTo>
                      <a:pt x="0" y="422"/>
                    </a:lnTo>
                    <a:lnTo>
                      <a:pt x="1362" y="422"/>
                    </a:lnTo>
                    <a:lnTo>
                      <a:pt x="2489" y="0"/>
                    </a:lnTo>
                    <a:close/>
                  </a:path>
                </a:pathLst>
              </a:custGeom>
              <a:solidFill>
                <a:srgbClr val="050059"/>
              </a:solidFill>
              <a:ln>
                <a:noFill/>
              </a:ln>
            </p:spPr>
            <p:txBody>
              <a:bodyPr vert="horz" wrap="square" lIns="182832" tIns="91416" rIns="182832" bIns="91416" numCol="1" anchor="t" anchorCtr="0" compatLnSpc="1">
                <a:prstTxWarp prst="textNoShape">
                  <a:avLst/>
                </a:prstTxWarp>
              </a:bodyPr>
              <a:lstStyle/>
              <a:p>
                <a:endParaRPr lang="id-ID" sz="7198" dirty="0">
                  <a:latin typeface="Montserrat Light" pitchFamily="2" charset="77"/>
                </a:endParaRPr>
              </a:p>
            </p:txBody>
          </p:sp>
        </p:grpSp>
        <p:sp>
          <p:nvSpPr>
            <p:cNvPr id="33" name="TextBox 32">
              <a:extLst>
                <a:ext uri="{FF2B5EF4-FFF2-40B4-BE49-F238E27FC236}">
                  <a16:creationId xmlns:a16="http://schemas.microsoft.com/office/drawing/2014/main" id="{425E162E-6465-8A02-9A9E-FDA4DC53EBBD}"/>
                </a:ext>
              </a:extLst>
            </p:cNvPr>
            <p:cNvSpPr txBox="1"/>
            <p:nvPr/>
          </p:nvSpPr>
          <p:spPr>
            <a:xfrm>
              <a:off x="8394700" y="3533080"/>
              <a:ext cx="2111069"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000" b="1" dirty="0">
                  <a:latin typeface="Montserrat" pitchFamily="2" charset="77"/>
                </a:rPr>
                <a:t>Bounce Rate</a:t>
              </a:r>
            </a:p>
          </p:txBody>
        </p:sp>
        <p:sp>
          <p:nvSpPr>
            <p:cNvPr id="34" name="TextBox 33">
              <a:extLst>
                <a:ext uri="{FF2B5EF4-FFF2-40B4-BE49-F238E27FC236}">
                  <a16:creationId xmlns:a16="http://schemas.microsoft.com/office/drawing/2014/main" id="{F9A83487-0B16-5A76-E0DB-B428F8FC17DE}"/>
                </a:ext>
              </a:extLst>
            </p:cNvPr>
            <p:cNvSpPr txBox="1"/>
            <p:nvPr/>
          </p:nvSpPr>
          <p:spPr>
            <a:xfrm>
              <a:off x="1084109" y="5475511"/>
              <a:ext cx="255498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000" b="1" dirty="0">
                  <a:latin typeface="Montserrat" pitchFamily="2" charset="77"/>
                </a:rPr>
                <a:t>Cancellation Rate</a:t>
              </a:r>
            </a:p>
          </p:txBody>
        </p:sp>
      </p:grpSp>
      <p:grpSp>
        <p:nvGrpSpPr>
          <p:cNvPr id="62" name="Group 61">
            <a:extLst>
              <a:ext uri="{FF2B5EF4-FFF2-40B4-BE49-F238E27FC236}">
                <a16:creationId xmlns:a16="http://schemas.microsoft.com/office/drawing/2014/main" id="{F65FDC03-630F-2551-205E-5F236C5B9676}"/>
              </a:ext>
            </a:extLst>
          </p:cNvPr>
          <p:cNvGrpSpPr/>
          <p:nvPr/>
        </p:nvGrpSpPr>
        <p:grpSpPr>
          <a:xfrm>
            <a:off x="12062541" y="4698700"/>
            <a:ext cx="11689767" cy="4742295"/>
            <a:chOff x="11807878" y="2275437"/>
            <a:chExt cx="11689767" cy="4742295"/>
          </a:xfrm>
        </p:grpSpPr>
        <p:grpSp>
          <p:nvGrpSpPr>
            <p:cNvPr id="23" name="Group 22">
              <a:extLst>
                <a:ext uri="{FF2B5EF4-FFF2-40B4-BE49-F238E27FC236}">
                  <a16:creationId xmlns:a16="http://schemas.microsoft.com/office/drawing/2014/main" id="{4C38C41F-BBBC-79F9-F163-178F19475E34}"/>
                </a:ext>
              </a:extLst>
            </p:cNvPr>
            <p:cNvGrpSpPr/>
            <p:nvPr/>
          </p:nvGrpSpPr>
          <p:grpSpPr>
            <a:xfrm>
              <a:off x="11807878" y="2275437"/>
              <a:ext cx="11689767" cy="4742295"/>
              <a:chOff x="11524945" y="2428658"/>
              <a:chExt cx="11689767" cy="4742295"/>
            </a:xfrm>
          </p:grpSpPr>
          <p:pic>
            <p:nvPicPr>
              <p:cNvPr id="24" name="Picture 23">
                <a:extLst>
                  <a:ext uri="{FF2B5EF4-FFF2-40B4-BE49-F238E27FC236}">
                    <a16:creationId xmlns:a16="http://schemas.microsoft.com/office/drawing/2014/main" id="{DCE59B57-CF03-CB36-6341-62012DA06359}"/>
                  </a:ext>
                </a:extLst>
              </p:cNvPr>
              <p:cNvPicPr>
                <a:picLocks noChangeAspect="1"/>
              </p:cNvPicPr>
              <p:nvPr/>
            </p:nvPicPr>
            <p:blipFill>
              <a:blip r:embed="rId3"/>
              <a:stretch>
                <a:fillRect/>
              </a:stretch>
            </p:blipFill>
            <p:spPr>
              <a:xfrm>
                <a:off x="11524945" y="2497025"/>
                <a:ext cx="9762150" cy="2723609"/>
              </a:xfrm>
              <a:prstGeom prst="rect">
                <a:avLst/>
              </a:prstGeom>
              <a:ln w="22225">
                <a:solidFill>
                  <a:srgbClr val="0170C1"/>
                </a:solidFill>
              </a:ln>
            </p:spPr>
          </p:pic>
          <p:sp>
            <p:nvSpPr>
              <p:cNvPr id="25" name="TextBox 24">
                <a:extLst>
                  <a:ext uri="{FF2B5EF4-FFF2-40B4-BE49-F238E27FC236}">
                    <a16:creationId xmlns:a16="http://schemas.microsoft.com/office/drawing/2014/main" id="{6F557E16-E286-0E08-6DE9-5CAACD21BB6A}"/>
                  </a:ext>
                </a:extLst>
              </p:cNvPr>
              <p:cNvSpPr txBox="1"/>
              <p:nvPr/>
            </p:nvSpPr>
            <p:spPr>
              <a:xfrm>
                <a:off x="11654404" y="5385849"/>
                <a:ext cx="11560308" cy="17851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dirty="0">
                    <a:latin typeface="Montserrat" pitchFamily="2" charset="77"/>
                  </a:rPr>
                  <a:t>Region 1 focus areas:</a:t>
                </a:r>
              </a:p>
              <a:p>
                <a:pPr marL="342900" indent="-342900" algn="l">
                  <a:spcAft>
                    <a:spcPts val="600"/>
                  </a:spcAft>
                  <a:buFont typeface="Arial" panose="020B0604020202020204" pitchFamily="34" charset="0"/>
                  <a:buChar char="•"/>
                </a:pPr>
                <a:r>
                  <a:rPr lang="en-US" sz="2000" b="0" dirty="0">
                    <a:latin typeface="Montserrat" pitchFamily="2" charset="77"/>
                  </a:rPr>
                  <a:t>Allocate budget to Channel 5 to drive increased orders and room nights, considering the favorable bounce rate, which is likely to result in a low potential CPA.</a:t>
                </a:r>
              </a:p>
              <a:p>
                <a:pPr marL="342900" indent="-342900" algn="l">
                  <a:spcAft>
                    <a:spcPts val="600"/>
                  </a:spcAft>
                  <a:buFont typeface="Arial" panose="020B0604020202020204" pitchFamily="34" charset="0"/>
                  <a:buChar char="•"/>
                </a:pPr>
                <a:r>
                  <a:rPr lang="en-US" sz="2000" b="0" dirty="0">
                    <a:latin typeface="Montserrat" pitchFamily="2" charset="77"/>
                  </a:rPr>
                  <a:t>Implement segmentation strategies to effectively identify and target customers for Channel 3, enhancing QSV growth.</a:t>
                </a:r>
              </a:p>
            </p:txBody>
          </p:sp>
          <p:pic>
            <p:nvPicPr>
              <p:cNvPr id="26" name="Picture 25">
                <a:extLst>
                  <a:ext uri="{FF2B5EF4-FFF2-40B4-BE49-F238E27FC236}">
                    <a16:creationId xmlns:a16="http://schemas.microsoft.com/office/drawing/2014/main" id="{B0E6ABCD-C154-4A4D-E2A8-9A3A5D12B19D}"/>
                  </a:ext>
                </a:extLst>
              </p:cNvPr>
              <p:cNvPicPr>
                <a:picLocks noChangeAspect="1"/>
              </p:cNvPicPr>
              <p:nvPr/>
            </p:nvPicPr>
            <p:blipFill rotWithShape="1">
              <a:blip r:embed="rId4"/>
              <a:srcRect l="7341" t="4064" r="1244" b="1493"/>
              <a:stretch/>
            </p:blipFill>
            <p:spPr>
              <a:xfrm>
                <a:off x="21373387" y="2428658"/>
                <a:ext cx="1841325" cy="2776603"/>
              </a:xfrm>
              <a:prstGeom prst="rect">
                <a:avLst/>
              </a:prstGeom>
              <a:ln w="22225">
                <a:solidFill>
                  <a:srgbClr val="C00000"/>
                </a:solidFill>
              </a:ln>
            </p:spPr>
          </p:pic>
          <p:sp>
            <p:nvSpPr>
              <p:cNvPr id="27" name="Rectangle 26">
                <a:extLst>
                  <a:ext uri="{FF2B5EF4-FFF2-40B4-BE49-F238E27FC236}">
                    <a16:creationId xmlns:a16="http://schemas.microsoft.com/office/drawing/2014/main" id="{B893E6F1-741F-021B-C49A-09874CEBFBB1}"/>
                  </a:ext>
                </a:extLst>
              </p:cNvPr>
              <p:cNvSpPr/>
              <p:nvPr/>
            </p:nvSpPr>
            <p:spPr>
              <a:xfrm>
                <a:off x="17693357" y="3350154"/>
                <a:ext cx="695227" cy="594360"/>
              </a:xfrm>
              <a:prstGeom prst="rect">
                <a:avLst/>
              </a:prstGeom>
              <a:solidFill>
                <a:srgbClr val="FCD801">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8" name="Rectangle 27">
                <a:extLst>
                  <a:ext uri="{FF2B5EF4-FFF2-40B4-BE49-F238E27FC236}">
                    <a16:creationId xmlns:a16="http://schemas.microsoft.com/office/drawing/2014/main" id="{12273204-65C8-70CB-2C09-C04148B94850}"/>
                  </a:ext>
                </a:extLst>
              </p:cNvPr>
              <p:cNvSpPr/>
              <p:nvPr/>
            </p:nvSpPr>
            <p:spPr>
              <a:xfrm>
                <a:off x="15845879" y="3350101"/>
                <a:ext cx="695227" cy="594360"/>
              </a:xfrm>
              <a:prstGeom prst="rect">
                <a:avLst/>
              </a:prstGeom>
              <a:solidFill>
                <a:srgbClr val="FCD801">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9" name="Rectangle 28">
                <a:extLst>
                  <a:ext uri="{FF2B5EF4-FFF2-40B4-BE49-F238E27FC236}">
                    <a16:creationId xmlns:a16="http://schemas.microsoft.com/office/drawing/2014/main" id="{89CE8C77-37A5-4ECA-60E0-E463FBD89BE6}"/>
                  </a:ext>
                </a:extLst>
              </p:cNvPr>
              <p:cNvSpPr/>
              <p:nvPr/>
            </p:nvSpPr>
            <p:spPr>
              <a:xfrm>
                <a:off x="21515607" y="3369485"/>
                <a:ext cx="695227" cy="594360"/>
              </a:xfrm>
              <a:prstGeom prst="rect">
                <a:avLst/>
              </a:prstGeom>
              <a:solidFill>
                <a:srgbClr val="C00000">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Rectangle 30">
                <a:extLst>
                  <a:ext uri="{FF2B5EF4-FFF2-40B4-BE49-F238E27FC236}">
                    <a16:creationId xmlns:a16="http://schemas.microsoft.com/office/drawing/2014/main" id="{E72D94E3-6C38-D17E-AD00-047182CF2883}"/>
                  </a:ext>
                </a:extLst>
              </p:cNvPr>
              <p:cNvSpPr/>
              <p:nvPr/>
            </p:nvSpPr>
            <p:spPr>
              <a:xfrm>
                <a:off x="22519485" y="2761294"/>
                <a:ext cx="695227" cy="594360"/>
              </a:xfrm>
              <a:prstGeom prst="rect">
                <a:avLst/>
              </a:prstGeom>
              <a:solidFill>
                <a:srgbClr val="C00000">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57" name="Rectangle 56">
              <a:extLst>
                <a:ext uri="{FF2B5EF4-FFF2-40B4-BE49-F238E27FC236}">
                  <a16:creationId xmlns:a16="http://schemas.microsoft.com/office/drawing/2014/main" id="{13C83B8D-5F68-1294-840F-09232CB0E09D}"/>
                </a:ext>
              </a:extLst>
            </p:cNvPr>
            <p:cNvSpPr/>
            <p:nvPr/>
          </p:nvSpPr>
          <p:spPr>
            <a:xfrm>
              <a:off x="17994578" y="4400647"/>
              <a:ext cx="2523744" cy="675970"/>
            </a:xfrm>
            <a:prstGeom prst="rect">
              <a:avLst/>
            </a:prstGeom>
            <a:solidFill>
              <a:srgbClr val="09009A">
                <a:alpha val="1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63" name="TextBox 62">
            <a:extLst>
              <a:ext uri="{FF2B5EF4-FFF2-40B4-BE49-F238E27FC236}">
                <a16:creationId xmlns:a16="http://schemas.microsoft.com/office/drawing/2014/main" id="{0ED39A22-9F02-651C-4971-6A69EE796F70}"/>
              </a:ext>
            </a:extLst>
          </p:cNvPr>
          <p:cNvSpPr txBox="1"/>
          <p:nvPr/>
        </p:nvSpPr>
        <p:spPr>
          <a:xfrm>
            <a:off x="11959029" y="2215458"/>
            <a:ext cx="12089313" cy="2477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dirty="0">
                <a:latin typeface="Montserrat" pitchFamily="2" charset="77"/>
              </a:rPr>
              <a:t>Region 1 insights:</a:t>
            </a:r>
          </a:p>
          <a:p>
            <a:pPr marL="342900" indent="-342900" algn="l">
              <a:spcAft>
                <a:spcPts val="600"/>
              </a:spcAft>
              <a:buFont typeface="Arial" panose="020B0604020202020204" pitchFamily="34" charset="0"/>
              <a:buChar char="•"/>
            </a:pPr>
            <a:r>
              <a:rPr lang="en-US" sz="2000" b="0" dirty="0">
                <a:latin typeface="Montserrat" pitchFamily="2" charset="77"/>
              </a:rPr>
              <a:t>Promising growth prospects lie in Channel 7. Additionally, Channel 5 has emerged as a new and potential growth avenue, showcasing high Potential and Buying rates.</a:t>
            </a:r>
          </a:p>
          <a:p>
            <a:pPr marL="342900" indent="-342900" algn="l">
              <a:spcAft>
                <a:spcPts val="600"/>
              </a:spcAft>
              <a:buFont typeface="Arial" panose="020B0604020202020204" pitchFamily="34" charset="0"/>
              <a:buChar char="•"/>
            </a:pPr>
            <a:r>
              <a:rPr lang="en-US" sz="2000" b="0" dirty="0">
                <a:latin typeface="Montserrat" pitchFamily="2" charset="77"/>
              </a:rPr>
              <a:t>The primary Channel 2 faces a challenge with a high Bounce rate of 42% (indicated in red).</a:t>
            </a:r>
          </a:p>
          <a:p>
            <a:pPr marL="342900" indent="-342900" algn="l">
              <a:spcAft>
                <a:spcPts val="600"/>
              </a:spcAft>
              <a:buFont typeface="Arial" panose="020B0604020202020204" pitchFamily="34" charset="0"/>
              <a:buChar char="•"/>
            </a:pPr>
            <a:r>
              <a:rPr lang="en-US" sz="2000" b="0" dirty="0">
                <a:latin typeface="Montserrat" pitchFamily="2" charset="77"/>
              </a:rPr>
              <a:t>Channel 3 experiences a discrepancy between QSV growth and Visits growth throughout the year, compounded by a notable average cancellation rate of 22% (highlighted in purple and red).</a:t>
            </a:r>
          </a:p>
        </p:txBody>
      </p:sp>
      <p:sp>
        <p:nvSpPr>
          <p:cNvPr id="64" name="TextBox 63">
            <a:extLst>
              <a:ext uri="{FF2B5EF4-FFF2-40B4-BE49-F238E27FC236}">
                <a16:creationId xmlns:a16="http://schemas.microsoft.com/office/drawing/2014/main" id="{F0956E13-F82D-5E64-BA81-927F718FD045}"/>
              </a:ext>
            </a:extLst>
          </p:cNvPr>
          <p:cNvSpPr txBox="1"/>
          <p:nvPr/>
        </p:nvSpPr>
        <p:spPr>
          <a:xfrm>
            <a:off x="12185650" y="9621583"/>
            <a:ext cx="11566658" cy="355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dirty="0">
                <a:latin typeface="Montserrat" pitchFamily="2" charset="77"/>
              </a:rPr>
              <a:t>Region 2 focus areas:</a:t>
            </a:r>
          </a:p>
          <a:p>
            <a:pPr marL="342900" indent="-342900" algn="l">
              <a:spcAft>
                <a:spcPts val="600"/>
              </a:spcAft>
              <a:buFont typeface="Arial" panose="020B0604020202020204" pitchFamily="34" charset="0"/>
              <a:buChar char="•"/>
            </a:pPr>
            <a:r>
              <a:rPr lang="en-US" sz="2000" b="0" dirty="0">
                <a:latin typeface="Montserrat" pitchFamily="2" charset="77"/>
              </a:rPr>
              <a:t>Allocate budget to Channel 1 to increase both orders and room nights, given its high order rate.</a:t>
            </a:r>
          </a:p>
          <a:p>
            <a:pPr marL="342900" indent="-342900" algn="l">
              <a:spcAft>
                <a:spcPts val="600"/>
              </a:spcAft>
              <a:buFont typeface="Arial" panose="020B0604020202020204" pitchFamily="34" charset="0"/>
              <a:buChar char="•"/>
            </a:pPr>
            <a:r>
              <a:rPr lang="en-US" sz="2000" b="0" dirty="0">
                <a:latin typeface="Montserrat" pitchFamily="2" charset="77"/>
              </a:rPr>
              <a:t>Prioritize investment in Channel 5 for its cost-effectiveness, attributed to the lowest Bounce rate.</a:t>
            </a:r>
          </a:p>
          <a:p>
            <a:pPr marL="342900" indent="-342900" algn="l">
              <a:spcAft>
                <a:spcPts val="600"/>
              </a:spcAft>
              <a:buFont typeface="Arial" panose="020B0604020202020204" pitchFamily="34" charset="0"/>
              <a:buChar char="•"/>
            </a:pPr>
            <a:r>
              <a:rPr lang="en-US" sz="2000" b="0" dirty="0">
                <a:latin typeface="Montserrat" pitchFamily="2" charset="77"/>
              </a:rPr>
              <a:t>Implement in-app reviews to gather insights on security concerns, particularly regarding card storage information.</a:t>
            </a:r>
          </a:p>
          <a:p>
            <a:pPr marL="342900" indent="-342900" algn="l">
              <a:spcAft>
                <a:spcPts val="600"/>
              </a:spcAft>
              <a:buFont typeface="Arial" panose="020B0604020202020204" pitchFamily="34" charset="0"/>
              <a:buChar char="•"/>
            </a:pPr>
            <a:r>
              <a:rPr lang="en-US" sz="2000" b="0" dirty="0">
                <a:latin typeface="Montserrat" pitchFamily="2" charset="77"/>
              </a:rPr>
              <a:t>Improve the UI for this region's customers, as booking hotels might be challenging.</a:t>
            </a:r>
          </a:p>
          <a:p>
            <a:pPr marL="342900" indent="-342900" algn="l">
              <a:spcAft>
                <a:spcPts val="600"/>
              </a:spcAft>
              <a:buFont typeface="Arial" panose="020B0604020202020204" pitchFamily="34" charset="0"/>
              <a:buChar char="•"/>
            </a:pPr>
            <a:r>
              <a:rPr lang="en-US" sz="2000" b="0" dirty="0">
                <a:latin typeface="Montserrat" pitchFamily="2" charset="77"/>
              </a:rPr>
              <a:t>Advertise and offer incentives for ordering through the App in this region, considering the persistent issue across the region.</a:t>
            </a:r>
          </a:p>
        </p:txBody>
      </p:sp>
    </p:spTree>
    <p:extLst>
      <p:ext uri="{BB962C8B-B14F-4D97-AF65-F5344CB8AC3E}">
        <p14:creationId xmlns:p14="http://schemas.microsoft.com/office/powerpoint/2010/main" val="67588170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cquisition Funnel Metrics">
            <a:extLst>
              <a:ext uri="{FF2B5EF4-FFF2-40B4-BE49-F238E27FC236}">
                <a16:creationId xmlns:a16="http://schemas.microsoft.com/office/drawing/2014/main" id="{67CF348B-FA8F-0627-1BC9-B1F8AFDD9637}"/>
              </a:ext>
            </a:extLst>
          </p:cNvPr>
          <p:cNvSpPr txBox="1">
            <a:spLocks/>
          </p:cNvSpPr>
          <p:nvPr/>
        </p:nvSpPr>
        <p:spPr>
          <a:xfrm>
            <a:off x="0" y="305775"/>
            <a:ext cx="24384000" cy="9448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Exploratory Data Analysis</a:t>
            </a:r>
          </a:p>
        </p:txBody>
      </p:sp>
      <p:sp>
        <p:nvSpPr>
          <p:cNvPr id="30" name="Slide Number Placeholder 29">
            <a:extLst>
              <a:ext uri="{FF2B5EF4-FFF2-40B4-BE49-F238E27FC236}">
                <a16:creationId xmlns:a16="http://schemas.microsoft.com/office/drawing/2014/main" id="{22423037-D95A-B197-BD69-EF2FE01F7603}"/>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9" name="TextBox 38">
            <a:extLst>
              <a:ext uri="{FF2B5EF4-FFF2-40B4-BE49-F238E27FC236}">
                <a16:creationId xmlns:a16="http://schemas.microsoft.com/office/drawing/2014/main" id="{46D6A7D9-88E9-56CE-E364-A3033471ABCA}"/>
              </a:ext>
            </a:extLst>
          </p:cNvPr>
          <p:cNvSpPr txBox="1"/>
          <p:nvPr/>
        </p:nvSpPr>
        <p:spPr>
          <a:xfrm>
            <a:off x="220269" y="1274365"/>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latin typeface="Montserrat" pitchFamily="2" charset="77"/>
              </a:rPr>
              <a:t>Which days to target customers on Mobile and Desktop?</a:t>
            </a:r>
          </a:p>
        </p:txBody>
      </p:sp>
      <p:pic>
        <p:nvPicPr>
          <p:cNvPr id="16" name="Picture 15">
            <a:extLst>
              <a:ext uri="{FF2B5EF4-FFF2-40B4-BE49-F238E27FC236}">
                <a16:creationId xmlns:a16="http://schemas.microsoft.com/office/drawing/2014/main" id="{AFCD722E-C81F-9CDA-A0CC-E21EE1AA0907}"/>
              </a:ext>
            </a:extLst>
          </p:cNvPr>
          <p:cNvPicPr>
            <a:picLocks noChangeAspect="1"/>
          </p:cNvPicPr>
          <p:nvPr/>
        </p:nvPicPr>
        <p:blipFill>
          <a:blip r:embed="rId2"/>
          <a:stretch>
            <a:fillRect/>
          </a:stretch>
        </p:blipFill>
        <p:spPr>
          <a:xfrm>
            <a:off x="945788" y="3165868"/>
            <a:ext cx="8637715" cy="8086174"/>
          </a:xfrm>
          <a:prstGeom prst="rect">
            <a:avLst/>
          </a:prstGeom>
          <a:ln w="22225">
            <a:solidFill>
              <a:srgbClr val="0170C1"/>
            </a:solidFill>
          </a:ln>
        </p:spPr>
      </p:pic>
      <p:sp>
        <p:nvSpPr>
          <p:cNvPr id="17" name="TextBox 16">
            <a:extLst>
              <a:ext uri="{FF2B5EF4-FFF2-40B4-BE49-F238E27FC236}">
                <a16:creationId xmlns:a16="http://schemas.microsoft.com/office/drawing/2014/main" id="{F713B501-03C1-9619-92B4-EFB2A9A450E8}"/>
              </a:ext>
            </a:extLst>
          </p:cNvPr>
          <p:cNvSpPr txBox="1"/>
          <p:nvPr/>
        </p:nvSpPr>
        <p:spPr>
          <a:xfrm>
            <a:off x="10040699" y="2343332"/>
            <a:ext cx="7626925" cy="36317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000" dirty="0">
                <a:latin typeface="Montserrat" pitchFamily="2" charset="77"/>
              </a:rPr>
              <a:t>Insights:</a:t>
            </a:r>
          </a:p>
          <a:p>
            <a:pPr marL="457200" indent="-457200" algn="l">
              <a:spcAft>
                <a:spcPts val="1200"/>
              </a:spcAft>
              <a:buFont typeface="Arial" panose="020B0604020202020204" pitchFamily="34" charset="0"/>
              <a:buChar char="•"/>
            </a:pPr>
            <a:r>
              <a:rPr lang="en-US" sz="2000" b="0" dirty="0">
                <a:latin typeface="Montserrat" pitchFamily="2" charset="77"/>
              </a:rPr>
              <a:t>Mobile orders exhibit higher activity during weekends, with a decrease during mid-weekdays.</a:t>
            </a:r>
          </a:p>
          <a:p>
            <a:pPr marL="457200" indent="-457200" algn="l">
              <a:spcAft>
                <a:spcPts val="1200"/>
              </a:spcAft>
              <a:buFont typeface="Arial" panose="020B0604020202020204" pitchFamily="34" charset="0"/>
              <a:buChar char="•"/>
            </a:pPr>
            <a:r>
              <a:rPr lang="en-US" sz="2000" b="0" dirty="0">
                <a:latin typeface="Montserrat" pitchFamily="2" charset="77"/>
              </a:rPr>
              <a:t>Desktop sees a concentration of hotel bookings on Tuesday, Wednesday, and Thursday, while Sunday and Monday record lower activity.</a:t>
            </a:r>
          </a:p>
          <a:p>
            <a:pPr marL="457200" indent="-457200" algn="l">
              <a:spcAft>
                <a:spcPts val="1200"/>
              </a:spcAft>
              <a:buFont typeface="Arial" panose="020B0604020202020204" pitchFamily="34" charset="0"/>
              <a:buChar char="•"/>
            </a:pPr>
            <a:r>
              <a:rPr lang="en-US" sz="2000" b="0" dirty="0">
                <a:latin typeface="Montserrat" pitchFamily="2" charset="77"/>
              </a:rPr>
              <a:t>The chart on the right suggests that both platforms demonstrate the potential for more room nights per order on Mondays compared to other days of the week.</a:t>
            </a:r>
          </a:p>
        </p:txBody>
      </p:sp>
      <p:pic>
        <p:nvPicPr>
          <p:cNvPr id="20" name="Picture 19">
            <a:extLst>
              <a:ext uri="{FF2B5EF4-FFF2-40B4-BE49-F238E27FC236}">
                <a16:creationId xmlns:a16="http://schemas.microsoft.com/office/drawing/2014/main" id="{C2C917D4-3436-4EB8-29DE-464AFC3CD779}"/>
              </a:ext>
            </a:extLst>
          </p:cNvPr>
          <p:cNvPicPr>
            <a:picLocks noChangeAspect="1"/>
          </p:cNvPicPr>
          <p:nvPr/>
        </p:nvPicPr>
        <p:blipFill>
          <a:blip r:embed="rId3"/>
          <a:stretch>
            <a:fillRect/>
          </a:stretch>
        </p:blipFill>
        <p:spPr>
          <a:xfrm>
            <a:off x="18237835" y="3144097"/>
            <a:ext cx="4639302" cy="8086174"/>
          </a:xfrm>
          <a:prstGeom prst="rect">
            <a:avLst/>
          </a:prstGeom>
          <a:ln w="22225">
            <a:solidFill>
              <a:srgbClr val="0170C1"/>
            </a:solidFill>
          </a:ln>
        </p:spPr>
      </p:pic>
      <p:sp>
        <p:nvSpPr>
          <p:cNvPr id="22" name="TextBox 21">
            <a:extLst>
              <a:ext uri="{FF2B5EF4-FFF2-40B4-BE49-F238E27FC236}">
                <a16:creationId xmlns:a16="http://schemas.microsoft.com/office/drawing/2014/main" id="{519953A0-9A4B-DDB7-9171-4F54E5B9052E}"/>
              </a:ext>
            </a:extLst>
          </p:cNvPr>
          <p:cNvSpPr txBox="1"/>
          <p:nvPr/>
        </p:nvSpPr>
        <p:spPr>
          <a:xfrm>
            <a:off x="10117938" y="6185989"/>
            <a:ext cx="7626925" cy="65556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000" dirty="0">
                <a:latin typeface="Montserrat" pitchFamily="2" charset="77"/>
              </a:rPr>
              <a:t>Strategy:</a:t>
            </a:r>
          </a:p>
          <a:p>
            <a:pPr marL="342900" indent="-342900" algn="l">
              <a:spcAft>
                <a:spcPts val="1200"/>
              </a:spcAft>
              <a:buFont typeface="Arial" panose="020B0604020202020204" pitchFamily="34" charset="0"/>
              <a:buChar char="•"/>
            </a:pPr>
            <a:r>
              <a:rPr lang="en-US" sz="2000" b="0" dirty="0">
                <a:latin typeface="Montserrat" pitchFamily="2" charset="77"/>
              </a:rPr>
              <a:t>Implement in-app reminders on Mobile, specifically on Thursday or Friday, to encourage booking activity over the weekends.</a:t>
            </a:r>
          </a:p>
          <a:p>
            <a:pPr marL="342900" indent="-342900" algn="l">
              <a:spcAft>
                <a:spcPts val="1200"/>
              </a:spcAft>
              <a:buFont typeface="Arial" panose="020B0604020202020204" pitchFamily="34" charset="0"/>
              <a:buChar char="•"/>
            </a:pPr>
            <a:r>
              <a:rPr lang="en-US" sz="2000" b="0" dirty="0">
                <a:latin typeface="Montserrat" pitchFamily="2" charset="77"/>
              </a:rPr>
              <a:t>Evaluate transfer pricing, ensuring it remains lower for bookings on weekdays compared to weekends.</a:t>
            </a:r>
          </a:p>
          <a:p>
            <a:pPr marL="342900" indent="-342900" algn="l">
              <a:spcAft>
                <a:spcPts val="1200"/>
              </a:spcAft>
              <a:buFont typeface="Arial" panose="020B0604020202020204" pitchFamily="34" charset="0"/>
              <a:buChar char="•"/>
            </a:pPr>
            <a:r>
              <a:rPr lang="en-US" sz="2000" b="0" dirty="0">
                <a:latin typeface="Montserrat" pitchFamily="2" charset="77"/>
              </a:rPr>
              <a:t>Advertise campaigns for Desktop users on Sundays and Mondays to amplify activity levels.</a:t>
            </a:r>
          </a:p>
          <a:p>
            <a:pPr marL="342900" indent="-342900" algn="l">
              <a:spcAft>
                <a:spcPts val="1200"/>
              </a:spcAft>
              <a:buFont typeface="Arial" panose="020B0604020202020204" pitchFamily="34" charset="0"/>
              <a:buChar char="•"/>
            </a:pPr>
            <a:r>
              <a:rPr lang="en-US" sz="2000" b="0" dirty="0">
                <a:latin typeface="Montserrat" pitchFamily="2" charset="77"/>
              </a:rPr>
              <a:t>Consider offering limited-time promotions or exclusive deals during mid-weekdays on Mobile to incentivize bookings during typically slower periods.</a:t>
            </a:r>
          </a:p>
          <a:p>
            <a:pPr marL="342900" indent="-342900" algn="l">
              <a:spcAft>
                <a:spcPts val="1200"/>
              </a:spcAft>
              <a:buFont typeface="Arial" panose="020B0604020202020204" pitchFamily="34" charset="0"/>
              <a:buChar char="•"/>
            </a:pPr>
            <a:r>
              <a:rPr lang="en-US" sz="2000" b="0" dirty="0">
                <a:latin typeface="Montserrat" pitchFamily="2" charset="77"/>
              </a:rPr>
              <a:t>Implement a loyalty program that rewards users for booking on both Mobile and Desktop platforms, encouraging repeat bookings and engagement.</a:t>
            </a:r>
          </a:p>
          <a:p>
            <a:pPr marL="342900" indent="-342900" algn="l">
              <a:spcAft>
                <a:spcPts val="1200"/>
              </a:spcAft>
              <a:buFont typeface="Arial" panose="020B0604020202020204" pitchFamily="34" charset="0"/>
              <a:buChar char="•"/>
            </a:pPr>
            <a:r>
              <a:rPr lang="en-US" sz="2000" b="0" dirty="0">
                <a:latin typeface="Montserrat" pitchFamily="2" charset="77"/>
              </a:rPr>
              <a:t>Collaborate with popular local events or attractions to create special packages, increasing the appeal of bookings and potentially driving more activity across the week.</a:t>
            </a:r>
          </a:p>
        </p:txBody>
      </p:sp>
      <p:sp>
        <p:nvSpPr>
          <p:cNvPr id="23" name="TextBox 22">
            <a:extLst>
              <a:ext uri="{FF2B5EF4-FFF2-40B4-BE49-F238E27FC236}">
                <a16:creationId xmlns:a16="http://schemas.microsoft.com/office/drawing/2014/main" id="{C762DB7B-F675-B981-F5E4-A4227A7425E3}"/>
              </a:ext>
            </a:extLst>
          </p:cNvPr>
          <p:cNvSpPr txBox="1"/>
          <p:nvPr/>
        </p:nvSpPr>
        <p:spPr>
          <a:xfrm>
            <a:off x="991411" y="2518991"/>
            <a:ext cx="863771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2400"/>
              </a:spcAft>
            </a:pPr>
            <a:r>
              <a:rPr lang="en-US" sz="2000" dirty="0">
                <a:latin typeface="Montserrat" pitchFamily="2" charset="77"/>
              </a:rPr>
              <a:t>Net Order over Weekdays</a:t>
            </a:r>
          </a:p>
        </p:txBody>
      </p:sp>
      <p:sp>
        <p:nvSpPr>
          <p:cNvPr id="24" name="TextBox 23">
            <a:extLst>
              <a:ext uri="{FF2B5EF4-FFF2-40B4-BE49-F238E27FC236}">
                <a16:creationId xmlns:a16="http://schemas.microsoft.com/office/drawing/2014/main" id="{B744BA38-6926-8042-68CE-17B14CCC2A19}"/>
              </a:ext>
            </a:extLst>
          </p:cNvPr>
          <p:cNvSpPr txBox="1"/>
          <p:nvPr/>
        </p:nvSpPr>
        <p:spPr>
          <a:xfrm>
            <a:off x="18237835" y="2343332"/>
            <a:ext cx="463930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2400"/>
              </a:spcAft>
            </a:pPr>
            <a:r>
              <a:rPr lang="en-US" sz="2000" dirty="0">
                <a:latin typeface="Montserrat" pitchFamily="2" charset="77"/>
              </a:rPr>
              <a:t>Room Nights per order over Weekdays</a:t>
            </a:r>
          </a:p>
        </p:txBody>
      </p:sp>
    </p:spTree>
    <p:extLst>
      <p:ext uri="{BB962C8B-B14F-4D97-AF65-F5344CB8AC3E}">
        <p14:creationId xmlns:p14="http://schemas.microsoft.com/office/powerpoint/2010/main" val="128591306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cquisition Funnel Metrics">
            <a:extLst>
              <a:ext uri="{FF2B5EF4-FFF2-40B4-BE49-F238E27FC236}">
                <a16:creationId xmlns:a16="http://schemas.microsoft.com/office/drawing/2014/main" id="{67CF348B-FA8F-0627-1BC9-B1F8AFDD9637}"/>
              </a:ext>
            </a:extLst>
          </p:cNvPr>
          <p:cNvSpPr txBox="1">
            <a:spLocks/>
          </p:cNvSpPr>
          <p:nvPr/>
        </p:nvSpPr>
        <p:spPr>
          <a:xfrm>
            <a:off x="0" y="305775"/>
            <a:ext cx="24384000" cy="9448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Key Drivers of Net Room Nights</a:t>
            </a:r>
          </a:p>
        </p:txBody>
      </p:sp>
      <p:sp>
        <p:nvSpPr>
          <p:cNvPr id="30" name="Slide Number Placeholder 29">
            <a:extLst>
              <a:ext uri="{FF2B5EF4-FFF2-40B4-BE49-F238E27FC236}">
                <a16:creationId xmlns:a16="http://schemas.microsoft.com/office/drawing/2014/main" id="{22423037-D95A-B197-BD69-EF2FE01F7603}"/>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2" name="Freeform 1">
            <a:extLst>
              <a:ext uri="{FF2B5EF4-FFF2-40B4-BE49-F238E27FC236}">
                <a16:creationId xmlns:a16="http://schemas.microsoft.com/office/drawing/2014/main" id="{C0BCE84E-EAF9-7605-D69D-547BCF3F64DF}"/>
              </a:ext>
            </a:extLst>
          </p:cNvPr>
          <p:cNvSpPr>
            <a:spLocks noChangeArrowheads="1"/>
          </p:cNvSpPr>
          <p:nvPr/>
        </p:nvSpPr>
        <p:spPr bwMode="auto">
          <a:xfrm flipH="1">
            <a:off x="9681180" y="3701013"/>
            <a:ext cx="5390781" cy="6489592"/>
          </a:xfrm>
          <a:custGeom>
            <a:avLst/>
            <a:gdLst>
              <a:gd name="T0" fmla="*/ 10135 w 11586"/>
              <a:gd name="T1" fmla="*/ 5216 h 13946"/>
              <a:gd name="T2" fmla="*/ 10135 w 11586"/>
              <a:gd name="T3" fmla="*/ 5216 h 13946"/>
              <a:gd name="T4" fmla="*/ 8344 w 11586"/>
              <a:gd name="T5" fmla="*/ 13110 h 13946"/>
              <a:gd name="T6" fmla="*/ 8344 w 11586"/>
              <a:gd name="T7" fmla="*/ 13110 h 13946"/>
              <a:gd name="T8" fmla="*/ 1450 w 11586"/>
              <a:gd name="T9" fmla="*/ 9195 h 13946"/>
              <a:gd name="T10" fmla="*/ 1450 w 11586"/>
              <a:gd name="T11" fmla="*/ 9195 h 13946"/>
              <a:gd name="T12" fmla="*/ 3093 w 11586"/>
              <a:gd name="T13" fmla="*/ 1225 h 13946"/>
              <a:gd name="T14" fmla="*/ 3093 w 11586"/>
              <a:gd name="T15" fmla="*/ 1225 h 13946"/>
              <a:gd name="T16" fmla="*/ 10135 w 11586"/>
              <a:gd name="T17" fmla="*/ 5216 h 13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86" h="13946">
                <a:moveTo>
                  <a:pt x="10135" y="5216"/>
                </a:moveTo>
                <a:lnTo>
                  <a:pt x="10135" y="5216"/>
                </a:lnTo>
                <a:cubicBezTo>
                  <a:pt x="11585" y="8497"/>
                  <a:pt x="10859" y="12221"/>
                  <a:pt x="8344" y="13110"/>
                </a:cubicBezTo>
                <a:lnTo>
                  <a:pt x="8344" y="13110"/>
                </a:lnTo>
                <a:cubicBezTo>
                  <a:pt x="5982" y="13945"/>
                  <a:pt x="2900" y="12478"/>
                  <a:pt x="1450" y="9195"/>
                </a:cubicBezTo>
                <a:lnTo>
                  <a:pt x="1450" y="9195"/>
                </a:lnTo>
                <a:cubicBezTo>
                  <a:pt x="0" y="5914"/>
                  <a:pt x="795" y="2412"/>
                  <a:pt x="3093" y="1225"/>
                </a:cubicBezTo>
                <a:lnTo>
                  <a:pt x="3093" y="1225"/>
                </a:lnTo>
                <a:cubicBezTo>
                  <a:pt x="5462" y="0"/>
                  <a:pt x="8685" y="1934"/>
                  <a:pt x="10135" y="5216"/>
                </a:cubicBezTo>
              </a:path>
            </a:pathLst>
          </a:custGeom>
          <a:solidFill>
            <a:schemeClr val="accent5">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 name="Freeform 2">
            <a:extLst>
              <a:ext uri="{FF2B5EF4-FFF2-40B4-BE49-F238E27FC236}">
                <a16:creationId xmlns:a16="http://schemas.microsoft.com/office/drawing/2014/main" id="{3073070C-EB45-3B55-636F-ABB185FD7972}"/>
              </a:ext>
            </a:extLst>
          </p:cNvPr>
          <p:cNvSpPr>
            <a:spLocks noChangeArrowheads="1"/>
          </p:cNvSpPr>
          <p:nvPr/>
        </p:nvSpPr>
        <p:spPr bwMode="auto">
          <a:xfrm flipH="1">
            <a:off x="9480079" y="3662030"/>
            <a:ext cx="5460550" cy="6534729"/>
          </a:xfrm>
          <a:custGeom>
            <a:avLst/>
            <a:gdLst>
              <a:gd name="T0" fmla="*/ 10283 w 11734"/>
              <a:gd name="T1" fmla="*/ 5070 h 14043"/>
              <a:gd name="T2" fmla="*/ 10283 w 11734"/>
              <a:gd name="T3" fmla="*/ 5070 h 14043"/>
              <a:gd name="T4" fmla="*/ 8492 w 11734"/>
              <a:gd name="T5" fmla="*/ 12964 h 14043"/>
              <a:gd name="T6" fmla="*/ 8492 w 11734"/>
              <a:gd name="T7" fmla="*/ 12964 h 14043"/>
              <a:gd name="T8" fmla="*/ 1450 w 11734"/>
              <a:gd name="T9" fmla="*/ 8972 h 14043"/>
              <a:gd name="T10" fmla="*/ 1450 w 11734"/>
              <a:gd name="T11" fmla="*/ 8972 h 14043"/>
              <a:gd name="T12" fmla="*/ 3241 w 11734"/>
              <a:gd name="T13" fmla="*/ 1079 h 14043"/>
              <a:gd name="T14" fmla="*/ 3241 w 11734"/>
              <a:gd name="T15" fmla="*/ 1079 h 14043"/>
              <a:gd name="T16" fmla="*/ 10283 w 11734"/>
              <a:gd name="T17" fmla="*/ 5070 h 14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34" h="14043">
                <a:moveTo>
                  <a:pt x="10283" y="5070"/>
                </a:moveTo>
                <a:lnTo>
                  <a:pt x="10283" y="5070"/>
                </a:lnTo>
                <a:cubicBezTo>
                  <a:pt x="11733" y="8351"/>
                  <a:pt x="10931" y="11886"/>
                  <a:pt x="8492" y="12964"/>
                </a:cubicBezTo>
                <a:lnTo>
                  <a:pt x="8492" y="12964"/>
                </a:lnTo>
                <a:cubicBezTo>
                  <a:pt x="6053" y="14042"/>
                  <a:pt x="2900" y="12255"/>
                  <a:pt x="1450" y="8972"/>
                </a:cubicBezTo>
                <a:lnTo>
                  <a:pt x="1450" y="8972"/>
                </a:lnTo>
                <a:cubicBezTo>
                  <a:pt x="0" y="5691"/>
                  <a:pt x="802" y="2156"/>
                  <a:pt x="3241" y="1079"/>
                </a:cubicBezTo>
                <a:lnTo>
                  <a:pt x="3241" y="1079"/>
                </a:lnTo>
                <a:cubicBezTo>
                  <a:pt x="5681" y="0"/>
                  <a:pt x="8833" y="1788"/>
                  <a:pt x="10283" y="507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 name="Freeform 3">
            <a:extLst>
              <a:ext uri="{FF2B5EF4-FFF2-40B4-BE49-F238E27FC236}">
                <a16:creationId xmlns:a16="http://schemas.microsoft.com/office/drawing/2014/main" id="{CE76EBA8-7C0C-B01A-C279-87EE78A050B4}"/>
              </a:ext>
            </a:extLst>
          </p:cNvPr>
          <p:cNvSpPr>
            <a:spLocks noChangeArrowheads="1"/>
          </p:cNvSpPr>
          <p:nvPr/>
        </p:nvSpPr>
        <p:spPr bwMode="auto">
          <a:xfrm flipH="1">
            <a:off x="9819226" y="4017591"/>
            <a:ext cx="4782721" cy="5823185"/>
          </a:xfrm>
          <a:custGeom>
            <a:avLst/>
            <a:gdLst>
              <a:gd name="connsiteX0" fmla="*/ 1877296 w 3699961"/>
              <a:gd name="connsiteY0" fmla="*/ 1751149 h 4505637"/>
              <a:gd name="connsiteX1" fmla="*/ 2253716 w 3699961"/>
              <a:gd name="connsiteY1" fmla="*/ 2066626 h 4505637"/>
              <a:gd name="connsiteX2" fmla="*/ 2122072 w 3699961"/>
              <a:gd name="connsiteY2" fmla="*/ 2648459 h 4505637"/>
              <a:gd name="connsiteX3" fmla="*/ 1603768 w 3699961"/>
              <a:gd name="connsiteY3" fmla="*/ 2354120 h 4505637"/>
              <a:gd name="connsiteX4" fmla="*/ 1735412 w 3699961"/>
              <a:gd name="connsiteY4" fmla="*/ 1772647 h 4505637"/>
              <a:gd name="connsiteX5" fmla="*/ 1877296 w 3699961"/>
              <a:gd name="connsiteY5" fmla="*/ 1751149 h 4505637"/>
              <a:gd name="connsiteX6" fmla="*/ 1824506 w 3699961"/>
              <a:gd name="connsiteY6" fmla="*/ 1521213 h 4505637"/>
              <a:gd name="connsiteX7" fmla="*/ 1610299 w 3699961"/>
              <a:gd name="connsiteY7" fmla="*/ 1553509 h 4505637"/>
              <a:gd name="connsiteX8" fmla="*/ 1410784 w 3699961"/>
              <a:gd name="connsiteY8" fmla="*/ 2431619 h 4505637"/>
              <a:gd name="connsiteX9" fmla="*/ 2194797 w 3699961"/>
              <a:gd name="connsiteY9" fmla="*/ 2875894 h 4505637"/>
              <a:gd name="connsiteX10" fmla="*/ 2393591 w 3699961"/>
              <a:gd name="connsiteY10" fmla="*/ 1997784 h 4505637"/>
              <a:gd name="connsiteX11" fmla="*/ 1824506 w 3699961"/>
              <a:gd name="connsiteY11" fmla="*/ 1521213 h 4505637"/>
              <a:gd name="connsiteX12" fmla="*/ 1706576 w 3699961"/>
              <a:gd name="connsiteY12" fmla="*/ 1188563 h 4505637"/>
              <a:gd name="connsiteX13" fmla="*/ 2626958 w 3699961"/>
              <a:gd name="connsiteY13" fmla="*/ 1894816 h 4505637"/>
              <a:gd name="connsiteX14" fmla="*/ 2333089 w 3699961"/>
              <a:gd name="connsiteY14" fmla="*/ 3189839 h 4505637"/>
              <a:gd name="connsiteX15" fmla="*/ 1177778 w 3699961"/>
              <a:gd name="connsiteY15" fmla="*/ 2534947 h 4505637"/>
              <a:gd name="connsiteX16" fmla="*/ 1471647 w 3699961"/>
              <a:gd name="connsiteY16" fmla="*/ 1239924 h 4505637"/>
              <a:gd name="connsiteX17" fmla="*/ 1706576 w 3699961"/>
              <a:gd name="connsiteY17" fmla="*/ 1188563 h 4505637"/>
              <a:gd name="connsiteX18" fmla="*/ 1654420 w 3699961"/>
              <a:gd name="connsiteY18" fmla="*/ 920361 h 4505637"/>
              <a:gd name="connsiteX19" fmla="*/ 1358355 w 3699961"/>
              <a:gd name="connsiteY19" fmla="*/ 984808 h 4505637"/>
              <a:gd name="connsiteX20" fmla="*/ 987570 w 3699961"/>
              <a:gd name="connsiteY20" fmla="*/ 2618187 h 4505637"/>
              <a:gd name="connsiteX21" fmla="*/ 2444793 w 3699961"/>
              <a:gd name="connsiteY21" fmla="*/ 3444235 h 4505637"/>
              <a:gd name="connsiteX22" fmla="*/ 2815578 w 3699961"/>
              <a:gd name="connsiteY22" fmla="*/ 1810856 h 4505637"/>
              <a:gd name="connsiteX23" fmla="*/ 1654420 w 3699961"/>
              <a:gd name="connsiteY23" fmla="*/ 920361 h 4505637"/>
              <a:gd name="connsiteX24" fmla="*/ 1591529 w 3699961"/>
              <a:gd name="connsiteY24" fmla="*/ 590080 h 4505637"/>
              <a:gd name="connsiteX25" fmla="*/ 3048489 w 3699961"/>
              <a:gd name="connsiteY25" fmla="*/ 1707915 h 4505637"/>
              <a:gd name="connsiteX26" fmla="*/ 2583387 w 3699961"/>
              <a:gd name="connsiteY26" fmla="*/ 3757737 h 4505637"/>
              <a:gd name="connsiteX27" fmla="*/ 754659 w 3699961"/>
              <a:gd name="connsiteY27" fmla="*/ 2721128 h 4505637"/>
              <a:gd name="connsiteX28" fmla="*/ 1219761 w 3699961"/>
              <a:gd name="connsiteY28" fmla="*/ 671306 h 4505637"/>
              <a:gd name="connsiteX29" fmla="*/ 1591529 w 3699961"/>
              <a:gd name="connsiteY29" fmla="*/ 590080 h 4505637"/>
              <a:gd name="connsiteX30" fmla="*/ 1482854 w 3699961"/>
              <a:gd name="connsiteY30" fmla="*/ 330989 h 4505637"/>
              <a:gd name="connsiteX31" fmla="*/ 1043382 w 3699961"/>
              <a:gd name="connsiteY31" fmla="*/ 426986 h 4505637"/>
              <a:gd name="connsiteX32" fmla="*/ 493289 w 3699961"/>
              <a:gd name="connsiteY32" fmla="*/ 2852285 h 4505637"/>
              <a:gd name="connsiteX33" fmla="*/ 2656579 w 3699961"/>
              <a:gd name="connsiteY33" fmla="*/ 4078977 h 4505637"/>
              <a:gd name="connsiteX34" fmla="*/ 3207032 w 3699961"/>
              <a:gd name="connsiteY34" fmla="*/ 1653317 h 4505637"/>
              <a:gd name="connsiteX35" fmla="*/ 1482854 w 3699961"/>
              <a:gd name="connsiteY35" fmla="*/ 330989 h 4505637"/>
              <a:gd name="connsiteX36" fmla="*/ 1420196 w 3699961"/>
              <a:gd name="connsiteY36" fmla="*/ 274 h 4505637"/>
              <a:gd name="connsiteX37" fmla="*/ 3439957 w 3699961"/>
              <a:gd name="connsiteY37" fmla="*/ 1550343 h 4505637"/>
              <a:gd name="connsiteX38" fmla="*/ 2795182 w 3699961"/>
              <a:gd name="connsiteY38" fmla="*/ 4392581 h 4505637"/>
              <a:gd name="connsiteX39" fmla="*/ 260004 w 3699961"/>
              <a:gd name="connsiteY39" fmla="*/ 2955260 h 4505637"/>
              <a:gd name="connsiteX40" fmla="*/ 904779 w 3699961"/>
              <a:gd name="connsiteY40" fmla="*/ 113022 h 4505637"/>
              <a:gd name="connsiteX41" fmla="*/ 1420196 w 3699961"/>
              <a:gd name="connsiteY41" fmla="*/ 274 h 450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99961" h="4505637">
                <a:moveTo>
                  <a:pt x="1877296" y="1751149"/>
                </a:moveTo>
                <a:cubicBezTo>
                  <a:pt x="2023406" y="1766027"/>
                  <a:pt x="2173866" y="1885321"/>
                  <a:pt x="2253716" y="2066626"/>
                </a:cubicBezTo>
                <a:cubicBezTo>
                  <a:pt x="2360183" y="2308726"/>
                  <a:pt x="2301194" y="2568839"/>
                  <a:pt x="2122072" y="2648459"/>
                </a:cubicBezTo>
                <a:cubicBezTo>
                  <a:pt x="1942590" y="2728078"/>
                  <a:pt x="1710235" y="2596220"/>
                  <a:pt x="1603768" y="2354120"/>
                </a:cubicBezTo>
                <a:cubicBezTo>
                  <a:pt x="1496942" y="2112380"/>
                  <a:pt x="1555930" y="1852266"/>
                  <a:pt x="1735412" y="1772647"/>
                </a:cubicBezTo>
                <a:cubicBezTo>
                  <a:pt x="1780373" y="1752832"/>
                  <a:pt x="1828593" y="1746190"/>
                  <a:pt x="1877296" y="1751149"/>
                </a:cubicBezTo>
                <a:close/>
                <a:moveTo>
                  <a:pt x="1824506" y="1521213"/>
                </a:moveTo>
                <a:cubicBezTo>
                  <a:pt x="1750909" y="1513658"/>
                  <a:pt x="1678095" y="1523627"/>
                  <a:pt x="1610299" y="1553509"/>
                </a:cubicBezTo>
                <a:cubicBezTo>
                  <a:pt x="1339118" y="1673398"/>
                  <a:pt x="1249804" y="2067270"/>
                  <a:pt x="1410784" y="2431619"/>
                </a:cubicBezTo>
                <a:cubicBezTo>
                  <a:pt x="1572125" y="2796328"/>
                  <a:pt x="1923616" y="2995784"/>
                  <a:pt x="2194797" y="2875894"/>
                </a:cubicBezTo>
                <a:cubicBezTo>
                  <a:pt x="2465618" y="2756365"/>
                  <a:pt x="2554931" y="2362133"/>
                  <a:pt x="2393591" y="1997784"/>
                </a:cubicBezTo>
                <a:cubicBezTo>
                  <a:pt x="2273126" y="1724253"/>
                  <a:pt x="2045296" y="1543878"/>
                  <a:pt x="1824506" y="1521213"/>
                </a:cubicBezTo>
                <a:close/>
                <a:moveTo>
                  <a:pt x="1706576" y="1188563"/>
                </a:moveTo>
                <a:cubicBezTo>
                  <a:pt x="2056115" y="1181681"/>
                  <a:pt x="2433544" y="1457201"/>
                  <a:pt x="2626958" y="1894816"/>
                </a:cubicBezTo>
                <a:cubicBezTo>
                  <a:pt x="2865007" y="2433059"/>
                  <a:pt x="2733558" y="3012705"/>
                  <a:pt x="2333089" y="3189839"/>
                </a:cubicBezTo>
                <a:cubicBezTo>
                  <a:pt x="1932980" y="3366253"/>
                  <a:pt x="1415826" y="3073190"/>
                  <a:pt x="1177778" y="2534947"/>
                </a:cubicBezTo>
                <a:cubicBezTo>
                  <a:pt x="939729" y="1996704"/>
                  <a:pt x="1071538" y="1416698"/>
                  <a:pt x="1471647" y="1239924"/>
                </a:cubicBezTo>
                <a:cubicBezTo>
                  <a:pt x="1546736" y="1206779"/>
                  <a:pt x="1625913" y="1190151"/>
                  <a:pt x="1706576" y="1188563"/>
                </a:cubicBezTo>
                <a:close/>
                <a:moveTo>
                  <a:pt x="1654420" y="920361"/>
                </a:moveTo>
                <a:cubicBezTo>
                  <a:pt x="1552710" y="922247"/>
                  <a:pt x="1452919" y="943101"/>
                  <a:pt x="1358355" y="984808"/>
                </a:cubicBezTo>
                <a:cubicBezTo>
                  <a:pt x="854375" y="1207607"/>
                  <a:pt x="688062" y="1940432"/>
                  <a:pt x="987570" y="2618187"/>
                </a:cubicBezTo>
                <a:cubicBezTo>
                  <a:pt x="1287438" y="3296302"/>
                  <a:pt x="1941173" y="3667034"/>
                  <a:pt x="2444793" y="3444235"/>
                </a:cubicBezTo>
                <a:cubicBezTo>
                  <a:pt x="2948773" y="3221436"/>
                  <a:pt x="3115086" y="2488611"/>
                  <a:pt x="2815578" y="1810856"/>
                </a:cubicBezTo>
                <a:cubicBezTo>
                  <a:pt x="2571935" y="1260180"/>
                  <a:pt x="2095161" y="912188"/>
                  <a:pt x="1654420" y="920361"/>
                </a:cubicBezTo>
                <a:close/>
                <a:moveTo>
                  <a:pt x="1591529" y="590080"/>
                </a:moveTo>
                <a:cubicBezTo>
                  <a:pt x="2144773" y="579274"/>
                  <a:pt x="2742546" y="1015403"/>
                  <a:pt x="3048489" y="1707915"/>
                </a:cubicBezTo>
                <a:cubicBezTo>
                  <a:pt x="3425394" y="2559878"/>
                  <a:pt x="3216962" y="3477709"/>
                  <a:pt x="2583387" y="3757737"/>
                </a:cubicBezTo>
                <a:cubicBezTo>
                  <a:pt x="1950172" y="4037765"/>
                  <a:pt x="1131204" y="3573451"/>
                  <a:pt x="754659" y="2721128"/>
                </a:cubicBezTo>
                <a:cubicBezTo>
                  <a:pt x="377754" y="1869165"/>
                  <a:pt x="586186" y="951335"/>
                  <a:pt x="1219761" y="671306"/>
                </a:cubicBezTo>
                <a:cubicBezTo>
                  <a:pt x="1338556" y="618869"/>
                  <a:pt x="1463856" y="592574"/>
                  <a:pt x="1591529" y="590080"/>
                </a:cubicBezTo>
                <a:close/>
                <a:moveTo>
                  <a:pt x="1482854" y="330989"/>
                </a:moveTo>
                <a:cubicBezTo>
                  <a:pt x="1331850" y="333878"/>
                  <a:pt x="1183717" y="364945"/>
                  <a:pt x="1043382" y="426986"/>
                </a:cubicBezTo>
                <a:cubicBezTo>
                  <a:pt x="294925" y="757512"/>
                  <a:pt x="48319" y="1845945"/>
                  <a:pt x="493289" y="2852285"/>
                </a:cubicBezTo>
                <a:cubicBezTo>
                  <a:pt x="937899" y="3859346"/>
                  <a:pt x="1908482" y="4409503"/>
                  <a:pt x="2656579" y="4078977"/>
                </a:cubicBezTo>
                <a:cubicBezTo>
                  <a:pt x="3405036" y="3748091"/>
                  <a:pt x="3651642" y="2660019"/>
                  <a:pt x="3207032" y="1653317"/>
                </a:cubicBezTo>
                <a:cubicBezTo>
                  <a:pt x="2845494" y="835081"/>
                  <a:pt x="2137207" y="318472"/>
                  <a:pt x="1482854" y="330989"/>
                </a:cubicBezTo>
                <a:close/>
                <a:moveTo>
                  <a:pt x="1420196" y="274"/>
                </a:moveTo>
                <a:cubicBezTo>
                  <a:pt x="2187188" y="-14787"/>
                  <a:pt x="3015822" y="590224"/>
                  <a:pt x="3439957" y="1550343"/>
                </a:cubicBezTo>
                <a:cubicBezTo>
                  <a:pt x="3961969" y="2731669"/>
                  <a:pt x="3673242" y="4004447"/>
                  <a:pt x="2795182" y="4392581"/>
                </a:cubicBezTo>
                <a:cubicBezTo>
                  <a:pt x="1917122" y="4780715"/>
                  <a:pt x="782016" y="4137305"/>
                  <a:pt x="260004" y="2955260"/>
                </a:cubicBezTo>
                <a:cubicBezTo>
                  <a:pt x="-262008" y="1773935"/>
                  <a:pt x="26718" y="501156"/>
                  <a:pt x="904779" y="113022"/>
                </a:cubicBezTo>
                <a:cubicBezTo>
                  <a:pt x="1069482" y="40247"/>
                  <a:pt x="1243198" y="3750"/>
                  <a:pt x="1420196" y="274"/>
                </a:cubicBezTo>
                <a:close/>
              </a:path>
            </a:pathLst>
          </a:custGeom>
          <a:solidFill>
            <a:srgbClr val="2B3574"/>
          </a:solidFill>
          <a:ln>
            <a:noFill/>
          </a:ln>
          <a:effectLst/>
        </p:spPr>
        <p:txBody>
          <a:bodyPr wrap="square" anchor="ctr">
            <a:noAutofit/>
          </a:bodyPr>
          <a:lstStyle/>
          <a:p>
            <a:endParaRPr lang="en-US" sz="6532" dirty="0">
              <a:latin typeface="Lato Light" panose="020F0502020204030203" pitchFamily="34" charset="0"/>
            </a:endParaRPr>
          </a:p>
        </p:txBody>
      </p:sp>
      <p:grpSp>
        <p:nvGrpSpPr>
          <p:cNvPr id="6" name="Group 5">
            <a:extLst>
              <a:ext uri="{FF2B5EF4-FFF2-40B4-BE49-F238E27FC236}">
                <a16:creationId xmlns:a16="http://schemas.microsoft.com/office/drawing/2014/main" id="{CC02C53D-CEDF-CAF0-FB6B-FAF9C4825001}"/>
              </a:ext>
            </a:extLst>
          </p:cNvPr>
          <p:cNvGrpSpPr/>
          <p:nvPr/>
        </p:nvGrpSpPr>
        <p:grpSpPr>
          <a:xfrm flipH="1">
            <a:off x="8525866" y="3266048"/>
            <a:ext cx="3400276" cy="3584356"/>
            <a:chOff x="6420196" y="3478339"/>
            <a:chExt cx="4772662" cy="5031889"/>
          </a:xfrm>
        </p:grpSpPr>
        <p:sp>
          <p:nvSpPr>
            <p:cNvPr id="7" name="Freeform 7">
              <a:extLst>
                <a:ext uri="{FF2B5EF4-FFF2-40B4-BE49-F238E27FC236}">
                  <a16:creationId xmlns:a16="http://schemas.microsoft.com/office/drawing/2014/main" id="{6B956B08-2F12-EBC2-3E34-9C6006C08513}"/>
                </a:ext>
              </a:extLst>
            </p:cNvPr>
            <p:cNvSpPr>
              <a:spLocks noChangeArrowheads="1"/>
            </p:cNvSpPr>
            <p:nvPr/>
          </p:nvSpPr>
          <p:spPr bwMode="auto">
            <a:xfrm>
              <a:off x="6420196" y="7830477"/>
              <a:ext cx="633667" cy="679751"/>
            </a:xfrm>
            <a:custGeom>
              <a:avLst/>
              <a:gdLst>
                <a:gd name="T0" fmla="*/ 156 w 972"/>
                <a:gd name="T1" fmla="*/ 933 h 1039"/>
                <a:gd name="T2" fmla="*/ 0 w 972"/>
                <a:gd name="T3" fmla="*/ 1038 h 1039"/>
                <a:gd name="T4" fmla="*/ 96 w 972"/>
                <a:gd name="T5" fmla="*/ 871 h 1039"/>
                <a:gd name="T6" fmla="*/ 908 w 972"/>
                <a:gd name="T7" fmla="*/ 0 h 1039"/>
                <a:gd name="T8" fmla="*/ 971 w 972"/>
                <a:gd name="T9" fmla="*/ 58 h 1039"/>
                <a:gd name="T10" fmla="*/ 156 w 972"/>
                <a:gd name="T11" fmla="*/ 933 h 1039"/>
              </a:gdLst>
              <a:ahLst/>
              <a:cxnLst>
                <a:cxn ang="0">
                  <a:pos x="T0" y="T1"/>
                </a:cxn>
                <a:cxn ang="0">
                  <a:pos x="T2" y="T3"/>
                </a:cxn>
                <a:cxn ang="0">
                  <a:pos x="T4" y="T5"/>
                </a:cxn>
                <a:cxn ang="0">
                  <a:pos x="T6" y="T7"/>
                </a:cxn>
                <a:cxn ang="0">
                  <a:pos x="T8" y="T9"/>
                </a:cxn>
                <a:cxn ang="0">
                  <a:pos x="T10" y="T11"/>
                </a:cxn>
              </a:cxnLst>
              <a:rect l="0" t="0" r="r" b="b"/>
              <a:pathLst>
                <a:path w="972" h="1039">
                  <a:moveTo>
                    <a:pt x="156" y="933"/>
                  </a:moveTo>
                  <a:lnTo>
                    <a:pt x="0" y="1038"/>
                  </a:lnTo>
                  <a:lnTo>
                    <a:pt x="96" y="871"/>
                  </a:lnTo>
                  <a:lnTo>
                    <a:pt x="908" y="0"/>
                  </a:lnTo>
                  <a:lnTo>
                    <a:pt x="971" y="58"/>
                  </a:lnTo>
                  <a:lnTo>
                    <a:pt x="156" y="933"/>
                  </a:lnTo>
                </a:path>
              </a:pathLst>
            </a:custGeom>
            <a:solidFill>
              <a:srgbClr val="D9A95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 name="Freeform 8">
              <a:extLst>
                <a:ext uri="{FF2B5EF4-FFF2-40B4-BE49-F238E27FC236}">
                  <a16:creationId xmlns:a16="http://schemas.microsoft.com/office/drawing/2014/main" id="{2A949A01-3C45-2608-D76E-831961D46CC8}"/>
                </a:ext>
              </a:extLst>
            </p:cNvPr>
            <p:cNvSpPr>
              <a:spLocks noChangeArrowheads="1"/>
            </p:cNvSpPr>
            <p:nvPr/>
          </p:nvSpPr>
          <p:spPr bwMode="auto">
            <a:xfrm>
              <a:off x="6420196" y="7856398"/>
              <a:ext cx="633667" cy="650948"/>
            </a:xfrm>
            <a:custGeom>
              <a:avLst/>
              <a:gdLst>
                <a:gd name="T0" fmla="*/ 953 w 972"/>
                <a:gd name="T1" fmla="*/ 0 h 998"/>
                <a:gd name="T2" fmla="*/ 138 w 972"/>
                <a:gd name="T3" fmla="*/ 876 h 998"/>
                <a:gd name="T4" fmla="*/ 27 w 972"/>
                <a:gd name="T5" fmla="*/ 950 h 998"/>
                <a:gd name="T6" fmla="*/ 0 w 972"/>
                <a:gd name="T7" fmla="*/ 997 h 998"/>
                <a:gd name="T8" fmla="*/ 156 w 972"/>
                <a:gd name="T9" fmla="*/ 892 h 998"/>
                <a:gd name="T10" fmla="*/ 971 w 972"/>
                <a:gd name="T11" fmla="*/ 17 h 998"/>
                <a:gd name="T12" fmla="*/ 953 w 972"/>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972" h="998">
                  <a:moveTo>
                    <a:pt x="953" y="0"/>
                  </a:moveTo>
                  <a:lnTo>
                    <a:pt x="138" y="876"/>
                  </a:lnTo>
                  <a:lnTo>
                    <a:pt x="27" y="950"/>
                  </a:lnTo>
                  <a:lnTo>
                    <a:pt x="0" y="997"/>
                  </a:lnTo>
                  <a:lnTo>
                    <a:pt x="156" y="892"/>
                  </a:lnTo>
                  <a:lnTo>
                    <a:pt x="971" y="17"/>
                  </a:lnTo>
                  <a:lnTo>
                    <a:pt x="953"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0" name="Freeform 9">
              <a:extLst>
                <a:ext uri="{FF2B5EF4-FFF2-40B4-BE49-F238E27FC236}">
                  <a16:creationId xmlns:a16="http://schemas.microsoft.com/office/drawing/2014/main" id="{601F2952-1B8A-CD1D-38F0-B2998232FB2A}"/>
                </a:ext>
              </a:extLst>
            </p:cNvPr>
            <p:cNvSpPr>
              <a:spLocks noChangeArrowheads="1"/>
            </p:cNvSpPr>
            <p:nvPr/>
          </p:nvSpPr>
          <p:spPr bwMode="auto">
            <a:xfrm>
              <a:off x="6820559" y="7997534"/>
              <a:ext cx="77767" cy="77767"/>
            </a:xfrm>
            <a:custGeom>
              <a:avLst/>
              <a:gdLst>
                <a:gd name="T0" fmla="*/ 56 w 120"/>
                <a:gd name="T1" fmla="*/ 0 h 121"/>
                <a:gd name="T2" fmla="*/ 0 w 120"/>
                <a:gd name="T3" fmla="*/ 60 h 121"/>
                <a:gd name="T4" fmla="*/ 0 w 120"/>
                <a:gd name="T5" fmla="*/ 60 h 121"/>
                <a:gd name="T6" fmla="*/ 62 w 120"/>
                <a:gd name="T7" fmla="*/ 120 h 121"/>
                <a:gd name="T8" fmla="*/ 119 w 120"/>
                <a:gd name="T9" fmla="*/ 59 h 121"/>
                <a:gd name="T10" fmla="*/ 56 w 120"/>
                <a:gd name="T11" fmla="*/ 0 h 121"/>
              </a:gdLst>
              <a:ahLst/>
              <a:cxnLst>
                <a:cxn ang="0">
                  <a:pos x="T0" y="T1"/>
                </a:cxn>
                <a:cxn ang="0">
                  <a:pos x="T2" y="T3"/>
                </a:cxn>
                <a:cxn ang="0">
                  <a:pos x="T4" y="T5"/>
                </a:cxn>
                <a:cxn ang="0">
                  <a:pos x="T6" y="T7"/>
                </a:cxn>
                <a:cxn ang="0">
                  <a:pos x="T8" y="T9"/>
                </a:cxn>
                <a:cxn ang="0">
                  <a:pos x="T10" y="T11"/>
                </a:cxn>
              </a:cxnLst>
              <a:rect l="0" t="0" r="r" b="b"/>
              <a:pathLst>
                <a:path w="120" h="121">
                  <a:moveTo>
                    <a:pt x="56" y="0"/>
                  </a:moveTo>
                  <a:lnTo>
                    <a:pt x="0" y="60"/>
                  </a:lnTo>
                  <a:lnTo>
                    <a:pt x="0" y="60"/>
                  </a:lnTo>
                  <a:cubicBezTo>
                    <a:pt x="6" y="82"/>
                    <a:pt x="22" y="111"/>
                    <a:pt x="62" y="120"/>
                  </a:cubicBezTo>
                  <a:lnTo>
                    <a:pt x="119" y="59"/>
                  </a:lnTo>
                  <a:lnTo>
                    <a:pt x="56"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1" name="Freeform 10">
              <a:extLst>
                <a:ext uri="{FF2B5EF4-FFF2-40B4-BE49-F238E27FC236}">
                  <a16:creationId xmlns:a16="http://schemas.microsoft.com/office/drawing/2014/main" id="{4FF8C1D8-22D2-BDFB-368B-1AC6FAC34174}"/>
                </a:ext>
              </a:extLst>
            </p:cNvPr>
            <p:cNvSpPr>
              <a:spLocks noChangeArrowheads="1"/>
            </p:cNvSpPr>
            <p:nvPr/>
          </p:nvSpPr>
          <p:spPr bwMode="auto">
            <a:xfrm>
              <a:off x="9260174" y="3881581"/>
              <a:ext cx="1932684" cy="1598569"/>
            </a:xfrm>
            <a:custGeom>
              <a:avLst/>
              <a:gdLst>
                <a:gd name="T0" fmla="*/ 1912 w 2959"/>
                <a:gd name="T1" fmla="*/ 393 h 2448"/>
                <a:gd name="T2" fmla="*/ 1912 w 2959"/>
                <a:gd name="T3" fmla="*/ 393 h 2448"/>
                <a:gd name="T4" fmla="*/ 2861 w 2959"/>
                <a:gd name="T5" fmla="*/ 568 h 2448"/>
                <a:gd name="T6" fmla="*/ 2861 w 2959"/>
                <a:gd name="T7" fmla="*/ 568 h 2448"/>
                <a:gd name="T8" fmla="*/ 2714 w 2959"/>
                <a:gd name="T9" fmla="*/ 1284 h 2448"/>
                <a:gd name="T10" fmla="*/ 2714 w 2959"/>
                <a:gd name="T11" fmla="*/ 1284 h 2448"/>
                <a:gd name="T12" fmla="*/ 2057 w 2959"/>
                <a:gd name="T13" fmla="*/ 1801 h 2448"/>
                <a:gd name="T14" fmla="*/ 2057 w 2959"/>
                <a:gd name="T15" fmla="*/ 1801 h 2448"/>
                <a:gd name="T16" fmla="*/ 0 w 2959"/>
                <a:gd name="T17" fmla="*/ 2447 h 2448"/>
                <a:gd name="T18" fmla="*/ 1912 w 2959"/>
                <a:gd name="T19" fmla="*/ 393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59" h="2448">
                  <a:moveTo>
                    <a:pt x="1912" y="393"/>
                  </a:moveTo>
                  <a:lnTo>
                    <a:pt x="1912" y="393"/>
                  </a:lnTo>
                  <a:cubicBezTo>
                    <a:pt x="2350" y="0"/>
                    <a:pt x="2767" y="313"/>
                    <a:pt x="2861" y="568"/>
                  </a:cubicBezTo>
                  <a:lnTo>
                    <a:pt x="2861" y="568"/>
                  </a:lnTo>
                  <a:cubicBezTo>
                    <a:pt x="2958" y="827"/>
                    <a:pt x="2832" y="1091"/>
                    <a:pt x="2714" y="1284"/>
                  </a:cubicBezTo>
                  <a:lnTo>
                    <a:pt x="2714" y="1284"/>
                  </a:lnTo>
                  <a:cubicBezTo>
                    <a:pt x="2566" y="1527"/>
                    <a:pt x="2297" y="1687"/>
                    <a:pt x="2057" y="1801"/>
                  </a:cubicBezTo>
                  <a:lnTo>
                    <a:pt x="2057" y="1801"/>
                  </a:lnTo>
                  <a:cubicBezTo>
                    <a:pt x="1635" y="2003"/>
                    <a:pt x="516" y="2313"/>
                    <a:pt x="0" y="2447"/>
                  </a:cubicBezTo>
                  <a:lnTo>
                    <a:pt x="1912" y="393"/>
                  </a:ln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2" name="Freeform 11">
              <a:extLst>
                <a:ext uri="{FF2B5EF4-FFF2-40B4-BE49-F238E27FC236}">
                  <a16:creationId xmlns:a16="http://schemas.microsoft.com/office/drawing/2014/main" id="{A4951241-2F69-C91D-3307-F9973DC07B46}"/>
                </a:ext>
              </a:extLst>
            </p:cNvPr>
            <p:cNvSpPr>
              <a:spLocks noChangeArrowheads="1"/>
            </p:cNvSpPr>
            <p:nvPr/>
          </p:nvSpPr>
          <p:spPr bwMode="auto">
            <a:xfrm>
              <a:off x="9260174" y="3872941"/>
              <a:ext cx="1722421" cy="1610088"/>
            </a:xfrm>
            <a:custGeom>
              <a:avLst/>
              <a:gdLst>
                <a:gd name="T0" fmla="*/ 1913 w 2639"/>
                <a:gd name="T1" fmla="*/ 407 h 2463"/>
                <a:gd name="T2" fmla="*/ 1913 w 2639"/>
                <a:gd name="T3" fmla="*/ 407 h 2463"/>
                <a:gd name="T4" fmla="*/ 2616 w 2639"/>
                <a:gd name="T5" fmla="*/ 353 h 2463"/>
                <a:gd name="T6" fmla="*/ 2616 w 2639"/>
                <a:gd name="T7" fmla="*/ 353 h 2463"/>
                <a:gd name="T8" fmla="*/ 2353 w 2639"/>
                <a:gd name="T9" fmla="*/ 963 h 2463"/>
                <a:gd name="T10" fmla="*/ 2353 w 2639"/>
                <a:gd name="T11" fmla="*/ 963 h 2463"/>
                <a:gd name="T12" fmla="*/ 1736 w 2639"/>
                <a:gd name="T13" fmla="*/ 1515 h 2463"/>
                <a:gd name="T14" fmla="*/ 1736 w 2639"/>
                <a:gd name="T15" fmla="*/ 1515 h 2463"/>
                <a:gd name="T16" fmla="*/ 0 w 2639"/>
                <a:gd name="T17" fmla="*/ 2462 h 2463"/>
                <a:gd name="T18" fmla="*/ 1913 w 2639"/>
                <a:gd name="T19" fmla="*/ 407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9" h="2463">
                  <a:moveTo>
                    <a:pt x="1913" y="407"/>
                  </a:moveTo>
                  <a:lnTo>
                    <a:pt x="1913" y="407"/>
                  </a:lnTo>
                  <a:cubicBezTo>
                    <a:pt x="2336" y="0"/>
                    <a:pt x="2595" y="167"/>
                    <a:pt x="2616" y="353"/>
                  </a:cubicBezTo>
                  <a:lnTo>
                    <a:pt x="2616" y="353"/>
                  </a:lnTo>
                  <a:cubicBezTo>
                    <a:pt x="2638" y="542"/>
                    <a:pt x="2485" y="782"/>
                    <a:pt x="2353" y="963"/>
                  </a:cubicBezTo>
                  <a:lnTo>
                    <a:pt x="2353" y="963"/>
                  </a:lnTo>
                  <a:cubicBezTo>
                    <a:pt x="2188" y="1189"/>
                    <a:pt x="1946" y="1373"/>
                    <a:pt x="1736" y="1515"/>
                  </a:cubicBezTo>
                  <a:lnTo>
                    <a:pt x="1736" y="1515"/>
                  </a:lnTo>
                  <a:cubicBezTo>
                    <a:pt x="1365" y="1766"/>
                    <a:pt x="430" y="2247"/>
                    <a:pt x="0" y="2462"/>
                  </a:cubicBezTo>
                  <a:lnTo>
                    <a:pt x="1913" y="407"/>
                  </a:lnTo>
                </a:path>
              </a:pathLst>
            </a:custGeom>
            <a:solidFill>
              <a:schemeClr val="accent5">
                <a:lumMod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3" name="Freeform 13">
              <a:extLst>
                <a:ext uri="{FF2B5EF4-FFF2-40B4-BE49-F238E27FC236}">
                  <a16:creationId xmlns:a16="http://schemas.microsoft.com/office/drawing/2014/main" id="{F12C23BC-3D62-FB9E-9441-379B072E468A}"/>
                </a:ext>
              </a:extLst>
            </p:cNvPr>
            <p:cNvSpPr>
              <a:spLocks noChangeArrowheads="1"/>
            </p:cNvSpPr>
            <p:nvPr/>
          </p:nvSpPr>
          <p:spPr bwMode="auto">
            <a:xfrm>
              <a:off x="9260174" y="3633875"/>
              <a:ext cx="1540963" cy="1849154"/>
            </a:xfrm>
            <a:custGeom>
              <a:avLst/>
              <a:gdLst>
                <a:gd name="T0" fmla="*/ 1970 w 2361"/>
                <a:gd name="T1" fmla="*/ 712 h 2829"/>
                <a:gd name="T2" fmla="*/ 1970 w 2361"/>
                <a:gd name="T3" fmla="*/ 712 h 2829"/>
                <a:gd name="T4" fmla="*/ 1994 w 2361"/>
                <a:gd name="T5" fmla="*/ 3 h 2829"/>
                <a:gd name="T6" fmla="*/ 1994 w 2361"/>
                <a:gd name="T7" fmla="*/ 3 h 2829"/>
                <a:gd name="T8" fmla="*/ 1395 w 2361"/>
                <a:gd name="T9" fmla="*/ 326 h 2829"/>
                <a:gd name="T10" fmla="*/ 1395 w 2361"/>
                <a:gd name="T11" fmla="*/ 326 h 2829"/>
                <a:gd name="T12" fmla="*/ 870 w 2361"/>
                <a:gd name="T13" fmla="*/ 999 h 2829"/>
                <a:gd name="T14" fmla="*/ 870 w 2361"/>
                <a:gd name="T15" fmla="*/ 999 h 2829"/>
                <a:gd name="T16" fmla="*/ 0 w 2361"/>
                <a:gd name="T17" fmla="*/ 2828 h 2829"/>
                <a:gd name="T18" fmla="*/ 1970 w 2361"/>
                <a:gd name="T19" fmla="*/ 712 h 2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1" h="2829">
                  <a:moveTo>
                    <a:pt x="1970" y="712"/>
                  </a:moveTo>
                  <a:lnTo>
                    <a:pt x="1970" y="712"/>
                  </a:lnTo>
                  <a:cubicBezTo>
                    <a:pt x="2360" y="249"/>
                    <a:pt x="2181" y="6"/>
                    <a:pt x="1994" y="3"/>
                  </a:cubicBezTo>
                  <a:lnTo>
                    <a:pt x="1994" y="3"/>
                  </a:lnTo>
                  <a:cubicBezTo>
                    <a:pt x="1803" y="0"/>
                    <a:pt x="1570" y="177"/>
                    <a:pt x="1395" y="326"/>
                  </a:cubicBezTo>
                  <a:lnTo>
                    <a:pt x="1395" y="326"/>
                  </a:lnTo>
                  <a:cubicBezTo>
                    <a:pt x="1176" y="514"/>
                    <a:pt x="1002" y="774"/>
                    <a:pt x="870" y="999"/>
                  </a:cubicBezTo>
                  <a:lnTo>
                    <a:pt x="870" y="999"/>
                  </a:lnTo>
                  <a:cubicBezTo>
                    <a:pt x="636" y="1394"/>
                    <a:pt x="196" y="2377"/>
                    <a:pt x="0" y="2828"/>
                  </a:cubicBezTo>
                  <a:lnTo>
                    <a:pt x="1970" y="712"/>
                  </a:lnTo>
                </a:path>
              </a:pathLst>
            </a:custGeom>
            <a:solidFill>
              <a:schemeClr val="accent5">
                <a:lumMod val="60000"/>
                <a:lumOff val="4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4" name="Freeform 14">
              <a:extLst>
                <a:ext uri="{FF2B5EF4-FFF2-40B4-BE49-F238E27FC236}">
                  <a16:creationId xmlns:a16="http://schemas.microsoft.com/office/drawing/2014/main" id="{56948B61-4581-5500-DEB0-CAED9945131D}"/>
                </a:ext>
              </a:extLst>
            </p:cNvPr>
            <p:cNvSpPr>
              <a:spLocks noChangeArrowheads="1"/>
            </p:cNvSpPr>
            <p:nvPr/>
          </p:nvSpPr>
          <p:spPr bwMode="auto">
            <a:xfrm>
              <a:off x="9260174" y="3478339"/>
              <a:ext cx="1486236" cy="2004690"/>
            </a:xfrm>
            <a:custGeom>
              <a:avLst/>
              <a:gdLst>
                <a:gd name="T0" fmla="*/ 1912 w 2274"/>
                <a:gd name="T1" fmla="*/ 1012 h 3067"/>
                <a:gd name="T2" fmla="*/ 1912 w 2274"/>
                <a:gd name="T3" fmla="*/ 1012 h 3067"/>
                <a:gd name="T4" fmla="*/ 1670 w 2274"/>
                <a:gd name="T5" fmla="*/ 78 h 3067"/>
                <a:gd name="T6" fmla="*/ 1670 w 2274"/>
                <a:gd name="T7" fmla="*/ 78 h 3067"/>
                <a:gd name="T8" fmla="*/ 966 w 2274"/>
                <a:gd name="T9" fmla="*/ 276 h 3067"/>
                <a:gd name="T10" fmla="*/ 966 w 2274"/>
                <a:gd name="T11" fmla="*/ 276 h 3067"/>
                <a:gd name="T12" fmla="*/ 497 w 2274"/>
                <a:gd name="T13" fmla="*/ 968 h 3067"/>
                <a:gd name="T14" fmla="*/ 497 w 2274"/>
                <a:gd name="T15" fmla="*/ 968 h 3067"/>
                <a:gd name="T16" fmla="*/ 0 w 2274"/>
                <a:gd name="T17" fmla="*/ 3066 h 3067"/>
                <a:gd name="T18" fmla="*/ 1912 w 2274"/>
                <a:gd name="T19" fmla="*/ 1012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4" h="3067">
                  <a:moveTo>
                    <a:pt x="1912" y="1012"/>
                  </a:moveTo>
                  <a:lnTo>
                    <a:pt x="1912" y="1012"/>
                  </a:lnTo>
                  <a:cubicBezTo>
                    <a:pt x="2273" y="547"/>
                    <a:pt x="1930" y="154"/>
                    <a:pt x="1670" y="78"/>
                  </a:cubicBezTo>
                  <a:lnTo>
                    <a:pt x="1670" y="78"/>
                  </a:lnTo>
                  <a:cubicBezTo>
                    <a:pt x="1405" y="0"/>
                    <a:pt x="1150" y="144"/>
                    <a:pt x="966" y="276"/>
                  </a:cubicBezTo>
                  <a:lnTo>
                    <a:pt x="966" y="276"/>
                  </a:lnTo>
                  <a:cubicBezTo>
                    <a:pt x="735" y="441"/>
                    <a:pt x="595" y="720"/>
                    <a:pt x="497" y="968"/>
                  </a:cubicBezTo>
                  <a:lnTo>
                    <a:pt x="497" y="968"/>
                  </a:lnTo>
                  <a:cubicBezTo>
                    <a:pt x="326" y="1404"/>
                    <a:pt x="97" y="2542"/>
                    <a:pt x="0" y="3066"/>
                  </a:cubicBezTo>
                  <a:lnTo>
                    <a:pt x="1912" y="1012"/>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 name="Freeform 15">
              <a:extLst>
                <a:ext uri="{FF2B5EF4-FFF2-40B4-BE49-F238E27FC236}">
                  <a16:creationId xmlns:a16="http://schemas.microsoft.com/office/drawing/2014/main" id="{C6A2DE13-8BB4-B7D8-ED21-87215E76F572}"/>
                </a:ext>
              </a:extLst>
            </p:cNvPr>
            <p:cNvSpPr>
              <a:spLocks noChangeArrowheads="1"/>
            </p:cNvSpPr>
            <p:nvPr/>
          </p:nvSpPr>
          <p:spPr bwMode="auto">
            <a:xfrm>
              <a:off x="6898326" y="4114887"/>
              <a:ext cx="3634942" cy="3859605"/>
            </a:xfrm>
            <a:custGeom>
              <a:avLst/>
              <a:gdLst>
                <a:gd name="T0" fmla="*/ 412 w 5564"/>
                <a:gd name="T1" fmla="*/ 5910 h 5911"/>
                <a:gd name="T2" fmla="*/ 0 w 5564"/>
                <a:gd name="T3" fmla="*/ 5527 h 5911"/>
                <a:gd name="T4" fmla="*/ 5563 w 5564"/>
                <a:gd name="T5" fmla="*/ 0 h 5911"/>
                <a:gd name="T6" fmla="*/ 412 w 5564"/>
                <a:gd name="T7" fmla="*/ 5910 h 5911"/>
              </a:gdLst>
              <a:ahLst/>
              <a:cxnLst>
                <a:cxn ang="0">
                  <a:pos x="T0" y="T1"/>
                </a:cxn>
                <a:cxn ang="0">
                  <a:pos x="T2" y="T3"/>
                </a:cxn>
                <a:cxn ang="0">
                  <a:pos x="T4" y="T5"/>
                </a:cxn>
                <a:cxn ang="0">
                  <a:pos x="T6" y="T7"/>
                </a:cxn>
              </a:cxnLst>
              <a:rect l="0" t="0" r="r" b="b"/>
              <a:pathLst>
                <a:path w="5564" h="5911">
                  <a:moveTo>
                    <a:pt x="412" y="5910"/>
                  </a:moveTo>
                  <a:lnTo>
                    <a:pt x="0" y="5527"/>
                  </a:lnTo>
                  <a:lnTo>
                    <a:pt x="5563" y="0"/>
                  </a:lnTo>
                  <a:lnTo>
                    <a:pt x="412" y="5910"/>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8" name="Freeform 18">
              <a:extLst>
                <a:ext uri="{FF2B5EF4-FFF2-40B4-BE49-F238E27FC236}">
                  <a16:creationId xmlns:a16="http://schemas.microsoft.com/office/drawing/2014/main" id="{90B4CA0D-DBB6-8E4A-9086-D058BA69AE77}"/>
                </a:ext>
              </a:extLst>
            </p:cNvPr>
            <p:cNvSpPr>
              <a:spLocks noChangeArrowheads="1"/>
            </p:cNvSpPr>
            <p:nvPr/>
          </p:nvSpPr>
          <p:spPr bwMode="auto">
            <a:xfrm>
              <a:off x="6837841" y="4166732"/>
              <a:ext cx="3643582" cy="3787597"/>
            </a:xfrm>
            <a:custGeom>
              <a:avLst/>
              <a:gdLst>
                <a:gd name="T0" fmla="*/ 5576 w 5577"/>
                <a:gd name="T1" fmla="*/ 0 h 5797"/>
                <a:gd name="T2" fmla="*/ 91 w 5577"/>
                <a:gd name="T3" fmla="*/ 5536 h 5797"/>
                <a:gd name="T4" fmla="*/ 91 w 5577"/>
                <a:gd name="T5" fmla="*/ 5536 h 5797"/>
                <a:gd name="T6" fmla="*/ 41 w 5577"/>
                <a:gd name="T7" fmla="*/ 5796 h 5797"/>
                <a:gd name="T8" fmla="*/ 5576 w 5577"/>
                <a:gd name="T9" fmla="*/ 0 h 5797"/>
              </a:gdLst>
              <a:ahLst/>
              <a:cxnLst>
                <a:cxn ang="0">
                  <a:pos x="T0" y="T1"/>
                </a:cxn>
                <a:cxn ang="0">
                  <a:pos x="T2" y="T3"/>
                </a:cxn>
                <a:cxn ang="0">
                  <a:pos x="T4" y="T5"/>
                </a:cxn>
                <a:cxn ang="0">
                  <a:pos x="T6" y="T7"/>
                </a:cxn>
                <a:cxn ang="0">
                  <a:pos x="T8" y="T9"/>
                </a:cxn>
              </a:cxnLst>
              <a:rect l="0" t="0" r="r" b="b"/>
              <a:pathLst>
                <a:path w="5577" h="5797">
                  <a:moveTo>
                    <a:pt x="5576" y="0"/>
                  </a:moveTo>
                  <a:lnTo>
                    <a:pt x="91" y="5536"/>
                  </a:lnTo>
                  <a:lnTo>
                    <a:pt x="91" y="5536"/>
                  </a:lnTo>
                  <a:cubicBezTo>
                    <a:pt x="91" y="5536"/>
                    <a:pt x="0" y="5650"/>
                    <a:pt x="41" y="5796"/>
                  </a:cubicBezTo>
                  <a:lnTo>
                    <a:pt x="5576"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9" name="Freeform 17">
              <a:extLst>
                <a:ext uri="{FF2B5EF4-FFF2-40B4-BE49-F238E27FC236}">
                  <a16:creationId xmlns:a16="http://schemas.microsoft.com/office/drawing/2014/main" id="{DBAB6126-9884-07A9-BC94-6755544F6AF2}"/>
                </a:ext>
              </a:extLst>
            </p:cNvPr>
            <p:cNvSpPr>
              <a:spLocks noChangeArrowheads="1"/>
            </p:cNvSpPr>
            <p:nvPr/>
          </p:nvSpPr>
          <p:spPr bwMode="auto">
            <a:xfrm>
              <a:off x="6791756" y="6888617"/>
              <a:ext cx="1166522" cy="1209727"/>
            </a:xfrm>
            <a:custGeom>
              <a:avLst/>
              <a:gdLst>
                <a:gd name="T0" fmla="*/ 1529 w 1787"/>
                <a:gd name="T1" fmla="*/ 223 h 1851"/>
                <a:gd name="T2" fmla="*/ 1529 w 1787"/>
                <a:gd name="T3" fmla="*/ 223 h 1851"/>
                <a:gd name="T4" fmla="*/ 1440 w 1787"/>
                <a:gd name="T5" fmla="*/ 0 h 1851"/>
                <a:gd name="T6" fmla="*/ 190 w 1787"/>
                <a:gd name="T7" fmla="*/ 1249 h 1851"/>
                <a:gd name="T8" fmla="*/ 190 w 1787"/>
                <a:gd name="T9" fmla="*/ 1249 h 1851"/>
                <a:gd name="T10" fmla="*/ 159 w 1787"/>
                <a:gd name="T11" fmla="*/ 1280 h 1851"/>
                <a:gd name="T12" fmla="*/ 159 w 1787"/>
                <a:gd name="T13" fmla="*/ 1280 h 1851"/>
                <a:gd name="T14" fmla="*/ 153 w 1787"/>
                <a:gd name="T15" fmla="*/ 1287 h 1851"/>
                <a:gd name="T16" fmla="*/ 143 w 1787"/>
                <a:gd name="T17" fmla="*/ 1297 h 1851"/>
                <a:gd name="T18" fmla="*/ 144 w 1787"/>
                <a:gd name="T19" fmla="*/ 1297 h 1851"/>
                <a:gd name="T20" fmla="*/ 144 w 1787"/>
                <a:gd name="T21" fmla="*/ 1297 h 1851"/>
                <a:gd name="T22" fmla="*/ 109 w 1787"/>
                <a:gd name="T23" fmla="*/ 1748 h 1851"/>
                <a:gd name="T24" fmla="*/ 109 w 1787"/>
                <a:gd name="T25" fmla="*/ 1748 h 1851"/>
                <a:gd name="T26" fmla="*/ 546 w 1787"/>
                <a:gd name="T27" fmla="*/ 1695 h 1851"/>
                <a:gd name="T28" fmla="*/ 558 w 1787"/>
                <a:gd name="T29" fmla="*/ 1683 h 1851"/>
                <a:gd name="T30" fmla="*/ 1786 w 1787"/>
                <a:gd name="T31" fmla="*/ 287 h 1851"/>
                <a:gd name="T32" fmla="*/ 1786 w 1787"/>
                <a:gd name="T33" fmla="*/ 287 h 1851"/>
                <a:gd name="T34" fmla="*/ 1529 w 1787"/>
                <a:gd name="T35" fmla="*/ 223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7" h="1851">
                  <a:moveTo>
                    <a:pt x="1529" y="223"/>
                  </a:moveTo>
                  <a:lnTo>
                    <a:pt x="1529" y="223"/>
                  </a:lnTo>
                  <a:cubicBezTo>
                    <a:pt x="1469" y="167"/>
                    <a:pt x="1431" y="91"/>
                    <a:pt x="1440" y="0"/>
                  </a:cubicBezTo>
                  <a:lnTo>
                    <a:pt x="190" y="1249"/>
                  </a:lnTo>
                  <a:lnTo>
                    <a:pt x="190" y="1249"/>
                  </a:lnTo>
                  <a:cubicBezTo>
                    <a:pt x="180" y="1259"/>
                    <a:pt x="169" y="1269"/>
                    <a:pt x="159" y="1280"/>
                  </a:cubicBezTo>
                  <a:lnTo>
                    <a:pt x="159" y="1280"/>
                  </a:lnTo>
                  <a:cubicBezTo>
                    <a:pt x="157" y="1282"/>
                    <a:pt x="155" y="1285"/>
                    <a:pt x="153" y="1287"/>
                  </a:cubicBezTo>
                  <a:lnTo>
                    <a:pt x="143" y="1297"/>
                  </a:lnTo>
                  <a:lnTo>
                    <a:pt x="144" y="1297"/>
                  </a:lnTo>
                  <a:lnTo>
                    <a:pt x="144" y="1297"/>
                  </a:lnTo>
                  <a:cubicBezTo>
                    <a:pt x="17" y="1448"/>
                    <a:pt x="0" y="1646"/>
                    <a:pt x="109" y="1748"/>
                  </a:cubicBezTo>
                  <a:lnTo>
                    <a:pt x="109" y="1748"/>
                  </a:lnTo>
                  <a:cubicBezTo>
                    <a:pt x="219" y="1850"/>
                    <a:pt x="405" y="1833"/>
                    <a:pt x="546" y="1695"/>
                  </a:cubicBezTo>
                  <a:lnTo>
                    <a:pt x="558" y="1683"/>
                  </a:lnTo>
                  <a:lnTo>
                    <a:pt x="1786" y="287"/>
                  </a:lnTo>
                  <a:lnTo>
                    <a:pt x="1786" y="287"/>
                  </a:lnTo>
                  <a:cubicBezTo>
                    <a:pt x="1686" y="317"/>
                    <a:pt x="1597" y="285"/>
                    <a:pt x="1529" y="223"/>
                  </a:cubicBezTo>
                </a:path>
              </a:pathLst>
            </a:custGeom>
            <a:solidFill>
              <a:srgbClr val="E7B4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1" name="Freeform 20">
              <a:extLst>
                <a:ext uri="{FF2B5EF4-FFF2-40B4-BE49-F238E27FC236}">
                  <a16:creationId xmlns:a16="http://schemas.microsoft.com/office/drawing/2014/main" id="{2643D30E-7C84-ACAF-CE82-1D00D83CA037}"/>
                </a:ext>
              </a:extLst>
            </p:cNvPr>
            <p:cNvSpPr>
              <a:spLocks noChangeAspect="1" noChangeArrowheads="1"/>
            </p:cNvSpPr>
            <p:nvPr/>
          </p:nvSpPr>
          <p:spPr bwMode="auto">
            <a:xfrm>
              <a:off x="6988640" y="7484561"/>
              <a:ext cx="414764" cy="394980"/>
            </a:xfrm>
            <a:custGeom>
              <a:avLst/>
              <a:gdLst>
                <a:gd name="connsiteX0" fmla="*/ 8473 w 258057"/>
                <a:gd name="connsiteY0" fmla="*/ 84308 h 245747"/>
                <a:gd name="connsiteX1" fmla="*/ 11626 w 258057"/>
                <a:gd name="connsiteY1" fmla="*/ 89249 h 245747"/>
                <a:gd name="connsiteX2" fmla="*/ 174114 w 258057"/>
                <a:gd name="connsiteY2" fmla="*/ 229744 h 245747"/>
                <a:gd name="connsiteX3" fmla="*/ 176275 w 258057"/>
                <a:gd name="connsiteY3" fmla="*/ 237290 h 245747"/>
                <a:gd name="connsiteX4" fmla="*/ 3699 w 258057"/>
                <a:gd name="connsiteY4" fmla="*/ 87452 h 245747"/>
                <a:gd name="connsiteX5" fmla="*/ 8473 w 258057"/>
                <a:gd name="connsiteY5" fmla="*/ 84308 h 245747"/>
                <a:gd name="connsiteX6" fmla="*/ 35011 w 258057"/>
                <a:gd name="connsiteY6" fmla="*/ 55866 h 245747"/>
                <a:gd name="connsiteX7" fmla="*/ 37893 w 258057"/>
                <a:gd name="connsiteY7" fmla="*/ 60668 h 245747"/>
                <a:gd name="connsiteX8" fmla="*/ 200741 w 258057"/>
                <a:gd name="connsiteY8" fmla="*/ 200335 h 245747"/>
                <a:gd name="connsiteX9" fmla="*/ 203263 w 258057"/>
                <a:gd name="connsiteY9" fmla="*/ 208234 h 245747"/>
                <a:gd name="connsiteX10" fmla="*/ 29967 w 258057"/>
                <a:gd name="connsiteY10" fmla="*/ 58873 h 245747"/>
                <a:gd name="connsiteX11" fmla="*/ 35011 w 258057"/>
                <a:gd name="connsiteY11" fmla="*/ 55866 h 245747"/>
                <a:gd name="connsiteX12" fmla="*/ 60845 w 258057"/>
                <a:gd name="connsiteY12" fmla="*/ 28660 h 245747"/>
                <a:gd name="connsiteX13" fmla="*/ 63720 w 258057"/>
                <a:gd name="connsiteY13" fmla="*/ 33341 h 245747"/>
                <a:gd name="connsiteX14" fmla="*/ 226160 w 258057"/>
                <a:gd name="connsiteY14" fmla="*/ 173786 h 245747"/>
                <a:gd name="connsiteX15" fmla="*/ 228676 w 258057"/>
                <a:gd name="connsiteY15" fmla="*/ 181348 h 245747"/>
                <a:gd name="connsiteX16" fmla="*/ 55813 w 258057"/>
                <a:gd name="connsiteY16" fmla="*/ 31540 h 245747"/>
                <a:gd name="connsiteX17" fmla="*/ 60845 w 258057"/>
                <a:gd name="connsiteY17" fmla="*/ 28660 h 245747"/>
                <a:gd name="connsiteX18" fmla="*/ 86853 w 258057"/>
                <a:gd name="connsiteY18" fmla="*/ 138 h 245747"/>
                <a:gd name="connsiteX19" fmla="*/ 89739 w 258057"/>
                <a:gd name="connsiteY19" fmla="*/ 5153 h 245747"/>
                <a:gd name="connsiteX20" fmla="*/ 253120 w 258057"/>
                <a:gd name="connsiteY20" fmla="*/ 145769 h 245747"/>
                <a:gd name="connsiteX21" fmla="*/ 255284 w 258057"/>
                <a:gd name="connsiteY21" fmla="*/ 153722 h 245747"/>
                <a:gd name="connsiteX22" fmla="*/ 81804 w 258057"/>
                <a:gd name="connsiteY22" fmla="*/ 2985 h 245747"/>
                <a:gd name="connsiteX23" fmla="*/ 86853 w 258057"/>
                <a:gd name="connsiteY23" fmla="*/ 138 h 24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057" h="245747">
                  <a:moveTo>
                    <a:pt x="8473" y="84308"/>
                  </a:moveTo>
                  <a:cubicBezTo>
                    <a:pt x="10455" y="84757"/>
                    <a:pt x="12166" y="86554"/>
                    <a:pt x="11626" y="89249"/>
                  </a:cubicBezTo>
                  <a:cubicBezTo>
                    <a:pt x="-12514" y="174049"/>
                    <a:pt x="93770" y="264957"/>
                    <a:pt x="174114" y="229744"/>
                  </a:cubicBezTo>
                  <a:cubicBezTo>
                    <a:pt x="178797" y="227588"/>
                    <a:pt x="180959" y="235493"/>
                    <a:pt x="176275" y="237290"/>
                  </a:cubicBezTo>
                  <a:cubicBezTo>
                    <a:pt x="90528" y="275378"/>
                    <a:pt x="-21881" y="177642"/>
                    <a:pt x="3699" y="87452"/>
                  </a:cubicBezTo>
                  <a:cubicBezTo>
                    <a:pt x="4239" y="84757"/>
                    <a:pt x="6492" y="83859"/>
                    <a:pt x="8473" y="84308"/>
                  </a:cubicBezTo>
                  <a:close/>
                  <a:moveTo>
                    <a:pt x="35011" y="55866"/>
                  </a:moveTo>
                  <a:cubicBezTo>
                    <a:pt x="36992" y="56359"/>
                    <a:pt x="38614" y="58155"/>
                    <a:pt x="37893" y="60668"/>
                  </a:cubicBezTo>
                  <a:cubicBezTo>
                    <a:pt x="14835" y="144325"/>
                    <a:pt x="122560" y="234803"/>
                    <a:pt x="200741" y="200335"/>
                  </a:cubicBezTo>
                  <a:cubicBezTo>
                    <a:pt x="205785" y="198181"/>
                    <a:pt x="207947" y="206080"/>
                    <a:pt x="203263" y="208234"/>
                  </a:cubicBezTo>
                  <a:cubicBezTo>
                    <a:pt x="119317" y="245215"/>
                    <a:pt x="5107" y="147915"/>
                    <a:pt x="29967" y="58873"/>
                  </a:cubicBezTo>
                  <a:cubicBezTo>
                    <a:pt x="30687" y="56180"/>
                    <a:pt x="33029" y="55372"/>
                    <a:pt x="35011" y="55866"/>
                  </a:cubicBezTo>
                  <a:close/>
                  <a:moveTo>
                    <a:pt x="60845" y="28660"/>
                  </a:moveTo>
                  <a:cubicBezTo>
                    <a:pt x="62821" y="29110"/>
                    <a:pt x="64439" y="30820"/>
                    <a:pt x="63720" y="33341"/>
                  </a:cubicBezTo>
                  <a:cubicBezTo>
                    <a:pt x="41798" y="112566"/>
                    <a:pt x="150690" y="206556"/>
                    <a:pt x="226160" y="173786"/>
                  </a:cubicBezTo>
                  <a:cubicBezTo>
                    <a:pt x="231192" y="171625"/>
                    <a:pt x="233348" y="179187"/>
                    <a:pt x="228676" y="181348"/>
                  </a:cubicBezTo>
                  <a:cubicBezTo>
                    <a:pt x="147456" y="216639"/>
                    <a:pt x="32094" y="116527"/>
                    <a:pt x="55813" y="31540"/>
                  </a:cubicBezTo>
                  <a:cubicBezTo>
                    <a:pt x="56532" y="29020"/>
                    <a:pt x="58868" y="28209"/>
                    <a:pt x="60845" y="28660"/>
                  </a:cubicBezTo>
                  <a:close/>
                  <a:moveTo>
                    <a:pt x="86853" y="138"/>
                  </a:moveTo>
                  <a:cubicBezTo>
                    <a:pt x="88837" y="635"/>
                    <a:pt x="90460" y="2442"/>
                    <a:pt x="89739" y="5153"/>
                  </a:cubicBezTo>
                  <a:cubicBezTo>
                    <a:pt x="68820" y="82872"/>
                    <a:pt x="180266" y="177580"/>
                    <a:pt x="253120" y="145769"/>
                  </a:cubicBezTo>
                  <a:cubicBezTo>
                    <a:pt x="257809" y="143601"/>
                    <a:pt x="260334" y="151553"/>
                    <a:pt x="255284" y="153722"/>
                  </a:cubicBezTo>
                  <a:cubicBezTo>
                    <a:pt x="176659" y="188063"/>
                    <a:pt x="59082" y="86487"/>
                    <a:pt x="81804" y="2985"/>
                  </a:cubicBezTo>
                  <a:cubicBezTo>
                    <a:pt x="82526" y="454"/>
                    <a:pt x="84870" y="-359"/>
                    <a:pt x="86853" y="138"/>
                  </a:cubicBezTo>
                  <a:close/>
                </a:path>
              </a:pathLst>
            </a:custGeom>
            <a:solidFill>
              <a:srgbClr val="9E793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6532" dirty="0">
                <a:latin typeface="Lato Light" panose="020F0502020204030203" pitchFamily="34" charset="0"/>
              </a:endParaRPr>
            </a:p>
          </p:txBody>
        </p:sp>
        <p:sp>
          <p:nvSpPr>
            <p:cNvPr id="25" name="Freeform 24">
              <a:extLst>
                <a:ext uri="{FF2B5EF4-FFF2-40B4-BE49-F238E27FC236}">
                  <a16:creationId xmlns:a16="http://schemas.microsoft.com/office/drawing/2014/main" id="{B76C5877-CC59-60BB-372D-140C30E70475}"/>
                </a:ext>
              </a:extLst>
            </p:cNvPr>
            <p:cNvSpPr>
              <a:spLocks noChangeAspect="1" noChangeArrowheads="1"/>
            </p:cNvSpPr>
            <p:nvPr/>
          </p:nvSpPr>
          <p:spPr bwMode="auto">
            <a:xfrm>
              <a:off x="7506069" y="7007527"/>
              <a:ext cx="348401" cy="315296"/>
            </a:xfrm>
            <a:custGeom>
              <a:avLst/>
              <a:gdLst>
                <a:gd name="connsiteX0" fmla="*/ 5060 w 200415"/>
                <a:gd name="connsiteY0" fmla="*/ 55737 h 181372"/>
                <a:gd name="connsiteX1" fmla="*/ 8480 w 200415"/>
                <a:gd name="connsiteY1" fmla="*/ 60389 h 181372"/>
                <a:gd name="connsiteX2" fmla="*/ 143112 w 200415"/>
                <a:gd name="connsiteY2" fmla="*/ 168424 h 181372"/>
                <a:gd name="connsiteX3" fmla="*/ 145272 w 200415"/>
                <a:gd name="connsiteY3" fmla="*/ 176373 h 181372"/>
                <a:gd name="connsiteX4" fmla="*/ 560 w 200415"/>
                <a:gd name="connsiteY4" fmla="*/ 58944 h 181372"/>
                <a:gd name="connsiteX5" fmla="*/ 5060 w 200415"/>
                <a:gd name="connsiteY5" fmla="*/ 55737 h 181372"/>
                <a:gd name="connsiteX6" fmla="*/ 32834 w 200415"/>
                <a:gd name="connsiteY6" fmla="*/ 25743 h 181372"/>
                <a:gd name="connsiteX7" fmla="*/ 35973 w 200415"/>
                <a:gd name="connsiteY7" fmla="*/ 30553 h 181372"/>
                <a:gd name="connsiteX8" fmla="*/ 170126 w 200415"/>
                <a:gd name="connsiteY8" fmla="*/ 138067 h 181372"/>
                <a:gd name="connsiteX9" fmla="*/ 172637 w 200415"/>
                <a:gd name="connsiteY9" fmla="*/ 145977 h 181372"/>
                <a:gd name="connsiteX10" fmla="*/ 28082 w 200415"/>
                <a:gd name="connsiteY10" fmla="*/ 28755 h 181372"/>
                <a:gd name="connsiteX11" fmla="*/ 32834 w 200415"/>
                <a:gd name="connsiteY11" fmla="*/ 25743 h 181372"/>
                <a:gd name="connsiteX12" fmla="*/ 56991 w 200415"/>
                <a:gd name="connsiteY12" fmla="*/ 119 h 181372"/>
                <a:gd name="connsiteX13" fmla="*/ 60290 w 200415"/>
                <a:gd name="connsiteY13" fmla="*/ 4793 h 181372"/>
                <a:gd name="connsiteX14" fmla="*/ 195468 w 200415"/>
                <a:gd name="connsiteY14" fmla="*/ 112667 h 181372"/>
                <a:gd name="connsiteX15" fmla="*/ 197637 w 200415"/>
                <a:gd name="connsiteY15" fmla="*/ 120577 h 181372"/>
                <a:gd name="connsiteX16" fmla="*/ 52338 w 200415"/>
                <a:gd name="connsiteY16" fmla="*/ 2995 h 181372"/>
                <a:gd name="connsiteX17" fmla="*/ 56991 w 200415"/>
                <a:gd name="connsiteY17" fmla="*/ 119 h 18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415" h="181372">
                  <a:moveTo>
                    <a:pt x="5060" y="55737"/>
                  </a:moveTo>
                  <a:cubicBezTo>
                    <a:pt x="7040" y="56144"/>
                    <a:pt x="8840" y="57860"/>
                    <a:pt x="8480" y="60389"/>
                  </a:cubicBezTo>
                  <a:cubicBezTo>
                    <a:pt x="920" y="117839"/>
                    <a:pt x="89115" y="191548"/>
                    <a:pt x="143112" y="168424"/>
                  </a:cubicBezTo>
                  <a:cubicBezTo>
                    <a:pt x="147791" y="166256"/>
                    <a:pt x="150311" y="174566"/>
                    <a:pt x="145272" y="176373"/>
                  </a:cubicBezTo>
                  <a:cubicBezTo>
                    <a:pt x="85155" y="202388"/>
                    <a:pt x="-8079" y="121452"/>
                    <a:pt x="560" y="58944"/>
                  </a:cubicBezTo>
                  <a:cubicBezTo>
                    <a:pt x="920" y="56234"/>
                    <a:pt x="3080" y="55331"/>
                    <a:pt x="5060" y="55737"/>
                  </a:cubicBezTo>
                  <a:close/>
                  <a:moveTo>
                    <a:pt x="32834" y="25743"/>
                  </a:moveTo>
                  <a:cubicBezTo>
                    <a:pt x="34807" y="26238"/>
                    <a:pt x="36511" y="28036"/>
                    <a:pt x="35973" y="30553"/>
                  </a:cubicBezTo>
                  <a:cubicBezTo>
                    <a:pt x="26288" y="89164"/>
                    <a:pt x="115245" y="161799"/>
                    <a:pt x="170126" y="138067"/>
                  </a:cubicBezTo>
                  <a:cubicBezTo>
                    <a:pt x="175147" y="135909"/>
                    <a:pt x="177300" y="143820"/>
                    <a:pt x="172637" y="145977"/>
                  </a:cubicBezTo>
                  <a:cubicBezTo>
                    <a:pt x="111300" y="172227"/>
                    <a:pt x="17321" y="93479"/>
                    <a:pt x="28082" y="28755"/>
                  </a:cubicBezTo>
                  <a:cubicBezTo>
                    <a:pt x="28620" y="26058"/>
                    <a:pt x="30862" y="25249"/>
                    <a:pt x="32834" y="25743"/>
                  </a:cubicBezTo>
                  <a:close/>
                  <a:moveTo>
                    <a:pt x="56991" y="119"/>
                  </a:moveTo>
                  <a:cubicBezTo>
                    <a:pt x="59025" y="568"/>
                    <a:pt x="60832" y="2276"/>
                    <a:pt x="60290" y="4793"/>
                  </a:cubicBezTo>
                  <a:cubicBezTo>
                    <a:pt x="50169" y="63764"/>
                    <a:pt x="139806" y="136399"/>
                    <a:pt x="195468" y="112667"/>
                  </a:cubicBezTo>
                  <a:cubicBezTo>
                    <a:pt x="200167" y="110509"/>
                    <a:pt x="202697" y="118420"/>
                    <a:pt x="197637" y="120577"/>
                  </a:cubicBezTo>
                  <a:cubicBezTo>
                    <a:pt x="136192" y="146827"/>
                    <a:pt x="41133" y="67719"/>
                    <a:pt x="52338" y="2995"/>
                  </a:cubicBezTo>
                  <a:cubicBezTo>
                    <a:pt x="52699" y="478"/>
                    <a:pt x="54958" y="-331"/>
                    <a:pt x="56991" y="119"/>
                  </a:cubicBezTo>
                  <a:close/>
                </a:path>
              </a:pathLst>
            </a:custGeom>
            <a:solidFill>
              <a:srgbClr val="9E793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6532" dirty="0">
                <a:latin typeface="Lato Light" panose="020F0502020204030203" pitchFamily="34" charset="0"/>
              </a:endParaRPr>
            </a:p>
          </p:txBody>
        </p:sp>
      </p:grpSp>
      <p:sp>
        <p:nvSpPr>
          <p:cNvPr id="26" name="Freeform 25">
            <a:extLst>
              <a:ext uri="{FF2B5EF4-FFF2-40B4-BE49-F238E27FC236}">
                <a16:creationId xmlns:a16="http://schemas.microsoft.com/office/drawing/2014/main" id="{544AA9D2-0409-A7F2-5A6E-F89595059AF7}"/>
              </a:ext>
            </a:extLst>
          </p:cNvPr>
          <p:cNvSpPr/>
          <p:nvPr/>
        </p:nvSpPr>
        <p:spPr>
          <a:xfrm>
            <a:off x="14799054" y="2921779"/>
            <a:ext cx="8940804" cy="2287142"/>
          </a:xfrm>
          <a:custGeom>
            <a:avLst/>
            <a:gdLst>
              <a:gd name="connsiteX0" fmla="*/ 1883526 w 12551527"/>
              <a:gd name="connsiteY0" fmla="*/ 1002344 h 3210797"/>
              <a:gd name="connsiteX1" fmla="*/ 1883526 w 12551527"/>
              <a:gd name="connsiteY1" fmla="*/ 1002345 h 3210797"/>
              <a:gd name="connsiteX2" fmla="*/ 1883526 w 12551527"/>
              <a:gd name="connsiteY2" fmla="*/ 1002345 h 3210797"/>
              <a:gd name="connsiteX3" fmla="*/ 2885871 w 12551527"/>
              <a:gd name="connsiteY3" fmla="*/ 0 h 3210797"/>
              <a:gd name="connsiteX4" fmla="*/ 11549181 w 12551527"/>
              <a:gd name="connsiteY4" fmla="*/ 0 h 3210797"/>
              <a:gd name="connsiteX5" fmla="*/ 12551527 w 12551527"/>
              <a:gd name="connsiteY5" fmla="*/ 1002345 h 3210797"/>
              <a:gd name="connsiteX6" fmla="*/ 12551525 w 12551527"/>
              <a:gd name="connsiteY6" fmla="*/ 1002345 h 3210797"/>
              <a:gd name="connsiteX7" fmla="*/ 11549181 w 12551527"/>
              <a:gd name="connsiteY7" fmla="*/ 2004690 h 3210797"/>
              <a:gd name="connsiteX8" fmla="*/ 2885871 w 12551527"/>
              <a:gd name="connsiteY8" fmla="*/ 2004689 h 3210797"/>
              <a:gd name="connsiteX9" fmla="*/ 2325450 w 12551527"/>
              <a:gd name="connsiteY9" fmla="*/ 1833504 h 3210797"/>
              <a:gd name="connsiteX10" fmla="*/ 2232768 w 12551527"/>
              <a:gd name="connsiteY10" fmla="*/ 1757034 h 3210797"/>
              <a:gd name="connsiteX11" fmla="*/ 0 w 12551527"/>
              <a:gd name="connsiteY11" fmla="*/ 3210797 h 3210797"/>
              <a:gd name="connsiteX12" fmla="*/ 2014864 w 12551527"/>
              <a:gd name="connsiteY12" fmla="*/ 1489352 h 3210797"/>
              <a:gd name="connsiteX13" fmla="*/ 1962295 w 12551527"/>
              <a:gd name="connsiteY13" fmla="*/ 1392502 h 3210797"/>
              <a:gd name="connsiteX14" fmla="*/ 1903890 w 12551527"/>
              <a:gd name="connsiteY14" fmla="*/ 1204352 h 3210797"/>
              <a:gd name="connsiteX15" fmla="*/ 1883526 w 12551527"/>
              <a:gd name="connsiteY15" fmla="*/ 1002345 h 3210797"/>
              <a:gd name="connsiteX16" fmla="*/ 1903890 w 12551527"/>
              <a:gd name="connsiteY16" fmla="*/ 800338 h 3210797"/>
              <a:gd name="connsiteX17" fmla="*/ 2885871 w 12551527"/>
              <a:gd name="connsiteY17" fmla="*/ 0 h 321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1527" h="3210797">
                <a:moveTo>
                  <a:pt x="1883526" y="1002344"/>
                </a:moveTo>
                <a:lnTo>
                  <a:pt x="1883526" y="1002345"/>
                </a:lnTo>
                <a:lnTo>
                  <a:pt x="1883526" y="1002345"/>
                </a:lnTo>
                <a:close/>
                <a:moveTo>
                  <a:pt x="2885871" y="0"/>
                </a:moveTo>
                <a:lnTo>
                  <a:pt x="11549181" y="0"/>
                </a:lnTo>
                <a:cubicBezTo>
                  <a:pt x="12102761" y="0"/>
                  <a:pt x="12551527" y="448765"/>
                  <a:pt x="12551527" y="1002345"/>
                </a:cubicBezTo>
                <a:lnTo>
                  <a:pt x="12551525" y="1002345"/>
                </a:lnTo>
                <a:cubicBezTo>
                  <a:pt x="12551525" y="1555925"/>
                  <a:pt x="12102761" y="2004690"/>
                  <a:pt x="11549181" y="2004690"/>
                </a:cubicBezTo>
                <a:lnTo>
                  <a:pt x="2885871" y="2004689"/>
                </a:lnTo>
                <a:cubicBezTo>
                  <a:pt x="2678279" y="2004689"/>
                  <a:pt x="2485426" y="1941582"/>
                  <a:pt x="2325450" y="1833504"/>
                </a:cubicBezTo>
                <a:lnTo>
                  <a:pt x="2232768" y="1757034"/>
                </a:lnTo>
                <a:lnTo>
                  <a:pt x="0" y="3210797"/>
                </a:lnTo>
                <a:lnTo>
                  <a:pt x="2014864" y="1489352"/>
                </a:lnTo>
                <a:lnTo>
                  <a:pt x="1962295" y="1392502"/>
                </a:lnTo>
                <a:cubicBezTo>
                  <a:pt x="1936935" y="1332543"/>
                  <a:pt x="1917242" y="1269602"/>
                  <a:pt x="1903890" y="1204352"/>
                </a:cubicBezTo>
                <a:lnTo>
                  <a:pt x="1883526" y="1002345"/>
                </a:lnTo>
                <a:lnTo>
                  <a:pt x="1903890" y="800338"/>
                </a:lnTo>
                <a:cubicBezTo>
                  <a:pt x="1997355" y="343586"/>
                  <a:pt x="2401489" y="0"/>
                  <a:pt x="2885871" y="0"/>
                </a:cubicBezTo>
                <a:close/>
              </a:path>
            </a:pathLst>
          </a:custGeom>
          <a:solidFill>
            <a:srgbClr val="2B3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7" name="Freeform 26">
            <a:extLst>
              <a:ext uri="{FF2B5EF4-FFF2-40B4-BE49-F238E27FC236}">
                <a16:creationId xmlns:a16="http://schemas.microsoft.com/office/drawing/2014/main" id="{9B85FCFC-71C9-5E39-16A6-E64E92046AB7}"/>
              </a:ext>
            </a:extLst>
          </p:cNvPr>
          <p:cNvSpPr/>
          <p:nvPr/>
        </p:nvSpPr>
        <p:spPr>
          <a:xfrm>
            <a:off x="14911042" y="4893103"/>
            <a:ext cx="8828816" cy="1427997"/>
          </a:xfrm>
          <a:custGeom>
            <a:avLst/>
            <a:gdLst>
              <a:gd name="connsiteX0" fmla="*/ 2728657 w 12394313"/>
              <a:gd name="connsiteY0" fmla="*/ 0 h 2004690"/>
              <a:gd name="connsiteX1" fmla="*/ 11391967 w 12394313"/>
              <a:gd name="connsiteY1" fmla="*/ 0 h 2004690"/>
              <a:gd name="connsiteX2" fmla="*/ 12394313 w 12394313"/>
              <a:gd name="connsiteY2" fmla="*/ 1002345 h 2004690"/>
              <a:gd name="connsiteX3" fmla="*/ 12394311 w 12394313"/>
              <a:gd name="connsiteY3" fmla="*/ 1002345 h 2004690"/>
              <a:gd name="connsiteX4" fmla="*/ 11391967 w 12394313"/>
              <a:gd name="connsiteY4" fmla="*/ 2004690 h 2004690"/>
              <a:gd name="connsiteX5" fmla="*/ 2728657 w 12394313"/>
              <a:gd name="connsiteY5" fmla="*/ 2004689 h 2004690"/>
              <a:gd name="connsiteX6" fmla="*/ 1805081 w 12394313"/>
              <a:gd name="connsiteY6" fmla="*/ 1392502 h 2004690"/>
              <a:gd name="connsiteX7" fmla="*/ 1766790 w 12394313"/>
              <a:gd name="connsiteY7" fmla="*/ 1269148 h 2004690"/>
              <a:gd name="connsiteX8" fmla="*/ 0 w 12394313"/>
              <a:gd name="connsiteY8" fmla="*/ 1558689 h 2004690"/>
              <a:gd name="connsiteX9" fmla="*/ 1733889 w 12394313"/>
              <a:gd name="connsiteY9" fmla="*/ 927183 h 2004690"/>
              <a:gd name="connsiteX10" fmla="*/ 1746676 w 12394313"/>
              <a:gd name="connsiteY10" fmla="*/ 800338 h 2004690"/>
              <a:gd name="connsiteX11" fmla="*/ 2728657 w 12394313"/>
              <a:gd name="connsiteY11" fmla="*/ 0 h 200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94313" h="2004690">
                <a:moveTo>
                  <a:pt x="2728657" y="0"/>
                </a:moveTo>
                <a:lnTo>
                  <a:pt x="11391967" y="0"/>
                </a:lnTo>
                <a:cubicBezTo>
                  <a:pt x="11945547" y="0"/>
                  <a:pt x="12394313" y="448765"/>
                  <a:pt x="12394313" y="1002345"/>
                </a:cubicBezTo>
                <a:lnTo>
                  <a:pt x="12394311" y="1002345"/>
                </a:lnTo>
                <a:cubicBezTo>
                  <a:pt x="12394311" y="1555925"/>
                  <a:pt x="11945547" y="2004690"/>
                  <a:pt x="11391967" y="2004690"/>
                </a:cubicBezTo>
                <a:lnTo>
                  <a:pt x="2728657" y="2004689"/>
                </a:lnTo>
                <a:cubicBezTo>
                  <a:pt x="2313472" y="2004689"/>
                  <a:pt x="1957246" y="1752259"/>
                  <a:pt x="1805081" y="1392502"/>
                </a:cubicBezTo>
                <a:lnTo>
                  <a:pt x="1766790" y="1269148"/>
                </a:lnTo>
                <a:lnTo>
                  <a:pt x="0" y="1558689"/>
                </a:lnTo>
                <a:lnTo>
                  <a:pt x="1733889" y="927183"/>
                </a:lnTo>
                <a:lnTo>
                  <a:pt x="1746676" y="800338"/>
                </a:lnTo>
                <a:cubicBezTo>
                  <a:pt x="1840141" y="343586"/>
                  <a:pt x="2244275" y="0"/>
                  <a:pt x="2728657" y="0"/>
                </a:cubicBezTo>
                <a:close/>
              </a:path>
            </a:pathLst>
          </a:custGeom>
          <a:solidFill>
            <a:srgbClr val="4D51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8" name="Freeform 27">
            <a:extLst>
              <a:ext uri="{FF2B5EF4-FFF2-40B4-BE49-F238E27FC236}">
                <a16:creationId xmlns:a16="http://schemas.microsoft.com/office/drawing/2014/main" id="{42CCF85B-9D11-07B3-89E1-01CC652E08F3}"/>
              </a:ext>
            </a:extLst>
          </p:cNvPr>
          <p:cNvSpPr/>
          <p:nvPr/>
        </p:nvSpPr>
        <p:spPr>
          <a:xfrm>
            <a:off x="14902956" y="6864427"/>
            <a:ext cx="8836902" cy="1427997"/>
          </a:xfrm>
          <a:custGeom>
            <a:avLst/>
            <a:gdLst>
              <a:gd name="connsiteX0" fmla="*/ 2740008 w 12405664"/>
              <a:gd name="connsiteY0" fmla="*/ 0 h 2004690"/>
              <a:gd name="connsiteX1" fmla="*/ 11403318 w 12405664"/>
              <a:gd name="connsiteY1" fmla="*/ 0 h 2004690"/>
              <a:gd name="connsiteX2" fmla="*/ 12405664 w 12405664"/>
              <a:gd name="connsiteY2" fmla="*/ 1002345 h 2004690"/>
              <a:gd name="connsiteX3" fmla="*/ 12405662 w 12405664"/>
              <a:gd name="connsiteY3" fmla="*/ 1002345 h 2004690"/>
              <a:gd name="connsiteX4" fmla="*/ 11403318 w 12405664"/>
              <a:gd name="connsiteY4" fmla="*/ 2004690 h 2004690"/>
              <a:gd name="connsiteX5" fmla="*/ 2740008 w 12405664"/>
              <a:gd name="connsiteY5" fmla="*/ 2004689 h 2004690"/>
              <a:gd name="connsiteX6" fmla="*/ 1816432 w 12405664"/>
              <a:gd name="connsiteY6" fmla="*/ 1392502 h 2004690"/>
              <a:gd name="connsiteX7" fmla="*/ 1763210 w 12405664"/>
              <a:gd name="connsiteY7" fmla="*/ 1221048 h 2004690"/>
              <a:gd name="connsiteX8" fmla="*/ 0 w 12405664"/>
              <a:gd name="connsiteY8" fmla="*/ 683828 h 2004690"/>
              <a:gd name="connsiteX9" fmla="*/ 1750479 w 12405664"/>
              <a:gd name="connsiteY9" fmla="*/ 875217 h 2004690"/>
              <a:gd name="connsiteX10" fmla="*/ 1758027 w 12405664"/>
              <a:gd name="connsiteY10" fmla="*/ 800338 h 2004690"/>
              <a:gd name="connsiteX11" fmla="*/ 2740008 w 12405664"/>
              <a:gd name="connsiteY11" fmla="*/ 0 h 200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05664" h="2004690">
                <a:moveTo>
                  <a:pt x="2740008" y="0"/>
                </a:moveTo>
                <a:lnTo>
                  <a:pt x="11403318" y="0"/>
                </a:lnTo>
                <a:cubicBezTo>
                  <a:pt x="11956898" y="0"/>
                  <a:pt x="12405664" y="448765"/>
                  <a:pt x="12405664" y="1002345"/>
                </a:cubicBezTo>
                <a:lnTo>
                  <a:pt x="12405662" y="1002345"/>
                </a:lnTo>
                <a:cubicBezTo>
                  <a:pt x="12405662" y="1555925"/>
                  <a:pt x="11956898" y="2004690"/>
                  <a:pt x="11403318" y="2004690"/>
                </a:cubicBezTo>
                <a:lnTo>
                  <a:pt x="2740008" y="2004689"/>
                </a:lnTo>
                <a:cubicBezTo>
                  <a:pt x="2324823" y="2004689"/>
                  <a:pt x="1968597" y="1752259"/>
                  <a:pt x="1816432" y="1392502"/>
                </a:cubicBezTo>
                <a:lnTo>
                  <a:pt x="1763210" y="1221048"/>
                </a:lnTo>
                <a:lnTo>
                  <a:pt x="0" y="683828"/>
                </a:lnTo>
                <a:lnTo>
                  <a:pt x="1750479" y="875217"/>
                </a:lnTo>
                <a:lnTo>
                  <a:pt x="1758027" y="800338"/>
                </a:lnTo>
                <a:cubicBezTo>
                  <a:pt x="1851492" y="343586"/>
                  <a:pt x="2255626" y="0"/>
                  <a:pt x="2740008" y="0"/>
                </a:cubicBezTo>
                <a:close/>
              </a:path>
            </a:pathLst>
          </a:custGeom>
          <a:solidFill>
            <a:srgbClr val="9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9" name="Freeform 28">
            <a:extLst>
              <a:ext uri="{FF2B5EF4-FFF2-40B4-BE49-F238E27FC236}">
                <a16:creationId xmlns:a16="http://schemas.microsoft.com/office/drawing/2014/main" id="{A55F2FA8-19E4-23BD-6F00-47FF1E946555}"/>
              </a:ext>
            </a:extLst>
          </p:cNvPr>
          <p:cNvSpPr/>
          <p:nvPr/>
        </p:nvSpPr>
        <p:spPr>
          <a:xfrm>
            <a:off x="14704930" y="8218248"/>
            <a:ext cx="9034928" cy="2045501"/>
          </a:xfrm>
          <a:custGeom>
            <a:avLst/>
            <a:gdLst>
              <a:gd name="connsiteX0" fmla="*/ 2015662 w 12683663"/>
              <a:gd name="connsiteY0" fmla="*/ 1869226 h 2871572"/>
              <a:gd name="connsiteX1" fmla="*/ 2015662 w 12683663"/>
              <a:gd name="connsiteY1" fmla="*/ 1869226 h 2871572"/>
              <a:gd name="connsiteX2" fmla="*/ 2015662 w 12683663"/>
              <a:gd name="connsiteY2" fmla="*/ 1869227 h 2871572"/>
              <a:gd name="connsiteX3" fmla="*/ 0 w 12683663"/>
              <a:gd name="connsiteY3" fmla="*/ 0 h 2871572"/>
              <a:gd name="connsiteX4" fmla="*/ 2489604 w 12683663"/>
              <a:gd name="connsiteY4" fmla="*/ 1018616 h 2871572"/>
              <a:gd name="connsiteX5" fmla="*/ 2540230 w 12683663"/>
              <a:gd name="connsiteY5" fmla="*/ 987860 h 2871572"/>
              <a:gd name="connsiteX6" fmla="*/ 3018007 w 12683663"/>
              <a:gd name="connsiteY6" fmla="*/ 866882 h 2871572"/>
              <a:gd name="connsiteX7" fmla="*/ 11681317 w 12683663"/>
              <a:gd name="connsiteY7" fmla="*/ 866882 h 2871572"/>
              <a:gd name="connsiteX8" fmla="*/ 12683663 w 12683663"/>
              <a:gd name="connsiteY8" fmla="*/ 1869227 h 2871572"/>
              <a:gd name="connsiteX9" fmla="*/ 12683661 w 12683663"/>
              <a:gd name="connsiteY9" fmla="*/ 1869227 h 2871572"/>
              <a:gd name="connsiteX10" fmla="*/ 11681317 w 12683663"/>
              <a:gd name="connsiteY10" fmla="*/ 2871572 h 2871572"/>
              <a:gd name="connsiteX11" fmla="*/ 3018007 w 12683663"/>
              <a:gd name="connsiteY11" fmla="*/ 2871571 h 2871572"/>
              <a:gd name="connsiteX12" fmla="*/ 2036026 w 12683663"/>
              <a:gd name="connsiteY12" fmla="*/ 2071234 h 2871572"/>
              <a:gd name="connsiteX13" fmla="*/ 2015662 w 12683663"/>
              <a:gd name="connsiteY13" fmla="*/ 1869226 h 2871572"/>
              <a:gd name="connsiteX14" fmla="*/ 2036026 w 12683663"/>
              <a:gd name="connsiteY14" fmla="*/ 1667220 h 2871572"/>
              <a:gd name="connsiteX15" fmla="*/ 2186847 w 12683663"/>
              <a:gd name="connsiteY15" fmla="*/ 1308806 h 2871572"/>
              <a:gd name="connsiteX16" fmla="*/ 2221908 w 12683663"/>
              <a:gd name="connsiteY16" fmla="*/ 1266312 h 287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3663" h="2871572">
                <a:moveTo>
                  <a:pt x="2015662" y="1869226"/>
                </a:moveTo>
                <a:lnTo>
                  <a:pt x="2015662" y="1869226"/>
                </a:lnTo>
                <a:lnTo>
                  <a:pt x="2015662" y="1869227"/>
                </a:lnTo>
                <a:close/>
                <a:moveTo>
                  <a:pt x="0" y="0"/>
                </a:moveTo>
                <a:lnTo>
                  <a:pt x="2489604" y="1018616"/>
                </a:lnTo>
                <a:lnTo>
                  <a:pt x="2540230" y="987860"/>
                </a:lnTo>
                <a:cubicBezTo>
                  <a:pt x="2682256" y="910707"/>
                  <a:pt x="2845013" y="866882"/>
                  <a:pt x="3018007" y="866882"/>
                </a:cubicBezTo>
                <a:lnTo>
                  <a:pt x="11681317" y="866882"/>
                </a:lnTo>
                <a:cubicBezTo>
                  <a:pt x="12234897" y="866882"/>
                  <a:pt x="12683663" y="1315647"/>
                  <a:pt x="12683663" y="1869227"/>
                </a:cubicBezTo>
                <a:lnTo>
                  <a:pt x="12683661" y="1869227"/>
                </a:lnTo>
                <a:cubicBezTo>
                  <a:pt x="12683661" y="2422807"/>
                  <a:pt x="12234897" y="2871572"/>
                  <a:pt x="11681317" y="2871572"/>
                </a:cubicBezTo>
                <a:lnTo>
                  <a:pt x="3018007" y="2871571"/>
                </a:lnTo>
                <a:cubicBezTo>
                  <a:pt x="2533625" y="2871571"/>
                  <a:pt x="2129491" y="2527985"/>
                  <a:pt x="2036026" y="2071234"/>
                </a:cubicBezTo>
                <a:lnTo>
                  <a:pt x="2015662" y="1869226"/>
                </a:lnTo>
                <a:lnTo>
                  <a:pt x="2036026" y="1667220"/>
                </a:lnTo>
                <a:cubicBezTo>
                  <a:pt x="2062731" y="1536719"/>
                  <a:pt x="2114796" y="1415457"/>
                  <a:pt x="2186847" y="1308806"/>
                </a:cubicBezTo>
                <a:lnTo>
                  <a:pt x="2221908" y="1266312"/>
                </a:lnTo>
                <a:close/>
              </a:path>
            </a:pathLst>
          </a:custGeom>
          <a:solidFill>
            <a:srgbClr val="FDD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31" name="Oval 30">
            <a:extLst>
              <a:ext uri="{FF2B5EF4-FFF2-40B4-BE49-F238E27FC236}">
                <a16:creationId xmlns:a16="http://schemas.microsoft.com/office/drawing/2014/main" id="{01FB99BF-3A10-1C53-C585-FFBF62190366}"/>
              </a:ext>
            </a:extLst>
          </p:cNvPr>
          <p:cNvSpPr/>
          <p:nvPr/>
        </p:nvSpPr>
        <p:spPr>
          <a:xfrm>
            <a:off x="16287047" y="3068170"/>
            <a:ext cx="1135214" cy="1135215"/>
          </a:xfrm>
          <a:prstGeom prst="ellipse">
            <a:avLst/>
          </a:prstGeom>
          <a:solidFill>
            <a:schemeClr val="bg1"/>
          </a:solidFill>
          <a:ln w="508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32" name="Oval 31">
            <a:extLst>
              <a:ext uri="{FF2B5EF4-FFF2-40B4-BE49-F238E27FC236}">
                <a16:creationId xmlns:a16="http://schemas.microsoft.com/office/drawing/2014/main" id="{500EBCF4-DD9D-BBBE-0056-968006C02422}"/>
              </a:ext>
            </a:extLst>
          </p:cNvPr>
          <p:cNvSpPr/>
          <p:nvPr/>
        </p:nvSpPr>
        <p:spPr>
          <a:xfrm>
            <a:off x="16287047" y="5041968"/>
            <a:ext cx="1135214" cy="1135215"/>
          </a:xfrm>
          <a:prstGeom prst="ellipse">
            <a:avLst/>
          </a:prstGeom>
          <a:solidFill>
            <a:schemeClr val="bg1"/>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34" name="Oval 33">
            <a:extLst>
              <a:ext uri="{FF2B5EF4-FFF2-40B4-BE49-F238E27FC236}">
                <a16:creationId xmlns:a16="http://schemas.microsoft.com/office/drawing/2014/main" id="{A4C100BF-C18A-0554-994C-19C9417E3C95}"/>
              </a:ext>
            </a:extLst>
          </p:cNvPr>
          <p:cNvSpPr/>
          <p:nvPr/>
        </p:nvSpPr>
        <p:spPr>
          <a:xfrm>
            <a:off x="16287047" y="8982143"/>
            <a:ext cx="1135214" cy="1135215"/>
          </a:xfrm>
          <a:prstGeom prst="ellipse">
            <a:avLst/>
          </a:prstGeom>
          <a:solidFill>
            <a:schemeClr val="bg1"/>
          </a:solidFill>
          <a:ln w="508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35" name="TextBox 34">
            <a:extLst>
              <a:ext uri="{FF2B5EF4-FFF2-40B4-BE49-F238E27FC236}">
                <a16:creationId xmlns:a16="http://schemas.microsoft.com/office/drawing/2014/main" id="{538965D1-144F-7447-B0AD-9BD109CC1034}"/>
              </a:ext>
            </a:extLst>
          </p:cNvPr>
          <p:cNvSpPr txBox="1"/>
          <p:nvPr/>
        </p:nvSpPr>
        <p:spPr>
          <a:xfrm>
            <a:off x="17603488" y="3188193"/>
            <a:ext cx="6136370" cy="861774"/>
          </a:xfrm>
          <a:prstGeom prst="rect">
            <a:avLst/>
          </a:prstGeom>
          <a:noFill/>
        </p:spPr>
        <p:txBody>
          <a:bodyPr wrap="square" rtlCol="0" anchor="ctr" anchorCtr="0">
            <a:spAutoFit/>
          </a:bodyPr>
          <a:lstStyle/>
          <a:p>
            <a:pPr algn="l">
              <a:spcAft>
                <a:spcPts val="1200"/>
              </a:spcAft>
            </a:pPr>
            <a:r>
              <a:rPr lang="en-US" sz="2000" dirty="0">
                <a:solidFill>
                  <a:schemeClr val="bg1"/>
                </a:solidFill>
                <a:latin typeface="Montserrat" pitchFamily="2" charset="77"/>
                <a:ea typeface="League Spartan" charset="0"/>
                <a:cs typeface="Poppins" pitchFamily="2" charset="77"/>
              </a:rPr>
              <a:t>Potential Rate - QSV/Visits</a:t>
            </a:r>
          </a:p>
          <a:p>
            <a:pPr algn="l">
              <a:spcAft>
                <a:spcPts val="1200"/>
              </a:spcAft>
            </a:pPr>
            <a:r>
              <a:rPr lang="en-US" sz="2000" b="0" dirty="0">
                <a:solidFill>
                  <a:schemeClr val="bg1"/>
                </a:solidFill>
                <a:latin typeface="Montserrat" pitchFamily="2" charset="77"/>
                <a:ea typeface="League Spartan" charset="0"/>
                <a:cs typeface="Poppins" pitchFamily="2" charset="77"/>
              </a:rPr>
              <a:t>Important factor to gauge Customer Interest.</a:t>
            </a:r>
          </a:p>
        </p:txBody>
      </p:sp>
      <p:sp>
        <p:nvSpPr>
          <p:cNvPr id="42" name="TextBox 41">
            <a:extLst>
              <a:ext uri="{FF2B5EF4-FFF2-40B4-BE49-F238E27FC236}">
                <a16:creationId xmlns:a16="http://schemas.microsoft.com/office/drawing/2014/main" id="{FA7270B7-FF3D-C154-8FFE-843ABB1EECA6}"/>
              </a:ext>
            </a:extLst>
          </p:cNvPr>
          <p:cNvSpPr txBox="1"/>
          <p:nvPr/>
        </p:nvSpPr>
        <p:spPr>
          <a:xfrm>
            <a:off x="17504384" y="9056889"/>
            <a:ext cx="6159058" cy="861774"/>
          </a:xfrm>
          <a:prstGeom prst="rect">
            <a:avLst/>
          </a:prstGeom>
          <a:noFill/>
        </p:spPr>
        <p:txBody>
          <a:bodyPr wrap="none" rtlCol="0" anchor="ctr" anchorCtr="0">
            <a:spAutoFit/>
          </a:bodyPr>
          <a:lstStyle/>
          <a:p>
            <a:pPr algn="l">
              <a:spcAft>
                <a:spcPts val="1200"/>
              </a:spcAft>
            </a:pPr>
            <a:r>
              <a:rPr lang="en-US" sz="2000" dirty="0">
                <a:solidFill>
                  <a:schemeClr val="tx1">
                    <a:lumMod val="95000"/>
                    <a:lumOff val="5000"/>
                  </a:schemeClr>
                </a:solidFill>
                <a:latin typeface="Montserrat" pitchFamily="2" charset="77"/>
                <a:ea typeface="League Spartan" charset="0"/>
                <a:cs typeface="Poppins" pitchFamily="2" charset="77"/>
              </a:rPr>
              <a:t>Occu. Rate – Net Room Nights/Net Orders</a:t>
            </a:r>
          </a:p>
          <a:p>
            <a:pPr algn="l">
              <a:spcAft>
                <a:spcPts val="1200"/>
              </a:spcAft>
            </a:pPr>
            <a:r>
              <a:rPr lang="en-US" sz="2000" b="0" dirty="0">
                <a:solidFill>
                  <a:schemeClr val="tx1">
                    <a:lumMod val="95000"/>
                    <a:lumOff val="5000"/>
                  </a:schemeClr>
                </a:solidFill>
                <a:latin typeface="Montserrat" pitchFamily="2" charset="77"/>
                <a:ea typeface="League Spartan" charset="0"/>
                <a:cs typeface="Poppins" pitchFamily="2" charset="77"/>
              </a:rPr>
              <a:t>Review improvement in growth of Night stays.</a:t>
            </a:r>
          </a:p>
        </p:txBody>
      </p:sp>
      <p:sp>
        <p:nvSpPr>
          <p:cNvPr id="44" name="Freeform 755">
            <a:extLst>
              <a:ext uri="{FF2B5EF4-FFF2-40B4-BE49-F238E27FC236}">
                <a16:creationId xmlns:a16="http://schemas.microsoft.com/office/drawing/2014/main" id="{69DBD523-CC97-AFCB-51C0-CFDF95D52DA2}"/>
              </a:ext>
            </a:extLst>
          </p:cNvPr>
          <p:cNvSpPr>
            <a:spLocks noChangeArrowheads="1"/>
          </p:cNvSpPr>
          <p:nvPr/>
        </p:nvSpPr>
        <p:spPr bwMode="auto">
          <a:xfrm>
            <a:off x="16530200" y="3359574"/>
            <a:ext cx="648908" cy="552405"/>
          </a:xfrm>
          <a:custGeom>
            <a:avLst/>
            <a:gdLst/>
            <a:ahLst/>
            <a:cxnLst/>
            <a:rect l="0" t="0" r="r" b="b"/>
            <a:pathLst>
              <a:path w="309201" h="263164">
                <a:moveTo>
                  <a:pt x="179032" y="175928"/>
                </a:moveTo>
                <a:cubicBezTo>
                  <a:pt x="171213" y="175928"/>
                  <a:pt x="164816" y="182681"/>
                  <a:pt x="164816" y="190500"/>
                </a:cubicBezTo>
                <a:cubicBezTo>
                  <a:pt x="164816" y="198319"/>
                  <a:pt x="171213" y="204716"/>
                  <a:pt x="179032" y="204716"/>
                </a:cubicBezTo>
                <a:cubicBezTo>
                  <a:pt x="187207" y="204716"/>
                  <a:pt x="193604" y="198319"/>
                  <a:pt x="193604" y="190500"/>
                </a:cubicBezTo>
                <a:cubicBezTo>
                  <a:pt x="193604" y="182681"/>
                  <a:pt x="187207" y="175928"/>
                  <a:pt x="179032" y="175928"/>
                </a:cubicBezTo>
                <a:close/>
                <a:moveTo>
                  <a:pt x="179032" y="166687"/>
                </a:moveTo>
                <a:cubicBezTo>
                  <a:pt x="192182" y="166687"/>
                  <a:pt x="202845" y="177350"/>
                  <a:pt x="202845" y="190500"/>
                </a:cubicBezTo>
                <a:cubicBezTo>
                  <a:pt x="202845" y="203295"/>
                  <a:pt x="192182" y="213957"/>
                  <a:pt x="179032" y="213957"/>
                </a:cubicBezTo>
                <a:cubicBezTo>
                  <a:pt x="166237" y="213957"/>
                  <a:pt x="155575" y="203295"/>
                  <a:pt x="155575" y="190500"/>
                </a:cubicBezTo>
                <a:cubicBezTo>
                  <a:pt x="155575" y="177350"/>
                  <a:pt x="166237" y="166687"/>
                  <a:pt x="179032" y="166687"/>
                </a:cubicBezTo>
                <a:close/>
                <a:moveTo>
                  <a:pt x="173745" y="127236"/>
                </a:moveTo>
                <a:lnTo>
                  <a:pt x="170853" y="147119"/>
                </a:lnTo>
                <a:cubicBezTo>
                  <a:pt x="170130" y="148926"/>
                  <a:pt x="169407" y="150372"/>
                  <a:pt x="167599" y="151095"/>
                </a:cubicBezTo>
                <a:cubicBezTo>
                  <a:pt x="165792" y="151457"/>
                  <a:pt x="163984" y="152180"/>
                  <a:pt x="162177" y="152903"/>
                </a:cubicBezTo>
                <a:cubicBezTo>
                  <a:pt x="160731" y="153987"/>
                  <a:pt x="158562" y="153626"/>
                  <a:pt x="157477" y="152541"/>
                </a:cubicBezTo>
                <a:lnTo>
                  <a:pt x="140847" y="140973"/>
                </a:lnTo>
                <a:cubicBezTo>
                  <a:pt x="137232" y="143865"/>
                  <a:pt x="134340" y="147119"/>
                  <a:pt x="131448" y="150734"/>
                </a:cubicBezTo>
                <a:lnTo>
                  <a:pt x="143016" y="166640"/>
                </a:lnTo>
                <a:cubicBezTo>
                  <a:pt x="144101" y="168448"/>
                  <a:pt x="144101" y="170256"/>
                  <a:pt x="143378" y="171702"/>
                </a:cubicBezTo>
                <a:cubicBezTo>
                  <a:pt x="142655" y="173509"/>
                  <a:pt x="141932" y="175317"/>
                  <a:pt x="141209" y="177124"/>
                </a:cubicBezTo>
                <a:cubicBezTo>
                  <a:pt x="140486" y="178932"/>
                  <a:pt x="139040" y="180016"/>
                  <a:pt x="137232" y="180378"/>
                </a:cubicBezTo>
                <a:lnTo>
                  <a:pt x="117711" y="183632"/>
                </a:lnTo>
                <a:cubicBezTo>
                  <a:pt x="117349" y="185801"/>
                  <a:pt x="117349" y="187970"/>
                  <a:pt x="117349" y="190500"/>
                </a:cubicBezTo>
                <a:cubicBezTo>
                  <a:pt x="117349" y="192669"/>
                  <a:pt x="117349" y="195200"/>
                  <a:pt x="117711" y="197369"/>
                </a:cubicBezTo>
                <a:lnTo>
                  <a:pt x="137232" y="200261"/>
                </a:lnTo>
                <a:cubicBezTo>
                  <a:pt x="139040" y="200984"/>
                  <a:pt x="140486" y="202069"/>
                  <a:pt x="141209" y="203515"/>
                </a:cubicBezTo>
                <a:cubicBezTo>
                  <a:pt x="141932" y="205684"/>
                  <a:pt x="142655" y="207130"/>
                  <a:pt x="143378" y="208937"/>
                </a:cubicBezTo>
                <a:cubicBezTo>
                  <a:pt x="144101" y="210383"/>
                  <a:pt x="144101" y="212552"/>
                  <a:pt x="143016" y="213637"/>
                </a:cubicBezTo>
                <a:lnTo>
                  <a:pt x="131448" y="230266"/>
                </a:lnTo>
                <a:cubicBezTo>
                  <a:pt x="134340" y="233881"/>
                  <a:pt x="137232" y="236774"/>
                  <a:pt x="140847" y="240027"/>
                </a:cubicBezTo>
                <a:lnTo>
                  <a:pt x="157477" y="228097"/>
                </a:lnTo>
                <a:cubicBezTo>
                  <a:pt x="158562" y="227374"/>
                  <a:pt x="160731" y="227013"/>
                  <a:pt x="162177" y="227736"/>
                </a:cubicBezTo>
                <a:cubicBezTo>
                  <a:pt x="163623" y="228459"/>
                  <a:pt x="165792" y="229182"/>
                  <a:pt x="167599" y="229905"/>
                </a:cubicBezTo>
                <a:cubicBezTo>
                  <a:pt x="169407" y="230628"/>
                  <a:pt x="170130" y="232074"/>
                  <a:pt x="170853" y="233881"/>
                </a:cubicBezTo>
                <a:lnTo>
                  <a:pt x="173745" y="253403"/>
                </a:lnTo>
                <a:cubicBezTo>
                  <a:pt x="178445" y="253764"/>
                  <a:pt x="183144" y="253764"/>
                  <a:pt x="187844" y="253403"/>
                </a:cubicBezTo>
                <a:lnTo>
                  <a:pt x="191097" y="233881"/>
                </a:lnTo>
                <a:cubicBezTo>
                  <a:pt x="191097" y="232074"/>
                  <a:pt x="192182" y="230628"/>
                  <a:pt x="193989" y="229905"/>
                </a:cubicBezTo>
                <a:cubicBezTo>
                  <a:pt x="195797" y="229182"/>
                  <a:pt x="197605" y="228459"/>
                  <a:pt x="199412" y="227736"/>
                </a:cubicBezTo>
                <a:cubicBezTo>
                  <a:pt x="200858" y="227013"/>
                  <a:pt x="202666" y="227374"/>
                  <a:pt x="204473" y="228097"/>
                </a:cubicBezTo>
                <a:lnTo>
                  <a:pt x="220380" y="240027"/>
                </a:lnTo>
                <a:cubicBezTo>
                  <a:pt x="223995" y="236774"/>
                  <a:pt x="227248" y="233881"/>
                  <a:pt x="230140" y="230266"/>
                </a:cubicBezTo>
                <a:lnTo>
                  <a:pt x="218572" y="213637"/>
                </a:lnTo>
                <a:cubicBezTo>
                  <a:pt x="217488" y="212552"/>
                  <a:pt x="217126" y="210383"/>
                  <a:pt x="218211" y="208937"/>
                </a:cubicBezTo>
                <a:cubicBezTo>
                  <a:pt x="218934" y="207130"/>
                  <a:pt x="219657" y="205322"/>
                  <a:pt x="220380" y="203515"/>
                </a:cubicBezTo>
                <a:cubicBezTo>
                  <a:pt x="220741" y="202069"/>
                  <a:pt x="222187" y="200984"/>
                  <a:pt x="223995" y="200261"/>
                </a:cubicBezTo>
                <a:lnTo>
                  <a:pt x="243878" y="197369"/>
                </a:lnTo>
                <a:cubicBezTo>
                  <a:pt x="243878" y="195200"/>
                  <a:pt x="244239" y="192669"/>
                  <a:pt x="244239" y="190500"/>
                </a:cubicBezTo>
                <a:cubicBezTo>
                  <a:pt x="244239" y="187970"/>
                  <a:pt x="243878" y="185801"/>
                  <a:pt x="243878" y="183632"/>
                </a:cubicBezTo>
                <a:lnTo>
                  <a:pt x="223995" y="180378"/>
                </a:lnTo>
                <a:cubicBezTo>
                  <a:pt x="222187" y="180016"/>
                  <a:pt x="220741" y="178932"/>
                  <a:pt x="220380" y="177124"/>
                </a:cubicBezTo>
                <a:cubicBezTo>
                  <a:pt x="219657" y="175317"/>
                  <a:pt x="218934" y="173509"/>
                  <a:pt x="218211" y="171702"/>
                </a:cubicBezTo>
                <a:cubicBezTo>
                  <a:pt x="217126" y="170256"/>
                  <a:pt x="217488" y="168448"/>
                  <a:pt x="218572" y="166640"/>
                </a:cubicBezTo>
                <a:lnTo>
                  <a:pt x="230140" y="150734"/>
                </a:lnTo>
                <a:cubicBezTo>
                  <a:pt x="227610" y="147119"/>
                  <a:pt x="223995" y="143865"/>
                  <a:pt x="220380" y="140973"/>
                </a:cubicBezTo>
                <a:lnTo>
                  <a:pt x="204473" y="152541"/>
                </a:lnTo>
                <a:cubicBezTo>
                  <a:pt x="202666" y="153626"/>
                  <a:pt x="200858" y="153987"/>
                  <a:pt x="199412" y="152903"/>
                </a:cubicBezTo>
                <a:cubicBezTo>
                  <a:pt x="197605" y="152180"/>
                  <a:pt x="195797" y="151457"/>
                  <a:pt x="193989" y="151095"/>
                </a:cubicBezTo>
                <a:cubicBezTo>
                  <a:pt x="192182" y="150372"/>
                  <a:pt x="191097" y="148926"/>
                  <a:pt x="191097" y="147119"/>
                </a:cubicBezTo>
                <a:lnTo>
                  <a:pt x="187844" y="127236"/>
                </a:lnTo>
                <a:cubicBezTo>
                  <a:pt x="183144" y="126874"/>
                  <a:pt x="178445" y="126874"/>
                  <a:pt x="173745" y="127236"/>
                </a:cubicBezTo>
                <a:close/>
                <a:moveTo>
                  <a:pt x="169045" y="118559"/>
                </a:moveTo>
                <a:cubicBezTo>
                  <a:pt x="176637" y="117475"/>
                  <a:pt x="184590" y="117475"/>
                  <a:pt x="192543" y="118559"/>
                </a:cubicBezTo>
                <a:cubicBezTo>
                  <a:pt x="194351" y="118921"/>
                  <a:pt x="196159" y="120728"/>
                  <a:pt x="196520" y="122536"/>
                </a:cubicBezTo>
                <a:lnTo>
                  <a:pt x="199412" y="142780"/>
                </a:lnTo>
                <a:cubicBezTo>
                  <a:pt x="200135" y="143142"/>
                  <a:pt x="200497" y="143142"/>
                  <a:pt x="200858" y="143503"/>
                </a:cubicBezTo>
                <a:lnTo>
                  <a:pt x="217488" y="131212"/>
                </a:lnTo>
                <a:cubicBezTo>
                  <a:pt x="219295" y="130128"/>
                  <a:pt x="221464" y="130128"/>
                  <a:pt x="223272" y="131212"/>
                </a:cubicBezTo>
                <a:cubicBezTo>
                  <a:pt x="229779" y="135912"/>
                  <a:pt x="235202" y="141696"/>
                  <a:pt x="239901" y="147842"/>
                </a:cubicBezTo>
                <a:cubicBezTo>
                  <a:pt x="240986" y="149649"/>
                  <a:pt x="240986" y="151818"/>
                  <a:pt x="239901" y="153626"/>
                </a:cubicBezTo>
                <a:lnTo>
                  <a:pt x="227610" y="170256"/>
                </a:lnTo>
                <a:cubicBezTo>
                  <a:pt x="227971" y="170617"/>
                  <a:pt x="227971" y="170979"/>
                  <a:pt x="228333" y="171702"/>
                </a:cubicBezTo>
                <a:lnTo>
                  <a:pt x="248577" y="174594"/>
                </a:lnTo>
                <a:cubicBezTo>
                  <a:pt x="250747" y="174955"/>
                  <a:pt x="252193" y="176763"/>
                  <a:pt x="252554" y="178570"/>
                </a:cubicBezTo>
                <a:cubicBezTo>
                  <a:pt x="253277" y="182547"/>
                  <a:pt x="253639" y="186524"/>
                  <a:pt x="253639" y="190500"/>
                </a:cubicBezTo>
                <a:cubicBezTo>
                  <a:pt x="253639" y="194115"/>
                  <a:pt x="253277" y="198453"/>
                  <a:pt x="252554" y="202430"/>
                </a:cubicBezTo>
                <a:cubicBezTo>
                  <a:pt x="252193" y="204238"/>
                  <a:pt x="250747" y="205684"/>
                  <a:pt x="248577" y="206045"/>
                </a:cubicBezTo>
                <a:lnTo>
                  <a:pt x="228333" y="209299"/>
                </a:lnTo>
                <a:cubicBezTo>
                  <a:pt x="227971" y="209660"/>
                  <a:pt x="227971" y="210022"/>
                  <a:pt x="227610" y="210383"/>
                </a:cubicBezTo>
                <a:lnTo>
                  <a:pt x="239901" y="227374"/>
                </a:lnTo>
                <a:cubicBezTo>
                  <a:pt x="240986" y="229182"/>
                  <a:pt x="240986" y="231351"/>
                  <a:pt x="239901" y="232797"/>
                </a:cubicBezTo>
                <a:cubicBezTo>
                  <a:pt x="235202" y="239304"/>
                  <a:pt x="229417" y="245088"/>
                  <a:pt x="223272" y="249426"/>
                </a:cubicBezTo>
                <a:cubicBezTo>
                  <a:pt x="221464" y="250511"/>
                  <a:pt x="219295" y="250511"/>
                  <a:pt x="217488" y="249426"/>
                </a:cubicBezTo>
                <a:lnTo>
                  <a:pt x="200858" y="237497"/>
                </a:lnTo>
                <a:cubicBezTo>
                  <a:pt x="200497" y="237497"/>
                  <a:pt x="200135" y="237858"/>
                  <a:pt x="199412" y="237858"/>
                </a:cubicBezTo>
                <a:lnTo>
                  <a:pt x="196520" y="258464"/>
                </a:lnTo>
                <a:cubicBezTo>
                  <a:pt x="196159" y="260272"/>
                  <a:pt x="194351" y="262079"/>
                  <a:pt x="192543" y="262079"/>
                </a:cubicBezTo>
                <a:cubicBezTo>
                  <a:pt x="188928" y="262802"/>
                  <a:pt x="184590" y="263164"/>
                  <a:pt x="180614" y="263164"/>
                </a:cubicBezTo>
                <a:cubicBezTo>
                  <a:pt x="176637" y="263164"/>
                  <a:pt x="173022" y="262802"/>
                  <a:pt x="169045" y="262079"/>
                </a:cubicBezTo>
                <a:cubicBezTo>
                  <a:pt x="166876" y="262079"/>
                  <a:pt x="165430" y="260272"/>
                  <a:pt x="165069" y="258464"/>
                </a:cubicBezTo>
                <a:lnTo>
                  <a:pt x="161815" y="237858"/>
                </a:lnTo>
                <a:cubicBezTo>
                  <a:pt x="161454" y="237858"/>
                  <a:pt x="161092" y="237497"/>
                  <a:pt x="160731" y="237497"/>
                </a:cubicBezTo>
                <a:lnTo>
                  <a:pt x="143739" y="249426"/>
                </a:lnTo>
                <a:cubicBezTo>
                  <a:pt x="141932" y="250511"/>
                  <a:pt x="140124" y="250511"/>
                  <a:pt x="138317" y="249426"/>
                </a:cubicBezTo>
                <a:cubicBezTo>
                  <a:pt x="131810" y="245088"/>
                  <a:pt x="126025" y="239304"/>
                  <a:pt x="121687" y="232797"/>
                </a:cubicBezTo>
                <a:cubicBezTo>
                  <a:pt x="120603" y="231351"/>
                  <a:pt x="120603" y="229182"/>
                  <a:pt x="121687" y="227374"/>
                </a:cubicBezTo>
                <a:lnTo>
                  <a:pt x="133617" y="210383"/>
                </a:lnTo>
                <a:cubicBezTo>
                  <a:pt x="133617" y="210022"/>
                  <a:pt x="133256" y="209660"/>
                  <a:pt x="133256" y="209299"/>
                </a:cubicBezTo>
                <a:lnTo>
                  <a:pt x="112650" y="206045"/>
                </a:lnTo>
                <a:cubicBezTo>
                  <a:pt x="110842" y="205684"/>
                  <a:pt x="109034" y="204238"/>
                  <a:pt x="109034" y="202430"/>
                </a:cubicBezTo>
                <a:cubicBezTo>
                  <a:pt x="108311" y="198453"/>
                  <a:pt x="107950" y="194115"/>
                  <a:pt x="107950" y="190500"/>
                </a:cubicBezTo>
                <a:cubicBezTo>
                  <a:pt x="107950" y="186524"/>
                  <a:pt x="108311" y="182547"/>
                  <a:pt x="109034" y="178570"/>
                </a:cubicBezTo>
                <a:cubicBezTo>
                  <a:pt x="109034" y="176763"/>
                  <a:pt x="110842" y="174955"/>
                  <a:pt x="112650" y="174594"/>
                </a:cubicBezTo>
                <a:lnTo>
                  <a:pt x="133256" y="171702"/>
                </a:lnTo>
                <a:cubicBezTo>
                  <a:pt x="133256" y="170979"/>
                  <a:pt x="133617" y="170617"/>
                  <a:pt x="133617" y="170256"/>
                </a:cubicBezTo>
                <a:lnTo>
                  <a:pt x="121687" y="153626"/>
                </a:lnTo>
                <a:cubicBezTo>
                  <a:pt x="120603" y="151818"/>
                  <a:pt x="120603" y="149649"/>
                  <a:pt x="121687" y="147842"/>
                </a:cubicBezTo>
                <a:cubicBezTo>
                  <a:pt x="126025" y="141696"/>
                  <a:pt x="131810" y="135912"/>
                  <a:pt x="138317" y="131212"/>
                </a:cubicBezTo>
                <a:cubicBezTo>
                  <a:pt x="140124" y="130128"/>
                  <a:pt x="141932" y="130128"/>
                  <a:pt x="143739" y="131212"/>
                </a:cubicBezTo>
                <a:lnTo>
                  <a:pt x="160731" y="143503"/>
                </a:lnTo>
                <a:cubicBezTo>
                  <a:pt x="161092" y="143142"/>
                  <a:pt x="161454" y="143142"/>
                  <a:pt x="161815" y="142780"/>
                </a:cubicBezTo>
                <a:lnTo>
                  <a:pt x="165069" y="122536"/>
                </a:lnTo>
                <a:cubicBezTo>
                  <a:pt x="165430" y="120728"/>
                  <a:pt x="166876" y="118921"/>
                  <a:pt x="169045" y="118559"/>
                </a:cubicBezTo>
                <a:close/>
                <a:moveTo>
                  <a:pt x="97414" y="9386"/>
                </a:moveTo>
                <a:cubicBezTo>
                  <a:pt x="76849" y="9386"/>
                  <a:pt x="59892" y="25994"/>
                  <a:pt x="59892" y="46572"/>
                </a:cubicBezTo>
                <a:cubicBezTo>
                  <a:pt x="59892" y="49461"/>
                  <a:pt x="60253" y="52710"/>
                  <a:pt x="60974" y="55598"/>
                </a:cubicBezTo>
                <a:cubicBezTo>
                  <a:pt x="61335" y="57042"/>
                  <a:pt x="61335" y="58847"/>
                  <a:pt x="60253" y="59569"/>
                </a:cubicBezTo>
                <a:cubicBezTo>
                  <a:pt x="59531" y="60652"/>
                  <a:pt x="58449" y="61374"/>
                  <a:pt x="56645" y="61735"/>
                </a:cubicBezTo>
                <a:cubicBezTo>
                  <a:pt x="30307" y="62819"/>
                  <a:pt x="9020" y="85202"/>
                  <a:pt x="9020" y="111918"/>
                </a:cubicBezTo>
                <a:cubicBezTo>
                  <a:pt x="9020" y="133941"/>
                  <a:pt x="23812" y="153797"/>
                  <a:pt x="44738" y="159935"/>
                </a:cubicBezTo>
                <a:cubicBezTo>
                  <a:pt x="49429" y="133219"/>
                  <a:pt x="73963" y="113001"/>
                  <a:pt x="102466" y="115529"/>
                </a:cubicBezTo>
                <a:cubicBezTo>
                  <a:pt x="102466" y="113723"/>
                  <a:pt x="102466" y="111918"/>
                  <a:pt x="102466" y="110474"/>
                </a:cubicBezTo>
                <a:cubicBezTo>
                  <a:pt x="102466" y="75454"/>
                  <a:pt x="130608" y="47294"/>
                  <a:pt x="165605" y="47294"/>
                </a:cubicBezTo>
                <a:cubicBezTo>
                  <a:pt x="170656" y="47294"/>
                  <a:pt x="175346" y="48016"/>
                  <a:pt x="180398" y="48738"/>
                </a:cubicBezTo>
                <a:cubicBezTo>
                  <a:pt x="178954" y="34658"/>
                  <a:pt x="166687" y="23828"/>
                  <a:pt x="152255" y="23828"/>
                </a:cubicBezTo>
                <a:cubicBezTo>
                  <a:pt x="146122" y="23828"/>
                  <a:pt x="140710" y="25272"/>
                  <a:pt x="135659" y="28882"/>
                </a:cubicBezTo>
                <a:cubicBezTo>
                  <a:pt x="134576" y="29604"/>
                  <a:pt x="133494" y="29965"/>
                  <a:pt x="132051" y="29604"/>
                </a:cubicBezTo>
                <a:cubicBezTo>
                  <a:pt x="130608" y="29604"/>
                  <a:pt x="129886" y="28521"/>
                  <a:pt x="129164" y="27438"/>
                </a:cubicBezTo>
                <a:cubicBezTo>
                  <a:pt x="122309" y="15885"/>
                  <a:pt x="110403" y="9386"/>
                  <a:pt x="97414" y="9386"/>
                </a:cubicBezTo>
                <a:close/>
                <a:moveTo>
                  <a:pt x="97414" y="0"/>
                </a:moveTo>
                <a:cubicBezTo>
                  <a:pt x="112207" y="0"/>
                  <a:pt x="125556" y="6859"/>
                  <a:pt x="134216" y="18773"/>
                </a:cubicBezTo>
                <a:cubicBezTo>
                  <a:pt x="139988" y="15885"/>
                  <a:pt x="145761" y="14441"/>
                  <a:pt x="152255" y="14441"/>
                </a:cubicBezTo>
                <a:cubicBezTo>
                  <a:pt x="172821" y="14441"/>
                  <a:pt x="189778" y="31409"/>
                  <a:pt x="189778" y="51988"/>
                </a:cubicBezTo>
                <a:cubicBezTo>
                  <a:pt x="207818" y="59569"/>
                  <a:pt x="221528" y="75454"/>
                  <a:pt x="226579" y="94589"/>
                </a:cubicBezTo>
                <a:cubicBezTo>
                  <a:pt x="232352" y="91340"/>
                  <a:pt x="238846" y="89535"/>
                  <a:pt x="245341" y="89535"/>
                </a:cubicBezTo>
                <a:cubicBezTo>
                  <a:pt x="265545" y="89535"/>
                  <a:pt x="282503" y="106503"/>
                  <a:pt x="282503" y="126720"/>
                </a:cubicBezTo>
                <a:cubicBezTo>
                  <a:pt x="282503" y="131053"/>
                  <a:pt x="281781" y="135746"/>
                  <a:pt x="279977" y="139717"/>
                </a:cubicBezTo>
                <a:cubicBezTo>
                  <a:pt x="297295" y="145494"/>
                  <a:pt x="309201" y="161740"/>
                  <a:pt x="309201" y="180514"/>
                </a:cubicBezTo>
                <a:cubicBezTo>
                  <a:pt x="309201" y="203981"/>
                  <a:pt x="290079" y="223476"/>
                  <a:pt x="266267" y="223476"/>
                </a:cubicBezTo>
                <a:cubicBezTo>
                  <a:pt x="263741" y="223476"/>
                  <a:pt x="261576" y="221310"/>
                  <a:pt x="261576" y="218783"/>
                </a:cubicBezTo>
                <a:cubicBezTo>
                  <a:pt x="261576" y="215895"/>
                  <a:pt x="263741" y="214090"/>
                  <a:pt x="266267" y="214090"/>
                </a:cubicBezTo>
                <a:cubicBezTo>
                  <a:pt x="284667" y="214090"/>
                  <a:pt x="299821" y="198926"/>
                  <a:pt x="299821" y="180514"/>
                </a:cubicBezTo>
                <a:cubicBezTo>
                  <a:pt x="299821" y="164267"/>
                  <a:pt x="288275" y="150548"/>
                  <a:pt x="272400" y="147660"/>
                </a:cubicBezTo>
                <a:cubicBezTo>
                  <a:pt x="270957" y="146938"/>
                  <a:pt x="269875" y="146216"/>
                  <a:pt x="269153" y="144772"/>
                </a:cubicBezTo>
                <a:cubicBezTo>
                  <a:pt x="268432" y="143328"/>
                  <a:pt x="268792" y="141884"/>
                  <a:pt x="269153" y="140439"/>
                </a:cubicBezTo>
                <a:cubicBezTo>
                  <a:pt x="271679" y="136107"/>
                  <a:pt x="272761" y="131775"/>
                  <a:pt x="272761" y="126720"/>
                </a:cubicBezTo>
                <a:cubicBezTo>
                  <a:pt x="272761" y="111557"/>
                  <a:pt x="260494" y="98921"/>
                  <a:pt x="245341" y="98921"/>
                </a:cubicBezTo>
                <a:cubicBezTo>
                  <a:pt x="238486" y="98921"/>
                  <a:pt x="231630" y="101809"/>
                  <a:pt x="226579" y="106503"/>
                </a:cubicBezTo>
                <a:cubicBezTo>
                  <a:pt x="225136" y="107586"/>
                  <a:pt x="223332" y="107947"/>
                  <a:pt x="221889" y="107225"/>
                </a:cubicBezTo>
                <a:cubicBezTo>
                  <a:pt x="220085" y="106503"/>
                  <a:pt x="219003" y="105059"/>
                  <a:pt x="218642" y="103254"/>
                </a:cubicBezTo>
                <a:cubicBezTo>
                  <a:pt x="215395" y="76538"/>
                  <a:pt x="192304" y="56681"/>
                  <a:pt x="165605" y="56681"/>
                </a:cubicBezTo>
                <a:cubicBezTo>
                  <a:pt x="136020" y="56681"/>
                  <a:pt x="111846" y="80870"/>
                  <a:pt x="111846" y="110474"/>
                </a:cubicBezTo>
                <a:cubicBezTo>
                  <a:pt x="111846" y="113723"/>
                  <a:pt x="111846" y="116612"/>
                  <a:pt x="112568" y="120222"/>
                </a:cubicBezTo>
                <a:cubicBezTo>
                  <a:pt x="112929" y="122027"/>
                  <a:pt x="112207" y="123471"/>
                  <a:pt x="111125" y="124554"/>
                </a:cubicBezTo>
                <a:cubicBezTo>
                  <a:pt x="110403" y="125637"/>
                  <a:pt x="108599" y="125998"/>
                  <a:pt x="107156" y="125637"/>
                </a:cubicBezTo>
                <a:cubicBezTo>
                  <a:pt x="103909" y="124915"/>
                  <a:pt x="101022" y="124915"/>
                  <a:pt x="97775" y="124915"/>
                </a:cubicBezTo>
                <a:cubicBezTo>
                  <a:pt x="73241" y="124915"/>
                  <a:pt x="53037" y="144772"/>
                  <a:pt x="53037" y="169322"/>
                </a:cubicBezTo>
                <a:cubicBezTo>
                  <a:pt x="53037" y="193872"/>
                  <a:pt x="73241" y="214090"/>
                  <a:pt x="97775" y="214090"/>
                </a:cubicBezTo>
                <a:cubicBezTo>
                  <a:pt x="100301" y="214090"/>
                  <a:pt x="102466" y="215895"/>
                  <a:pt x="102466" y="218783"/>
                </a:cubicBezTo>
                <a:cubicBezTo>
                  <a:pt x="102466" y="221310"/>
                  <a:pt x="100301" y="223476"/>
                  <a:pt x="97775" y="223476"/>
                </a:cubicBezTo>
                <a:cubicBezTo>
                  <a:pt x="68190" y="223476"/>
                  <a:pt x="44017" y="199287"/>
                  <a:pt x="44017" y="169683"/>
                </a:cubicBezTo>
                <a:cubicBezTo>
                  <a:pt x="18040" y="162462"/>
                  <a:pt x="0" y="138995"/>
                  <a:pt x="0" y="111918"/>
                </a:cubicBezTo>
                <a:cubicBezTo>
                  <a:pt x="0" y="81953"/>
                  <a:pt x="22008" y="57042"/>
                  <a:pt x="51233" y="52710"/>
                </a:cubicBezTo>
                <a:cubicBezTo>
                  <a:pt x="50511" y="50544"/>
                  <a:pt x="50511" y="48738"/>
                  <a:pt x="50511" y="46572"/>
                </a:cubicBezTo>
                <a:cubicBezTo>
                  <a:pt x="50511" y="20939"/>
                  <a:pt x="71437" y="0"/>
                  <a:pt x="97414" y="0"/>
                </a:cubicBezTo>
                <a:close/>
              </a:path>
            </a:pathLst>
          </a:custGeom>
          <a:solidFill>
            <a:schemeClr val="accent1">
              <a:lumMod val="75000"/>
            </a:schemeClr>
          </a:solidFill>
          <a:ln>
            <a:noFill/>
          </a:ln>
          <a:effectLst/>
        </p:spPr>
        <p:txBody>
          <a:bodyPr anchor="ctr"/>
          <a:lstStyle/>
          <a:p>
            <a:endParaRPr lang="en-US" dirty="0">
              <a:latin typeface="Lato Light" panose="020F0502020204030203" pitchFamily="34" charset="0"/>
            </a:endParaRPr>
          </a:p>
        </p:txBody>
      </p:sp>
      <p:sp>
        <p:nvSpPr>
          <p:cNvPr id="45" name="Freeform 756">
            <a:extLst>
              <a:ext uri="{FF2B5EF4-FFF2-40B4-BE49-F238E27FC236}">
                <a16:creationId xmlns:a16="http://schemas.microsoft.com/office/drawing/2014/main" id="{D9942F00-C127-FE9F-50CA-A8EDC7F37506}"/>
              </a:ext>
            </a:extLst>
          </p:cNvPr>
          <p:cNvSpPr>
            <a:spLocks noChangeArrowheads="1"/>
          </p:cNvSpPr>
          <p:nvPr/>
        </p:nvSpPr>
        <p:spPr bwMode="auto">
          <a:xfrm>
            <a:off x="16530472" y="5287560"/>
            <a:ext cx="648910" cy="648908"/>
          </a:xfrm>
          <a:custGeom>
            <a:avLst/>
            <a:gdLst/>
            <a:ahLst/>
            <a:cxnLst/>
            <a:rect l="0" t="0" r="r" b="b"/>
            <a:pathLst>
              <a:path w="309203" h="309202">
                <a:moveTo>
                  <a:pt x="9719" y="281813"/>
                </a:moveTo>
                <a:lnTo>
                  <a:pt x="9719" y="290102"/>
                </a:lnTo>
                <a:cubicBezTo>
                  <a:pt x="9719" y="295508"/>
                  <a:pt x="13678" y="299832"/>
                  <a:pt x="19078" y="299832"/>
                </a:cubicBezTo>
                <a:lnTo>
                  <a:pt x="290125" y="299832"/>
                </a:lnTo>
                <a:cubicBezTo>
                  <a:pt x="295525" y="299832"/>
                  <a:pt x="299484" y="295508"/>
                  <a:pt x="299484" y="290102"/>
                </a:cubicBezTo>
                <a:lnTo>
                  <a:pt x="299484" y="281813"/>
                </a:lnTo>
                <a:lnTo>
                  <a:pt x="9719" y="281813"/>
                </a:lnTo>
                <a:close/>
                <a:moveTo>
                  <a:pt x="30596" y="240370"/>
                </a:moveTo>
                <a:lnTo>
                  <a:pt x="12958" y="272444"/>
                </a:lnTo>
                <a:lnTo>
                  <a:pt x="296245" y="272444"/>
                </a:lnTo>
                <a:lnTo>
                  <a:pt x="278607" y="240370"/>
                </a:lnTo>
                <a:lnTo>
                  <a:pt x="241531" y="240370"/>
                </a:lnTo>
                <a:lnTo>
                  <a:pt x="200136" y="240370"/>
                </a:lnTo>
                <a:lnTo>
                  <a:pt x="109067" y="240370"/>
                </a:lnTo>
                <a:lnTo>
                  <a:pt x="68032" y="240370"/>
                </a:lnTo>
                <a:lnTo>
                  <a:pt x="30596" y="240370"/>
                </a:lnTo>
                <a:close/>
                <a:moveTo>
                  <a:pt x="100248" y="200025"/>
                </a:moveTo>
                <a:lnTo>
                  <a:pt x="164865" y="200025"/>
                </a:lnTo>
                <a:cubicBezTo>
                  <a:pt x="167364" y="200025"/>
                  <a:pt x="169506" y="201789"/>
                  <a:pt x="169506" y="204611"/>
                </a:cubicBezTo>
                <a:cubicBezTo>
                  <a:pt x="169506" y="207081"/>
                  <a:pt x="167364" y="209197"/>
                  <a:pt x="164865" y="209197"/>
                </a:cubicBezTo>
                <a:lnTo>
                  <a:pt x="100248" y="209197"/>
                </a:lnTo>
                <a:cubicBezTo>
                  <a:pt x="97392" y="209197"/>
                  <a:pt x="95250" y="207081"/>
                  <a:pt x="95250" y="204611"/>
                </a:cubicBezTo>
                <a:cubicBezTo>
                  <a:pt x="95250" y="201789"/>
                  <a:pt x="97392" y="200025"/>
                  <a:pt x="100248" y="200025"/>
                </a:cubicBezTo>
                <a:close/>
                <a:moveTo>
                  <a:pt x="100250" y="166687"/>
                </a:moveTo>
                <a:lnTo>
                  <a:pt x="147399" y="166687"/>
                </a:lnTo>
                <a:cubicBezTo>
                  <a:pt x="149900" y="166687"/>
                  <a:pt x="152043" y="168728"/>
                  <a:pt x="152043" y="171450"/>
                </a:cubicBezTo>
                <a:cubicBezTo>
                  <a:pt x="152043" y="173831"/>
                  <a:pt x="149900" y="175872"/>
                  <a:pt x="147399" y="175872"/>
                </a:cubicBezTo>
                <a:lnTo>
                  <a:pt x="100250" y="175872"/>
                </a:lnTo>
                <a:cubicBezTo>
                  <a:pt x="97393" y="175872"/>
                  <a:pt x="95250" y="173831"/>
                  <a:pt x="95250" y="171450"/>
                </a:cubicBezTo>
                <a:cubicBezTo>
                  <a:pt x="95250" y="168728"/>
                  <a:pt x="97393" y="166687"/>
                  <a:pt x="100250" y="166687"/>
                </a:cubicBezTo>
                <a:close/>
                <a:moveTo>
                  <a:pt x="100314" y="133350"/>
                </a:moveTo>
                <a:lnTo>
                  <a:pt x="147336" y="133350"/>
                </a:lnTo>
                <a:cubicBezTo>
                  <a:pt x="149868" y="133350"/>
                  <a:pt x="152038" y="135391"/>
                  <a:pt x="152038" y="137773"/>
                </a:cubicBezTo>
                <a:cubicBezTo>
                  <a:pt x="152038" y="140494"/>
                  <a:pt x="149868" y="142535"/>
                  <a:pt x="147336" y="142535"/>
                </a:cubicBezTo>
                <a:lnTo>
                  <a:pt x="100314" y="142535"/>
                </a:lnTo>
                <a:cubicBezTo>
                  <a:pt x="97420" y="142535"/>
                  <a:pt x="95250" y="140494"/>
                  <a:pt x="95250" y="137773"/>
                </a:cubicBezTo>
                <a:cubicBezTo>
                  <a:pt x="95250" y="135391"/>
                  <a:pt x="97420" y="133350"/>
                  <a:pt x="100314" y="133350"/>
                </a:cubicBezTo>
                <a:close/>
                <a:moveTo>
                  <a:pt x="174464" y="111009"/>
                </a:moveTo>
                <a:lnTo>
                  <a:pt x="174464" y="168182"/>
                </a:lnTo>
                <a:lnTo>
                  <a:pt x="185989" y="168182"/>
                </a:lnTo>
                <a:cubicBezTo>
                  <a:pt x="188510" y="168182"/>
                  <a:pt x="190671" y="170353"/>
                  <a:pt x="190671" y="173248"/>
                </a:cubicBezTo>
                <a:lnTo>
                  <a:pt x="190671" y="185913"/>
                </a:lnTo>
                <a:lnTo>
                  <a:pt x="214080" y="169267"/>
                </a:lnTo>
                <a:cubicBezTo>
                  <a:pt x="214801" y="168906"/>
                  <a:pt x="215521" y="168182"/>
                  <a:pt x="216601" y="168182"/>
                </a:cubicBezTo>
                <a:lnTo>
                  <a:pt x="276026" y="168182"/>
                </a:lnTo>
                <a:lnTo>
                  <a:pt x="276026" y="111009"/>
                </a:lnTo>
                <a:lnTo>
                  <a:pt x="174464" y="111009"/>
                </a:lnTo>
                <a:close/>
                <a:moveTo>
                  <a:pt x="169782" y="101600"/>
                </a:moveTo>
                <a:lnTo>
                  <a:pt x="280708" y="101600"/>
                </a:lnTo>
                <a:cubicBezTo>
                  <a:pt x="283229" y="101600"/>
                  <a:pt x="285390" y="103771"/>
                  <a:pt x="285390" y="106304"/>
                </a:cubicBezTo>
                <a:lnTo>
                  <a:pt x="285390" y="173248"/>
                </a:lnTo>
                <a:cubicBezTo>
                  <a:pt x="285390" y="175781"/>
                  <a:pt x="283229" y="177952"/>
                  <a:pt x="280708" y="177952"/>
                </a:cubicBezTo>
                <a:lnTo>
                  <a:pt x="218042" y="177952"/>
                </a:lnTo>
                <a:lnTo>
                  <a:pt x="188870" y="198578"/>
                </a:lnTo>
                <a:cubicBezTo>
                  <a:pt x="187790" y="199302"/>
                  <a:pt x="186709" y="199663"/>
                  <a:pt x="185989" y="199663"/>
                </a:cubicBezTo>
                <a:cubicBezTo>
                  <a:pt x="185268" y="199663"/>
                  <a:pt x="184548" y="199663"/>
                  <a:pt x="183828" y="199302"/>
                </a:cubicBezTo>
                <a:cubicBezTo>
                  <a:pt x="182027" y="198216"/>
                  <a:pt x="181307" y="196769"/>
                  <a:pt x="181307" y="194959"/>
                </a:cubicBezTo>
                <a:lnTo>
                  <a:pt x="181307" y="177952"/>
                </a:lnTo>
                <a:lnTo>
                  <a:pt x="169782" y="177952"/>
                </a:lnTo>
                <a:cubicBezTo>
                  <a:pt x="167261" y="177952"/>
                  <a:pt x="165100" y="175781"/>
                  <a:pt x="165100" y="173248"/>
                </a:cubicBezTo>
                <a:lnTo>
                  <a:pt x="165100" y="106304"/>
                </a:lnTo>
                <a:cubicBezTo>
                  <a:pt x="165100" y="103771"/>
                  <a:pt x="167261" y="101600"/>
                  <a:pt x="169782" y="101600"/>
                </a:cubicBezTo>
                <a:close/>
                <a:moveTo>
                  <a:pt x="100264" y="101600"/>
                </a:moveTo>
                <a:lnTo>
                  <a:pt x="148974" y="101600"/>
                </a:lnTo>
                <a:cubicBezTo>
                  <a:pt x="151481" y="101600"/>
                  <a:pt x="153630" y="103717"/>
                  <a:pt x="153630" y="106186"/>
                </a:cubicBezTo>
                <a:cubicBezTo>
                  <a:pt x="153630" y="108656"/>
                  <a:pt x="151481" y="110772"/>
                  <a:pt x="148974" y="110772"/>
                </a:cubicBezTo>
                <a:lnTo>
                  <a:pt x="100264" y="110772"/>
                </a:lnTo>
                <a:cubicBezTo>
                  <a:pt x="97399" y="110772"/>
                  <a:pt x="95250" y="108656"/>
                  <a:pt x="95250" y="106186"/>
                </a:cubicBezTo>
                <a:cubicBezTo>
                  <a:pt x="95250" y="103717"/>
                  <a:pt x="97399" y="101600"/>
                  <a:pt x="100264" y="101600"/>
                </a:cubicBezTo>
                <a:close/>
                <a:moveTo>
                  <a:pt x="150721" y="68262"/>
                </a:moveTo>
                <a:lnTo>
                  <a:pt x="209643" y="68262"/>
                </a:lnTo>
                <a:cubicBezTo>
                  <a:pt x="212157" y="68262"/>
                  <a:pt x="213954" y="70378"/>
                  <a:pt x="213954" y="72848"/>
                </a:cubicBezTo>
                <a:cubicBezTo>
                  <a:pt x="213954" y="75317"/>
                  <a:pt x="212157" y="77434"/>
                  <a:pt x="209643" y="77434"/>
                </a:cubicBezTo>
                <a:lnTo>
                  <a:pt x="150721" y="77434"/>
                </a:lnTo>
                <a:cubicBezTo>
                  <a:pt x="148206" y="77434"/>
                  <a:pt x="146050" y="75317"/>
                  <a:pt x="146050" y="72848"/>
                </a:cubicBezTo>
                <a:cubicBezTo>
                  <a:pt x="146050" y="70378"/>
                  <a:pt x="148206" y="68262"/>
                  <a:pt x="150721" y="68262"/>
                </a:cubicBezTo>
                <a:close/>
                <a:moveTo>
                  <a:pt x="100301" y="68262"/>
                </a:moveTo>
                <a:lnTo>
                  <a:pt x="129887" y="68262"/>
                </a:lnTo>
                <a:cubicBezTo>
                  <a:pt x="132412" y="68262"/>
                  <a:pt x="134577" y="70378"/>
                  <a:pt x="134577" y="72848"/>
                </a:cubicBezTo>
                <a:cubicBezTo>
                  <a:pt x="134577" y="75317"/>
                  <a:pt x="132412" y="77434"/>
                  <a:pt x="129887" y="77434"/>
                </a:cubicBezTo>
                <a:lnTo>
                  <a:pt x="100301" y="77434"/>
                </a:lnTo>
                <a:cubicBezTo>
                  <a:pt x="97415" y="77434"/>
                  <a:pt x="95250" y="75317"/>
                  <a:pt x="95250" y="72848"/>
                </a:cubicBezTo>
                <a:cubicBezTo>
                  <a:pt x="95250" y="70378"/>
                  <a:pt x="97415" y="68262"/>
                  <a:pt x="100301" y="68262"/>
                </a:cubicBezTo>
                <a:close/>
                <a:moveTo>
                  <a:pt x="263319" y="47625"/>
                </a:moveTo>
                <a:lnTo>
                  <a:pt x="266123" y="47625"/>
                </a:lnTo>
                <a:cubicBezTo>
                  <a:pt x="276638" y="47625"/>
                  <a:pt x="285400" y="56676"/>
                  <a:pt x="285400" y="67176"/>
                </a:cubicBezTo>
                <a:lnTo>
                  <a:pt x="285400" y="83831"/>
                </a:lnTo>
                <a:cubicBezTo>
                  <a:pt x="285400" y="86365"/>
                  <a:pt x="283297" y="88538"/>
                  <a:pt x="280843" y="88538"/>
                </a:cubicBezTo>
                <a:cubicBezTo>
                  <a:pt x="278390" y="88538"/>
                  <a:pt x="276287" y="86365"/>
                  <a:pt x="276287" y="83831"/>
                </a:cubicBezTo>
                <a:lnTo>
                  <a:pt x="276287" y="67176"/>
                </a:lnTo>
                <a:cubicBezTo>
                  <a:pt x="276287" y="61745"/>
                  <a:pt x="271731" y="57400"/>
                  <a:pt x="266123" y="57400"/>
                </a:cubicBezTo>
                <a:lnTo>
                  <a:pt x="263319" y="57400"/>
                </a:lnTo>
                <a:cubicBezTo>
                  <a:pt x="260866" y="57400"/>
                  <a:pt x="258763" y="55228"/>
                  <a:pt x="258763" y="52694"/>
                </a:cubicBezTo>
                <a:cubicBezTo>
                  <a:pt x="258763" y="49797"/>
                  <a:pt x="260866" y="47625"/>
                  <a:pt x="263319" y="47625"/>
                </a:cubicBezTo>
                <a:close/>
                <a:moveTo>
                  <a:pt x="100284" y="34925"/>
                </a:moveTo>
                <a:lnTo>
                  <a:pt x="155303" y="34925"/>
                </a:lnTo>
                <a:cubicBezTo>
                  <a:pt x="157821" y="34925"/>
                  <a:pt x="159978" y="37041"/>
                  <a:pt x="159978" y="39511"/>
                </a:cubicBezTo>
                <a:cubicBezTo>
                  <a:pt x="159978" y="41980"/>
                  <a:pt x="157821" y="44097"/>
                  <a:pt x="155303" y="44097"/>
                </a:cubicBezTo>
                <a:lnTo>
                  <a:pt x="100284" y="44097"/>
                </a:lnTo>
                <a:cubicBezTo>
                  <a:pt x="97407" y="44097"/>
                  <a:pt x="95250" y="41980"/>
                  <a:pt x="95250" y="39511"/>
                </a:cubicBezTo>
                <a:cubicBezTo>
                  <a:pt x="95250" y="37041"/>
                  <a:pt x="97407" y="34925"/>
                  <a:pt x="100284" y="34925"/>
                </a:cubicBezTo>
                <a:close/>
                <a:moveTo>
                  <a:pt x="211655" y="15856"/>
                </a:moveTo>
                <a:lnTo>
                  <a:pt x="211655" y="34235"/>
                </a:lnTo>
                <a:lnTo>
                  <a:pt x="230013" y="34235"/>
                </a:lnTo>
                <a:lnTo>
                  <a:pt x="221014" y="25226"/>
                </a:lnTo>
                <a:lnTo>
                  <a:pt x="211655" y="15856"/>
                </a:lnTo>
                <a:close/>
                <a:moveTo>
                  <a:pt x="68032" y="0"/>
                </a:moveTo>
                <a:lnTo>
                  <a:pt x="206975" y="0"/>
                </a:lnTo>
                <a:cubicBezTo>
                  <a:pt x="207335" y="0"/>
                  <a:pt x="207335" y="0"/>
                  <a:pt x="207335" y="0"/>
                </a:cubicBezTo>
                <a:cubicBezTo>
                  <a:pt x="207695" y="0"/>
                  <a:pt x="208055" y="0"/>
                  <a:pt x="208415" y="360"/>
                </a:cubicBezTo>
                <a:cubicBezTo>
                  <a:pt x="208415" y="360"/>
                  <a:pt x="208775" y="360"/>
                  <a:pt x="209135" y="360"/>
                </a:cubicBezTo>
                <a:cubicBezTo>
                  <a:pt x="209495" y="720"/>
                  <a:pt x="209855" y="1081"/>
                  <a:pt x="210215" y="1441"/>
                </a:cubicBezTo>
                <a:lnTo>
                  <a:pt x="244771" y="35677"/>
                </a:lnTo>
                <a:cubicBezTo>
                  <a:pt x="245131" y="36398"/>
                  <a:pt x="245491" y="36758"/>
                  <a:pt x="245491" y="37118"/>
                </a:cubicBezTo>
                <a:cubicBezTo>
                  <a:pt x="245851" y="37479"/>
                  <a:pt x="245851" y="37479"/>
                  <a:pt x="245851" y="37839"/>
                </a:cubicBezTo>
                <a:cubicBezTo>
                  <a:pt x="246211" y="37839"/>
                  <a:pt x="246211" y="38199"/>
                  <a:pt x="246211" y="38920"/>
                </a:cubicBezTo>
                <a:cubicBezTo>
                  <a:pt x="246211" y="38920"/>
                  <a:pt x="246211" y="38920"/>
                  <a:pt x="246211" y="39281"/>
                </a:cubicBezTo>
                <a:lnTo>
                  <a:pt x="246211" y="83246"/>
                </a:lnTo>
                <a:cubicBezTo>
                  <a:pt x="246211" y="85769"/>
                  <a:pt x="244051" y="87931"/>
                  <a:pt x="241531" y="87931"/>
                </a:cubicBezTo>
                <a:cubicBezTo>
                  <a:pt x="239012" y="87931"/>
                  <a:pt x="236852" y="85769"/>
                  <a:pt x="236852" y="83246"/>
                </a:cubicBezTo>
                <a:lnTo>
                  <a:pt x="236852" y="43965"/>
                </a:lnTo>
                <a:lnTo>
                  <a:pt x="206975" y="43965"/>
                </a:lnTo>
                <a:cubicBezTo>
                  <a:pt x="204456" y="43965"/>
                  <a:pt x="202296" y="41803"/>
                  <a:pt x="202296" y="39281"/>
                </a:cubicBezTo>
                <a:lnTo>
                  <a:pt x="202296" y="9369"/>
                </a:lnTo>
                <a:lnTo>
                  <a:pt x="72351" y="9369"/>
                </a:lnTo>
                <a:lnTo>
                  <a:pt x="72351" y="231001"/>
                </a:lnTo>
                <a:lnTo>
                  <a:pt x="109067" y="231001"/>
                </a:lnTo>
                <a:lnTo>
                  <a:pt x="200136" y="231001"/>
                </a:lnTo>
                <a:lnTo>
                  <a:pt x="236852" y="231001"/>
                </a:lnTo>
                <a:lnTo>
                  <a:pt x="236852" y="195323"/>
                </a:lnTo>
                <a:cubicBezTo>
                  <a:pt x="236852" y="192440"/>
                  <a:pt x="239012" y="190639"/>
                  <a:pt x="241531" y="190639"/>
                </a:cubicBezTo>
                <a:cubicBezTo>
                  <a:pt x="244051" y="190639"/>
                  <a:pt x="246211" y="192440"/>
                  <a:pt x="246211" y="195323"/>
                </a:cubicBezTo>
                <a:lnTo>
                  <a:pt x="246211" y="231001"/>
                </a:lnTo>
                <a:lnTo>
                  <a:pt x="276807" y="231001"/>
                </a:lnTo>
                <a:lnTo>
                  <a:pt x="276807" y="195323"/>
                </a:lnTo>
                <a:cubicBezTo>
                  <a:pt x="276807" y="192440"/>
                  <a:pt x="278967" y="190639"/>
                  <a:pt x="281486" y="190639"/>
                </a:cubicBezTo>
                <a:cubicBezTo>
                  <a:pt x="284006" y="190639"/>
                  <a:pt x="286166" y="192440"/>
                  <a:pt x="286166" y="195323"/>
                </a:cubicBezTo>
                <a:lnTo>
                  <a:pt x="286166" y="234244"/>
                </a:lnTo>
                <a:lnTo>
                  <a:pt x="308483" y="274966"/>
                </a:lnTo>
                <a:cubicBezTo>
                  <a:pt x="308483" y="274966"/>
                  <a:pt x="308483" y="274966"/>
                  <a:pt x="308483" y="275327"/>
                </a:cubicBezTo>
                <a:cubicBezTo>
                  <a:pt x="308843" y="275327"/>
                  <a:pt x="308843" y="275327"/>
                  <a:pt x="308843" y="275687"/>
                </a:cubicBezTo>
                <a:cubicBezTo>
                  <a:pt x="308843" y="276047"/>
                  <a:pt x="308843" y="276408"/>
                  <a:pt x="309203" y="277128"/>
                </a:cubicBezTo>
                <a:lnTo>
                  <a:pt x="309203" y="290102"/>
                </a:lnTo>
                <a:cubicBezTo>
                  <a:pt x="309203" y="300553"/>
                  <a:pt x="300564" y="309202"/>
                  <a:pt x="290125" y="309202"/>
                </a:cubicBezTo>
                <a:lnTo>
                  <a:pt x="19078" y="309202"/>
                </a:lnTo>
                <a:cubicBezTo>
                  <a:pt x="8639" y="309202"/>
                  <a:pt x="0" y="300553"/>
                  <a:pt x="0" y="290102"/>
                </a:cubicBezTo>
                <a:lnTo>
                  <a:pt x="0" y="277128"/>
                </a:lnTo>
                <a:cubicBezTo>
                  <a:pt x="0" y="276408"/>
                  <a:pt x="360" y="276047"/>
                  <a:pt x="720" y="275687"/>
                </a:cubicBezTo>
                <a:cubicBezTo>
                  <a:pt x="720" y="275327"/>
                  <a:pt x="720" y="275327"/>
                  <a:pt x="720" y="275327"/>
                </a:cubicBezTo>
                <a:cubicBezTo>
                  <a:pt x="720" y="274966"/>
                  <a:pt x="720" y="274966"/>
                  <a:pt x="720" y="274966"/>
                </a:cubicBezTo>
                <a:lnTo>
                  <a:pt x="23037" y="234244"/>
                </a:lnTo>
                <a:lnTo>
                  <a:pt x="23037" y="66669"/>
                </a:lnTo>
                <a:cubicBezTo>
                  <a:pt x="23037" y="56218"/>
                  <a:pt x="32036" y="47209"/>
                  <a:pt x="42835" y="47209"/>
                </a:cubicBezTo>
                <a:lnTo>
                  <a:pt x="45714" y="47209"/>
                </a:lnTo>
                <a:cubicBezTo>
                  <a:pt x="48234" y="47209"/>
                  <a:pt x="50394" y="49371"/>
                  <a:pt x="50394" y="52254"/>
                </a:cubicBezTo>
                <a:cubicBezTo>
                  <a:pt x="50394" y="54777"/>
                  <a:pt x="48234" y="56939"/>
                  <a:pt x="45714" y="56939"/>
                </a:cubicBezTo>
                <a:lnTo>
                  <a:pt x="42835" y="56939"/>
                </a:lnTo>
                <a:cubicBezTo>
                  <a:pt x="37075" y="56939"/>
                  <a:pt x="32396" y="61263"/>
                  <a:pt x="32396" y="66669"/>
                </a:cubicBezTo>
                <a:lnTo>
                  <a:pt x="32396" y="231001"/>
                </a:lnTo>
                <a:lnTo>
                  <a:pt x="62992" y="231001"/>
                </a:lnTo>
                <a:lnTo>
                  <a:pt x="62992" y="4685"/>
                </a:lnTo>
                <a:cubicBezTo>
                  <a:pt x="62992" y="1802"/>
                  <a:pt x="65152" y="0"/>
                  <a:pt x="68032" y="0"/>
                </a:cubicBezTo>
                <a:close/>
              </a:path>
            </a:pathLst>
          </a:custGeom>
          <a:solidFill>
            <a:schemeClr val="accent2">
              <a:lumMod val="75000"/>
            </a:schemeClr>
          </a:solidFill>
          <a:ln>
            <a:noFill/>
          </a:ln>
          <a:effectLst/>
        </p:spPr>
        <p:txBody>
          <a:bodyPr anchor="ctr"/>
          <a:lstStyle/>
          <a:p>
            <a:endParaRPr lang="en-US" dirty="0">
              <a:latin typeface="Lato Light" panose="020F0502020204030203" pitchFamily="34" charset="0"/>
            </a:endParaRPr>
          </a:p>
        </p:txBody>
      </p:sp>
      <p:sp>
        <p:nvSpPr>
          <p:cNvPr id="47" name="Freeform 758">
            <a:extLst>
              <a:ext uri="{FF2B5EF4-FFF2-40B4-BE49-F238E27FC236}">
                <a16:creationId xmlns:a16="http://schemas.microsoft.com/office/drawing/2014/main" id="{AD39EBFC-31C7-A04D-FF33-99F1DDD7AC12}"/>
              </a:ext>
            </a:extLst>
          </p:cNvPr>
          <p:cNvSpPr>
            <a:spLocks noChangeArrowheads="1"/>
          </p:cNvSpPr>
          <p:nvPr/>
        </p:nvSpPr>
        <p:spPr bwMode="auto">
          <a:xfrm>
            <a:off x="16530358" y="9226451"/>
            <a:ext cx="648910" cy="648908"/>
          </a:xfrm>
          <a:custGeom>
            <a:avLst/>
            <a:gdLst/>
            <a:ahLst/>
            <a:cxnLst/>
            <a:rect l="0" t="0" r="r" b="b"/>
            <a:pathLst>
              <a:path w="309203" h="309202">
                <a:moveTo>
                  <a:pt x="247451" y="99965"/>
                </a:moveTo>
                <a:lnTo>
                  <a:pt x="193066" y="154282"/>
                </a:lnTo>
                <a:lnTo>
                  <a:pt x="231243" y="192412"/>
                </a:lnTo>
                <a:cubicBezTo>
                  <a:pt x="233044" y="194570"/>
                  <a:pt x="233044" y="197088"/>
                  <a:pt x="231243" y="198886"/>
                </a:cubicBezTo>
                <a:cubicBezTo>
                  <a:pt x="230163" y="199966"/>
                  <a:pt x="229442" y="200685"/>
                  <a:pt x="228002" y="200685"/>
                </a:cubicBezTo>
                <a:cubicBezTo>
                  <a:pt x="226561" y="200685"/>
                  <a:pt x="225841" y="199966"/>
                  <a:pt x="224760" y="198886"/>
                </a:cubicBezTo>
                <a:lnTo>
                  <a:pt x="186223" y="160757"/>
                </a:lnTo>
                <a:lnTo>
                  <a:pt x="157049" y="189894"/>
                </a:lnTo>
                <a:cubicBezTo>
                  <a:pt x="155969" y="190613"/>
                  <a:pt x="154888" y="190973"/>
                  <a:pt x="153808" y="190973"/>
                </a:cubicBezTo>
                <a:cubicBezTo>
                  <a:pt x="152367" y="190973"/>
                  <a:pt x="151287" y="190613"/>
                  <a:pt x="150206" y="189894"/>
                </a:cubicBezTo>
                <a:lnTo>
                  <a:pt x="121033" y="160757"/>
                </a:lnTo>
                <a:lnTo>
                  <a:pt x="66648" y="214714"/>
                </a:lnTo>
                <a:lnTo>
                  <a:pt x="200269" y="214714"/>
                </a:lnTo>
                <a:cubicBezTo>
                  <a:pt x="201350" y="214714"/>
                  <a:pt x="202790" y="215433"/>
                  <a:pt x="203511" y="216512"/>
                </a:cubicBezTo>
                <a:lnTo>
                  <a:pt x="247451" y="260038"/>
                </a:lnTo>
                <a:lnTo>
                  <a:pt x="247451" y="99965"/>
                </a:lnTo>
                <a:close/>
                <a:moveTo>
                  <a:pt x="60165" y="99965"/>
                </a:moveTo>
                <a:lnTo>
                  <a:pt x="60165" y="208239"/>
                </a:lnTo>
                <a:lnTo>
                  <a:pt x="114550" y="154282"/>
                </a:lnTo>
                <a:lnTo>
                  <a:pt x="60165" y="99965"/>
                </a:lnTo>
                <a:close/>
                <a:moveTo>
                  <a:pt x="66648" y="93490"/>
                </a:moveTo>
                <a:lnTo>
                  <a:pt x="124634" y="151044"/>
                </a:lnTo>
                <a:lnTo>
                  <a:pt x="153808" y="179822"/>
                </a:lnTo>
                <a:lnTo>
                  <a:pt x="182621" y="151044"/>
                </a:lnTo>
                <a:cubicBezTo>
                  <a:pt x="182981" y="151044"/>
                  <a:pt x="182981" y="151044"/>
                  <a:pt x="182981" y="151044"/>
                </a:cubicBezTo>
                <a:lnTo>
                  <a:pt x="240608" y="93490"/>
                </a:lnTo>
                <a:lnTo>
                  <a:pt x="66648" y="93490"/>
                </a:lnTo>
                <a:close/>
                <a:moveTo>
                  <a:pt x="55482" y="84137"/>
                </a:moveTo>
                <a:lnTo>
                  <a:pt x="251773" y="84137"/>
                </a:lnTo>
                <a:cubicBezTo>
                  <a:pt x="252493" y="84137"/>
                  <a:pt x="253213" y="84137"/>
                  <a:pt x="253574" y="84497"/>
                </a:cubicBezTo>
                <a:cubicBezTo>
                  <a:pt x="253934" y="84497"/>
                  <a:pt x="253934" y="84497"/>
                  <a:pt x="253934" y="84497"/>
                </a:cubicBezTo>
                <a:cubicBezTo>
                  <a:pt x="254654" y="84857"/>
                  <a:pt x="254654" y="84857"/>
                  <a:pt x="255014" y="85216"/>
                </a:cubicBezTo>
                <a:cubicBezTo>
                  <a:pt x="255014" y="85216"/>
                  <a:pt x="255374" y="85216"/>
                  <a:pt x="255374" y="85576"/>
                </a:cubicBezTo>
                <a:cubicBezTo>
                  <a:pt x="255735" y="85936"/>
                  <a:pt x="256095" y="86296"/>
                  <a:pt x="256455" y="86655"/>
                </a:cubicBezTo>
                <a:cubicBezTo>
                  <a:pt x="256455" y="87375"/>
                  <a:pt x="256455" y="88094"/>
                  <a:pt x="256455" y="88454"/>
                </a:cubicBezTo>
                <a:lnTo>
                  <a:pt x="256815" y="88814"/>
                </a:lnTo>
                <a:lnTo>
                  <a:pt x="256815" y="271189"/>
                </a:lnTo>
                <a:cubicBezTo>
                  <a:pt x="256815" y="272988"/>
                  <a:pt x="255374" y="274786"/>
                  <a:pt x="253934" y="275146"/>
                </a:cubicBezTo>
                <a:cubicBezTo>
                  <a:pt x="253213" y="275506"/>
                  <a:pt x="252493" y="275866"/>
                  <a:pt x="251773" y="275866"/>
                </a:cubicBezTo>
                <a:cubicBezTo>
                  <a:pt x="251052" y="275866"/>
                  <a:pt x="249612" y="275146"/>
                  <a:pt x="248531" y="274427"/>
                </a:cubicBezTo>
                <a:lnTo>
                  <a:pt x="198468" y="224426"/>
                </a:lnTo>
                <a:lnTo>
                  <a:pt x="55482" y="224426"/>
                </a:lnTo>
                <a:cubicBezTo>
                  <a:pt x="54762" y="224426"/>
                  <a:pt x="54042" y="224067"/>
                  <a:pt x="53682" y="224067"/>
                </a:cubicBezTo>
                <a:cubicBezTo>
                  <a:pt x="52961" y="223707"/>
                  <a:pt x="52601" y="223347"/>
                  <a:pt x="51881" y="222987"/>
                </a:cubicBezTo>
                <a:cubicBezTo>
                  <a:pt x="51521" y="222628"/>
                  <a:pt x="51521" y="221908"/>
                  <a:pt x="51160" y="221549"/>
                </a:cubicBezTo>
                <a:cubicBezTo>
                  <a:pt x="50800" y="220829"/>
                  <a:pt x="50800" y="220469"/>
                  <a:pt x="50800" y="220110"/>
                </a:cubicBezTo>
                <a:cubicBezTo>
                  <a:pt x="50800" y="219750"/>
                  <a:pt x="50800" y="219750"/>
                  <a:pt x="50800" y="219390"/>
                </a:cubicBezTo>
                <a:lnTo>
                  <a:pt x="50800" y="88814"/>
                </a:lnTo>
                <a:lnTo>
                  <a:pt x="50800" y="88454"/>
                </a:lnTo>
                <a:cubicBezTo>
                  <a:pt x="50800" y="88094"/>
                  <a:pt x="50800" y="87375"/>
                  <a:pt x="51160" y="86655"/>
                </a:cubicBezTo>
                <a:cubicBezTo>
                  <a:pt x="51521" y="86296"/>
                  <a:pt x="51521" y="85936"/>
                  <a:pt x="51881" y="85576"/>
                </a:cubicBezTo>
                <a:cubicBezTo>
                  <a:pt x="52241" y="85216"/>
                  <a:pt x="52241" y="85216"/>
                  <a:pt x="52241" y="85216"/>
                </a:cubicBezTo>
                <a:cubicBezTo>
                  <a:pt x="52601" y="84857"/>
                  <a:pt x="52961" y="84857"/>
                  <a:pt x="53321" y="84497"/>
                </a:cubicBezTo>
                <a:cubicBezTo>
                  <a:pt x="53682" y="84497"/>
                  <a:pt x="53682" y="84497"/>
                  <a:pt x="53682" y="84497"/>
                </a:cubicBezTo>
                <a:cubicBezTo>
                  <a:pt x="54402" y="84137"/>
                  <a:pt x="54762" y="84137"/>
                  <a:pt x="55482" y="84137"/>
                </a:cubicBezTo>
                <a:close/>
                <a:moveTo>
                  <a:pt x="51534" y="9369"/>
                </a:moveTo>
                <a:cubicBezTo>
                  <a:pt x="28109" y="9369"/>
                  <a:pt x="9370" y="28109"/>
                  <a:pt x="9370" y="51533"/>
                </a:cubicBezTo>
                <a:lnTo>
                  <a:pt x="9370" y="257308"/>
                </a:lnTo>
                <a:cubicBezTo>
                  <a:pt x="9370" y="280732"/>
                  <a:pt x="28109" y="299832"/>
                  <a:pt x="51534" y="299832"/>
                </a:cubicBezTo>
                <a:lnTo>
                  <a:pt x="257669" y="299832"/>
                </a:lnTo>
                <a:cubicBezTo>
                  <a:pt x="280733" y="299832"/>
                  <a:pt x="299833" y="280732"/>
                  <a:pt x="299833" y="257308"/>
                </a:cubicBezTo>
                <a:lnTo>
                  <a:pt x="299833" y="51533"/>
                </a:lnTo>
                <a:cubicBezTo>
                  <a:pt x="299833" y="28109"/>
                  <a:pt x="280733" y="9369"/>
                  <a:pt x="257669" y="9369"/>
                </a:cubicBezTo>
                <a:lnTo>
                  <a:pt x="51534" y="9369"/>
                </a:lnTo>
                <a:close/>
                <a:moveTo>
                  <a:pt x="51534" y="0"/>
                </a:moveTo>
                <a:lnTo>
                  <a:pt x="257669" y="0"/>
                </a:lnTo>
                <a:cubicBezTo>
                  <a:pt x="285778" y="0"/>
                  <a:pt x="309203" y="23064"/>
                  <a:pt x="309203" y="51533"/>
                </a:cubicBezTo>
                <a:lnTo>
                  <a:pt x="309203" y="257308"/>
                </a:lnTo>
                <a:cubicBezTo>
                  <a:pt x="309203" y="286138"/>
                  <a:pt x="285778" y="309202"/>
                  <a:pt x="257669" y="309202"/>
                </a:cubicBezTo>
                <a:lnTo>
                  <a:pt x="51534" y="309202"/>
                </a:lnTo>
                <a:cubicBezTo>
                  <a:pt x="23064" y="309202"/>
                  <a:pt x="0" y="286138"/>
                  <a:pt x="0" y="257308"/>
                </a:cubicBezTo>
                <a:lnTo>
                  <a:pt x="0" y="51533"/>
                </a:lnTo>
                <a:cubicBezTo>
                  <a:pt x="0" y="23064"/>
                  <a:pt x="23064" y="0"/>
                  <a:pt x="51534" y="0"/>
                </a:cubicBezTo>
                <a:close/>
              </a:path>
            </a:pathLst>
          </a:custGeom>
          <a:solidFill>
            <a:schemeClr val="accent4">
              <a:lumMod val="75000"/>
            </a:schemeClr>
          </a:solidFill>
          <a:ln>
            <a:noFill/>
          </a:ln>
          <a:effectLst/>
        </p:spPr>
        <p:txBody>
          <a:bodyPr anchor="ctr"/>
          <a:lstStyle/>
          <a:p>
            <a:endParaRPr lang="en-US" dirty="0">
              <a:latin typeface="Lato Light" panose="020F0502020204030203" pitchFamily="34" charset="0"/>
            </a:endParaRPr>
          </a:p>
        </p:txBody>
      </p:sp>
      <p:sp>
        <p:nvSpPr>
          <p:cNvPr id="48" name="Freeform 47">
            <a:extLst>
              <a:ext uri="{FF2B5EF4-FFF2-40B4-BE49-F238E27FC236}">
                <a16:creationId xmlns:a16="http://schemas.microsoft.com/office/drawing/2014/main" id="{63216D08-6ADD-6FD6-19AC-A48166AA5AD2}"/>
              </a:ext>
            </a:extLst>
          </p:cNvPr>
          <p:cNvSpPr>
            <a:spLocks noChangeArrowheads="1"/>
          </p:cNvSpPr>
          <p:nvPr/>
        </p:nvSpPr>
        <p:spPr bwMode="auto">
          <a:xfrm rot="16200000" flipH="1">
            <a:off x="8463432" y="6733493"/>
            <a:ext cx="3370749" cy="3557835"/>
          </a:xfrm>
          <a:custGeom>
            <a:avLst/>
            <a:gdLst>
              <a:gd name="connsiteX0" fmla="*/ 3804046 w 4732018"/>
              <a:gd name="connsiteY0" fmla="*/ 986 h 4994658"/>
              <a:gd name="connsiteX1" fmla="*/ 3471921 w 4732018"/>
              <a:gd name="connsiteY1" fmla="*/ 143825 h 4994658"/>
              <a:gd name="connsiteX2" fmla="*/ 3165341 w 4732018"/>
              <a:gd name="connsiteY2" fmla="*/ 596139 h 4994658"/>
              <a:gd name="connsiteX3" fmla="*/ 2882276 w 4732018"/>
              <a:gd name="connsiteY3" fmla="*/ 1748945 h 4994658"/>
              <a:gd name="connsiteX4" fmla="*/ 2864808 w 4732018"/>
              <a:gd name="connsiteY4" fmla="*/ 1839337 h 4994658"/>
              <a:gd name="connsiteX5" fmla="*/ 1311976 w 4732018"/>
              <a:gd name="connsiteY5" fmla="*/ 3381048 h 4994658"/>
              <a:gd name="connsiteX6" fmla="*/ 1311789 w 4732018"/>
              <a:gd name="connsiteY6" fmla="*/ 3373701 h 4994658"/>
              <a:gd name="connsiteX7" fmla="*/ 1188272 w 4732018"/>
              <a:gd name="connsiteY7" fmla="*/ 3497244 h 4994658"/>
              <a:gd name="connsiteX8" fmla="*/ 1185147 w 4732018"/>
              <a:gd name="connsiteY8" fmla="*/ 3492818 h 4994658"/>
              <a:gd name="connsiteX9" fmla="*/ 1177057 w 4732018"/>
              <a:gd name="connsiteY9" fmla="*/ 3497817 h 4994658"/>
              <a:gd name="connsiteX10" fmla="*/ 1177270 w 4732018"/>
              <a:gd name="connsiteY10" fmla="*/ 3508248 h 4994658"/>
              <a:gd name="connsiteX11" fmla="*/ 1145127 w 4732018"/>
              <a:gd name="connsiteY11" fmla="*/ 3540398 h 4994658"/>
              <a:gd name="connsiteX12" fmla="*/ 1143145 w 4732018"/>
              <a:gd name="connsiteY12" fmla="*/ 3537362 h 4994658"/>
              <a:gd name="connsiteX13" fmla="*/ 1134883 w 4732018"/>
              <a:gd name="connsiteY13" fmla="*/ 3542599 h 4994658"/>
              <a:gd name="connsiteX14" fmla="*/ 1135076 w 4732018"/>
              <a:gd name="connsiteY14" fmla="*/ 3550451 h 4994658"/>
              <a:gd name="connsiteX15" fmla="*/ 1095354 w 4732018"/>
              <a:gd name="connsiteY15" fmla="*/ 3590182 h 4994658"/>
              <a:gd name="connsiteX16" fmla="*/ 1094855 w 4732018"/>
              <a:gd name="connsiteY16" fmla="*/ 3589504 h 4994658"/>
              <a:gd name="connsiteX17" fmla="*/ 1087031 w 4732018"/>
              <a:gd name="connsiteY17" fmla="*/ 3595079 h 4994658"/>
              <a:gd name="connsiteX18" fmla="*/ 1087203 w 4732018"/>
              <a:gd name="connsiteY18" fmla="*/ 3598334 h 4994658"/>
              <a:gd name="connsiteX19" fmla="*/ 710932 w 4732018"/>
              <a:gd name="connsiteY19" fmla="*/ 3974685 h 4994658"/>
              <a:gd name="connsiteX20" fmla="*/ 708159 w 4732018"/>
              <a:gd name="connsiteY20" fmla="*/ 3969867 h 4994658"/>
              <a:gd name="connsiteX21" fmla="*/ 700043 w 4732018"/>
              <a:gd name="connsiteY21" fmla="*/ 3974443 h 4994658"/>
              <a:gd name="connsiteX22" fmla="*/ 699179 w 4732018"/>
              <a:gd name="connsiteY22" fmla="*/ 3986440 h 4994658"/>
              <a:gd name="connsiteX23" fmla="*/ 667707 w 4732018"/>
              <a:gd name="connsiteY23" fmla="*/ 4017918 h 4994658"/>
              <a:gd name="connsiteX24" fmla="*/ 666350 w 4732018"/>
              <a:gd name="connsiteY24" fmla="*/ 4015709 h 4994658"/>
              <a:gd name="connsiteX25" fmla="*/ 658261 w 4732018"/>
              <a:gd name="connsiteY25" fmla="*/ 4020338 h 4994658"/>
              <a:gd name="connsiteX26" fmla="*/ 657616 w 4732018"/>
              <a:gd name="connsiteY26" fmla="*/ 4028011 h 4994658"/>
              <a:gd name="connsiteX27" fmla="*/ 625338 w 4732018"/>
              <a:gd name="connsiteY27" fmla="*/ 4060297 h 4994658"/>
              <a:gd name="connsiteX28" fmla="*/ 624821 w 4732018"/>
              <a:gd name="connsiteY28" fmla="*/ 4059436 h 4994658"/>
              <a:gd name="connsiteX29" fmla="*/ 616713 w 4732018"/>
              <a:gd name="connsiteY29" fmla="*/ 4064269 h 4994658"/>
              <a:gd name="connsiteX30" fmla="*/ 616233 w 4732018"/>
              <a:gd name="connsiteY30" fmla="*/ 4069404 h 4994658"/>
              <a:gd name="connsiteX31" fmla="*/ 577283 w 4732018"/>
              <a:gd name="connsiteY31" fmla="*/ 4108362 h 4994658"/>
              <a:gd name="connsiteX32" fmla="*/ 574486 w 4732018"/>
              <a:gd name="connsiteY32" fmla="*/ 4110203 h 4994658"/>
              <a:gd name="connsiteX33" fmla="*/ 574378 w 4732018"/>
              <a:gd name="connsiteY33" fmla="*/ 4111267 h 4994658"/>
              <a:gd name="connsiteX34" fmla="*/ 495673 w 4732018"/>
              <a:gd name="connsiteY34" fmla="*/ 4189989 h 4994658"/>
              <a:gd name="connsiteX35" fmla="*/ 475433 w 4732018"/>
              <a:gd name="connsiteY35" fmla="*/ 4210249 h 4994658"/>
              <a:gd name="connsiteX36" fmla="*/ 471516 w 4732018"/>
              <a:gd name="connsiteY36" fmla="*/ 4214824 h 4994658"/>
              <a:gd name="connsiteX37" fmla="*/ 464987 w 4732018"/>
              <a:gd name="connsiteY37" fmla="*/ 4221360 h 4994658"/>
              <a:gd name="connsiteX38" fmla="*/ 465640 w 4732018"/>
              <a:gd name="connsiteY38" fmla="*/ 4221360 h 4994658"/>
              <a:gd name="connsiteX39" fmla="*/ 419937 w 4732018"/>
              <a:gd name="connsiteY39" fmla="*/ 4488355 h 4994658"/>
              <a:gd name="connsiteX40" fmla="*/ 425252 w 4732018"/>
              <a:gd name="connsiteY40" fmla="*/ 4494811 h 4994658"/>
              <a:gd name="connsiteX41" fmla="*/ 400431 w 4732018"/>
              <a:gd name="connsiteY41" fmla="*/ 4521180 h 4994658"/>
              <a:gd name="connsiteX42" fmla="*/ 400637 w 4732018"/>
              <a:gd name="connsiteY42" fmla="*/ 4521570 h 4994658"/>
              <a:gd name="connsiteX43" fmla="*/ 62595 w 4732018"/>
              <a:gd name="connsiteY43" fmla="*/ 4885400 h 4994658"/>
              <a:gd name="connsiteX44" fmla="*/ 20208 w 4732018"/>
              <a:gd name="connsiteY44" fmla="*/ 4959386 h 4994658"/>
              <a:gd name="connsiteX45" fmla="*/ 17605 w 4732018"/>
              <a:gd name="connsiteY45" fmla="*/ 4961122 h 4994658"/>
              <a:gd name="connsiteX46" fmla="*/ 0 w 4732018"/>
              <a:gd name="connsiteY46" fmla="*/ 4991778 h 4994658"/>
              <a:gd name="connsiteX47" fmla="*/ 2686 w 4732018"/>
              <a:gd name="connsiteY47" fmla="*/ 4989969 h 4994658"/>
              <a:gd name="connsiteX48" fmla="*/ 0 w 4732018"/>
              <a:gd name="connsiteY48" fmla="*/ 4994658 h 4994658"/>
              <a:gd name="connsiteX49" fmla="*/ 101717 w 4732018"/>
              <a:gd name="connsiteY49" fmla="*/ 4925963 h 4994658"/>
              <a:gd name="connsiteX50" fmla="*/ 468525 w 4732018"/>
              <a:gd name="connsiteY50" fmla="*/ 4530820 h 4994658"/>
              <a:gd name="connsiteX51" fmla="*/ 504722 w 4732018"/>
              <a:gd name="connsiteY51" fmla="*/ 4551506 h 4994658"/>
              <a:gd name="connsiteX52" fmla="*/ 728103 w 4732018"/>
              <a:gd name="connsiteY52" fmla="*/ 4481474 h 4994658"/>
              <a:gd name="connsiteX53" fmla="*/ 735937 w 4732018"/>
              <a:gd name="connsiteY53" fmla="*/ 4473631 h 4994658"/>
              <a:gd name="connsiteX54" fmla="*/ 841382 w 4732018"/>
              <a:gd name="connsiteY54" fmla="*/ 4353639 h 4994658"/>
              <a:gd name="connsiteX55" fmla="*/ 851907 w 4732018"/>
              <a:gd name="connsiteY55" fmla="*/ 4351032 h 4994658"/>
              <a:gd name="connsiteX56" fmla="*/ 855817 w 4732018"/>
              <a:gd name="connsiteY56" fmla="*/ 4342586 h 4994658"/>
              <a:gd name="connsiteX57" fmla="*/ 852534 w 4732018"/>
              <a:gd name="connsiteY57" fmla="*/ 4340949 h 4994658"/>
              <a:gd name="connsiteX58" fmla="*/ 881868 w 4732018"/>
              <a:gd name="connsiteY58" fmla="*/ 4307568 h 4994658"/>
              <a:gd name="connsiteX59" fmla="*/ 895291 w 4732018"/>
              <a:gd name="connsiteY59" fmla="*/ 4304332 h 4994658"/>
              <a:gd name="connsiteX60" fmla="*/ 899129 w 4732018"/>
              <a:gd name="connsiteY60" fmla="*/ 4295388 h 4994658"/>
              <a:gd name="connsiteX61" fmla="*/ 894504 w 4732018"/>
              <a:gd name="connsiteY61" fmla="*/ 4293189 h 4994658"/>
              <a:gd name="connsiteX62" fmla="*/ 919344 w 4732018"/>
              <a:gd name="connsiteY62" fmla="*/ 4264922 h 4994658"/>
              <a:gd name="connsiteX63" fmla="*/ 936143 w 4732018"/>
              <a:gd name="connsiteY63" fmla="*/ 4261119 h 4994658"/>
              <a:gd name="connsiteX64" fmla="*/ 939971 w 4732018"/>
              <a:gd name="connsiteY64" fmla="*/ 4252437 h 4994658"/>
              <a:gd name="connsiteX65" fmla="*/ 933012 w 4732018"/>
              <a:gd name="connsiteY65" fmla="*/ 4249368 h 4994658"/>
              <a:gd name="connsiteX66" fmla="*/ 957583 w 4732018"/>
              <a:gd name="connsiteY66" fmla="*/ 4221407 h 4994658"/>
              <a:gd name="connsiteX67" fmla="*/ 978917 w 4732018"/>
              <a:gd name="connsiteY67" fmla="*/ 4216717 h 4994658"/>
              <a:gd name="connsiteX68" fmla="*/ 975438 w 4732018"/>
              <a:gd name="connsiteY68" fmla="*/ 4203934 h 4994658"/>
              <a:gd name="connsiteX69" fmla="*/ 972346 w 4732018"/>
              <a:gd name="connsiteY69" fmla="*/ 4204608 h 4994658"/>
              <a:gd name="connsiteX70" fmla="*/ 1326326 w 4732018"/>
              <a:gd name="connsiteY70" fmla="*/ 3801794 h 4994658"/>
              <a:gd name="connsiteX71" fmla="*/ 1338641 w 4732018"/>
              <a:gd name="connsiteY71" fmla="*/ 3799217 h 4994658"/>
              <a:gd name="connsiteX72" fmla="*/ 1343099 w 4732018"/>
              <a:gd name="connsiteY72" fmla="*/ 3789716 h 4994658"/>
              <a:gd name="connsiteX73" fmla="*/ 1338886 w 4732018"/>
              <a:gd name="connsiteY73" fmla="*/ 3787501 h 4994658"/>
              <a:gd name="connsiteX74" fmla="*/ 1372455 w 4732018"/>
              <a:gd name="connsiteY74" fmla="*/ 3749301 h 4994658"/>
              <a:gd name="connsiteX75" fmla="*/ 1386220 w 4732018"/>
              <a:gd name="connsiteY75" fmla="*/ 3746377 h 4994658"/>
              <a:gd name="connsiteX76" fmla="*/ 1390351 w 4732018"/>
              <a:gd name="connsiteY76" fmla="*/ 3736688 h 4994658"/>
              <a:gd name="connsiteX77" fmla="*/ 1385554 w 4732018"/>
              <a:gd name="connsiteY77" fmla="*/ 3734395 h 4994658"/>
              <a:gd name="connsiteX78" fmla="*/ 1410216 w 4732018"/>
              <a:gd name="connsiteY78" fmla="*/ 3706331 h 4994658"/>
              <a:gd name="connsiteX79" fmla="*/ 1429687 w 4732018"/>
              <a:gd name="connsiteY79" fmla="*/ 3702221 h 4994658"/>
              <a:gd name="connsiteX80" fmla="*/ 1425916 w 4732018"/>
              <a:gd name="connsiteY80" fmla="*/ 3688471 h 4994658"/>
              <a:gd name="connsiteX81" fmla="*/ 1425909 w 4732018"/>
              <a:gd name="connsiteY81" fmla="*/ 3688472 h 4994658"/>
              <a:gd name="connsiteX82" fmla="*/ 1537689 w 4732018"/>
              <a:gd name="connsiteY82" fmla="*/ 3561271 h 4994658"/>
              <a:gd name="connsiteX83" fmla="*/ 1529166 w 4732018"/>
              <a:gd name="connsiteY83" fmla="*/ 3562604 h 4994658"/>
              <a:gd name="connsiteX84" fmla="*/ 2947629 w 4732018"/>
              <a:gd name="connsiteY84" fmla="*/ 1936262 h 4994658"/>
              <a:gd name="connsiteX85" fmla="*/ 3055398 w 4732018"/>
              <a:gd name="connsiteY85" fmla="*/ 1907355 h 4994658"/>
              <a:gd name="connsiteX86" fmla="*/ 4184225 w 4732018"/>
              <a:gd name="connsiteY86" fmla="*/ 1542736 h 4994658"/>
              <a:gd name="connsiteX87" fmla="*/ 4613420 w 4732018"/>
              <a:gd name="connsiteY87" fmla="*/ 1205130 h 4994658"/>
              <a:gd name="connsiteX88" fmla="*/ 4709450 w 4732018"/>
              <a:gd name="connsiteY88" fmla="*/ 737575 h 4994658"/>
              <a:gd name="connsiteX89" fmla="*/ 4579338 w 4732018"/>
              <a:gd name="connsiteY89" fmla="*/ 572692 h 4994658"/>
              <a:gd name="connsiteX90" fmla="*/ 4536243 w 4732018"/>
              <a:gd name="connsiteY90" fmla="*/ 545972 h 4994658"/>
              <a:gd name="connsiteX91" fmla="*/ 4535828 w 4732018"/>
              <a:gd name="connsiteY91" fmla="*/ 544479 h 4994658"/>
              <a:gd name="connsiteX92" fmla="*/ 4417109 w 4732018"/>
              <a:gd name="connsiteY92" fmla="*/ 461066 h 4994658"/>
              <a:gd name="connsiteX93" fmla="*/ 4139754 w 4732018"/>
              <a:gd name="connsiteY93" fmla="*/ 578507 h 4994658"/>
              <a:gd name="connsiteX94" fmla="*/ 4102569 w 4732018"/>
              <a:gd name="connsiteY94" fmla="*/ 612062 h 4994658"/>
              <a:gd name="connsiteX95" fmla="*/ 4113115 w 4732018"/>
              <a:gd name="connsiteY95" fmla="*/ 599971 h 4994658"/>
              <a:gd name="connsiteX96" fmla="*/ 4097610 w 4732018"/>
              <a:gd name="connsiteY96" fmla="*/ 615365 h 4994658"/>
              <a:gd name="connsiteX97" fmla="*/ 4126444 w 4732018"/>
              <a:gd name="connsiteY97" fmla="*/ 584352 h 4994658"/>
              <a:gd name="connsiteX98" fmla="*/ 4142111 w 4732018"/>
              <a:gd name="connsiteY98" fmla="*/ 120920 h 4994658"/>
              <a:gd name="connsiteX99" fmla="*/ 4096560 w 4732018"/>
              <a:gd name="connsiteY99" fmla="*/ 125211 h 4994658"/>
              <a:gd name="connsiteX100" fmla="*/ 4061722 w 4732018"/>
              <a:gd name="connsiteY100" fmla="*/ 88011 h 4994658"/>
              <a:gd name="connsiteX101" fmla="*/ 3932118 w 4732018"/>
              <a:gd name="connsiteY101" fmla="*/ 14406 h 4994658"/>
              <a:gd name="connsiteX102" fmla="*/ 3804046 w 4732018"/>
              <a:gd name="connsiteY102" fmla="*/ 986 h 499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732018" h="4994658">
                <a:moveTo>
                  <a:pt x="3804046" y="986"/>
                </a:moveTo>
                <a:cubicBezTo>
                  <a:pt x="3678446" y="9994"/>
                  <a:pt x="3562130" y="79116"/>
                  <a:pt x="3471921" y="143825"/>
                </a:cubicBezTo>
                <a:cubicBezTo>
                  <a:pt x="3320919" y="251675"/>
                  <a:pt x="3229403" y="434038"/>
                  <a:pt x="3165341" y="596139"/>
                </a:cubicBezTo>
                <a:cubicBezTo>
                  <a:pt x="3073646" y="829914"/>
                  <a:pt x="2956438" y="1372456"/>
                  <a:pt x="2882276" y="1748945"/>
                </a:cubicBezTo>
                <a:lnTo>
                  <a:pt x="2864808" y="1839337"/>
                </a:lnTo>
                <a:lnTo>
                  <a:pt x="1311976" y="3381048"/>
                </a:lnTo>
                <a:lnTo>
                  <a:pt x="1311789" y="3373701"/>
                </a:lnTo>
                <a:lnTo>
                  <a:pt x="1188272" y="3497244"/>
                </a:lnTo>
                <a:lnTo>
                  <a:pt x="1185147" y="3492818"/>
                </a:lnTo>
                <a:cubicBezTo>
                  <a:pt x="1181612" y="3492036"/>
                  <a:pt x="1177685" y="3493442"/>
                  <a:pt x="1177057" y="3497817"/>
                </a:cubicBezTo>
                <a:lnTo>
                  <a:pt x="1177270" y="3508248"/>
                </a:lnTo>
                <a:lnTo>
                  <a:pt x="1145127" y="3540398"/>
                </a:lnTo>
                <a:lnTo>
                  <a:pt x="1143145" y="3537362"/>
                </a:lnTo>
                <a:cubicBezTo>
                  <a:pt x="1139717" y="3536504"/>
                  <a:pt x="1135819" y="3537910"/>
                  <a:pt x="1134883" y="3542599"/>
                </a:cubicBezTo>
                <a:lnTo>
                  <a:pt x="1135076" y="3550451"/>
                </a:lnTo>
                <a:lnTo>
                  <a:pt x="1095354" y="3590182"/>
                </a:lnTo>
                <a:lnTo>
                  <a:pt x="1094855" y="3589504"/>
                </a:lnTo>
                <a:cubicBezTo>
                  <a:pt x="1091412" y="3588798"/>
                  <a:pt x="1087657" y="3590368"/>
                  <a:pt x="1087031" y="3595079"/>
                </a:cubicBezTo>
                <a:lnTo>
                  <a:pt x="1087203" y="3598334"/>
                </a:lnTo>
                <a:lnTo>
                  <a:pt x="710932" y="3974685"/>
                </a:lnTo>
                <a:lnTo>
                  <a:pt x="708159" y="3969867"/>
                </a:lnTo>
                <a:cubicBezTo>
                  <a:pt x="704971" y="3969068"/>
                  <a:pt x="701203" y="3970375"/>
                  <a:pt x="700043" y="3974443"/>
                </a:cubicBezTo>
                <a:lnTo>
                  <a:pt x="699179" y="3986440"/>
                </a:lnTo>
                <a:lnTo>
                  <a:pt x="667707" y="4017918"/>
                </a:lnTo>
                <a:lnTo>
                  <a:pt x="666350" y="4015709"/>
                </a:lnTo>
                <a:cubicBezTo>
                  <a:pt x="663172" y="4014984"/>
                  <a:pt x="659417" y="4016288"/>
                  <a:pt x="658261" y="4020338"/>
                </a:cubicBezTo>
                <a:lnTo>
                  <a:pt x="657616" y="4028011"/>
                </a:lnTo>
                <a:lnTo>
                  <a:pt x="625338" y="4060297"/>
                </a:lnTo>
                <a:lnTo>
                  <a:pt x="624821" y="4059436"/>
                </a:lnTo>
                <a:cubicBezTo>
                  <a:pt x="621635" y="4058642"/>
                  <a:pt x="617870" y="4059941"/>
                  <a:pt x="616713" y="4064269"/>
                </a:cubicBezTo>
                <a:lnTo>
                  <a:pt x="616233" y="4069404"/>
                </a:lnTo>
                <a:lnTo>
                  <a:pt x="577283" y="4108362"/>
                </a:lnTo>
                <a:lnTo>
                  <a:pt x="574486" y="4110203"/>
                </a:lnTo>
                <a:lnTo>
                  <a:pt x="574378" y="4111267"/>
                </a:lnTo>
                <a:lnTo>
                  <a:pt x="495673" y="4189989"/>
                </a:lnTo>
                <a:cubicBezTo>
                  <a:pt x="489144" y="4196524"/>
                  <a:pt x="481962" y="4203060"/>
                  <a:pt x="475433" y="4210249"/>
                </a:cubicBezTo>
                <a:cubicBezTo>
                  <a:pt x="474127" y="4211556"/>
                  <a:pt x="472822" y="4213517"/>
                  <a:pt x="471516" y="4214824"/>
                </a:cubicBezTo>
                <a:lnTo>
                  <a:pt x="464987" y="4221360"/>
                </a:lnTo>
                <a:lnTo>
                  <a:pt x="465640" y="4221360"/>
                </a:lnTo>
                <a:cubicBezTo>
                  <a:pt x="393087" y="4307710"/>
                  <a:pt x="375520" y="4417579"/>
                  <a:pt x="419937" y="4488355"/>
                </a:cubicBezTo>
                <a:lnTo>
                  <a:pt x="425252" y="4494811"/>
                </a:lnTo>
                <a:lnTo>
                  <a:pt x="400431" y="4521180"/>
                </a:lnTo>
                <a:lnTo>
                  <a:pt x="400637" y="4521570"/>
                </a:lnTo>
                <a:lnTo>
                  <a:pt x="62595" y="4885400"/>
                </a:lnTo>
                <a:lnTo>
                  <a:pt x="20208" y="4959386"/>
                </a:lnTo>
                <a:lnTo>
                  <a:pt x="17605" y="4961122"/>
                </a:lnTo>
                <a:lnTo>
                  <a:pt x="0" y="4991778"/>
                </a:lnTo>
                <a:lnTo>
                  <a:pt x="2686" y="4989969"/>
                </a:lnTo>
                <a:lnTo>
                  <a:pt x="0" y="4994658"/>
                </a:lnTo>
                <a:lnTo>
                  <a:pt x="101717" y="4925963"/>
                </a:lnTo>
                <a:lnTo>
                  <a:pt x="468525" y="4530820"/>
                </a:lnTo>
                <a:lnTo>
                  <a:pt x="504722" y="4551506"/>
                </a:lnTo>
                <a:cubicBezTo>
                  <a:pt x="573490" y="4572277"/>
                  <a:pt x="659059" y="4549116"/>
                  <a:pt x="728103" y="4481474"/>
                </a:cubicBezTo>
                <a:lnTo>
                  <a:pt x="735937" y="4473631"/>
                </a:lnTo>
                <a:lnTo>
                  <a:pt x="841382" y="4353639"/>
                </a:lnTo>
                <a:lnTo>
                  <a:pt x="851907" y="4351032"/>
                </a:lnTo>
                <a:cubicBezTo>
                  <a:pt x="855672" y="4349588"/>
                  <a:pt x="856686" y="4345690"/>
                  <a:pt x="855817" y="4342586"/>
                </a:cubicBezTo>
                <a:lnTo>
                  <a:pt x="852534" y="4340949"/>
                </a:lnTo>
                <a:lnTo>
                  <a:pt x="881868" y="4307568"/>
                </a:lnTo>
                <a:lnTo>
                  <a:pt x="895291" y="4304332"/>
                </a:lnTo>
                <a:cubicBezTo>
                  <a:pt x="899056" y="4302601"/>
                  <a:pt x="900070" y="4298561"/>
                  <a:pt x="899129" y="4295388"/>
                </a:cubicBezTo>
                <a:lnTo>
                  <a:pt x="894504" y="4293189"/>
                </a:lnTo>
                <a:lnTo>
                  <a:pt x="919344" y="4264922"/>
                </a:lnTo>
                <a:lnTo>
                  <a:pt x="936143" y="4261119"/>
                </a:lnTo>
                <a:cubicBezTo>
                  <a:pt x="939899" y="4259382"/>
                  <a:pt x="940910" y="4255475"/>
                  <a:pt x="939971" y="4252437"/>
                </a:cubicBezTo>
                <a:lnTo>
                  <a:pt x="933012" y="4249368"/>
                </a:lnTo>
                <a:lnTo>
                  <a:pt x="957583" y="4221407"/>
                </a:lnTo>
                <a:lnTo>
                  <a:pt x="978917" y="4216717"/>
                </a:lnTo>
                <a:cubicBezTo>
                  <a:pt x="987035" y="4213230"/>
                  <a:pt x="982976" y="4200450"/>
                  <a:pt x="975438" y="4203934"/>
                </a:cubicBezTo>
                <a:lnTo>
                  <a:pt x="972346" y="4204608"/>
                </a:lnTo>
                <a:lnTo>
                  <a:pt x="1326326" y="3801794"/>
                </a:lnTo>
                <a:lnTo>
                  <a:pt x="1338641" y="3799217"/>
                </a:lnTo>
                <a:cubicBezTo>
                  <a:pt x="1343021" y="3797647"/>
                  <a:pt x="1344116" y="3793250"/>
                  <a:pt x="1343099" y="3789716"/>
                </a:cubicBezTo>
                <a:lnTo>
                  <a:pt x="1338886" y="3787501"/>
                </a:lnTo>
                <a:lnTo>
                  <a:pt x="1372455" y="3749301"/>
                </a:lnTo>
                <a:lnTo>
                  <a:pt x="1386220" y="3746377"/>
                </a:lnTo>
                <a:cubicBezTo>
                  <a:pt x="1390273" y="3744502"/>
                  <a:pt x="1391364" y="3740126"/>
                  <a:pt x="1390351" y="3736688"/>
                </a:cubicBezTo>
                <a:lnTo>
                  <a:pt x="1385554" y="3734395"/>
                </a:lnTo>
                <a:lnTo>
                  <a:pt x="1410216" y="3706331"/>
                </a:lnTo>
                <a:lnTo>
                  <a:pt x="1429687" y="3702221"/>
                </a:lnTo>
                <a:cubicBezTo>
                  <a:pt x="1438485" y="3698472"/>
                  <a:pt x="1434086" y="3684719"/>
                  <a:pt x="1425916" y="3688471"/>
                </a:cubicBezTo>
                <a:lnTo>
                  <a:pt x="1425909" y="3688472"/>
                </a:lnTo>
                <a:lnTo>
                  <a:pt x="1537689" y="3561271"/>
                </a:lnTo>
                <a:lnTo>
                  <a:pt x="1529166" y="3562604"/>
                </a:lnTo>
                <a:lnTo>
                  <a:pt x="2947629" y="1936262"/>
                </a:lnTo>
                <a:lnTo>
                  <a:pt x="3055398" y="1907355"/>
                </a:lnTo>
                <a:cubicBezTo>
                  <a:pt x="3425547" y="1806605"/>
                  <a:pt x="3958083" y="1650942"/>
                  <a:pt x="4184225" y="1542736"/>
                </a:cubicBezTo>
                <a:cubicBezTo>
                  <a:pt x="4341009" y="1468293"/>
                  <a:pt x="4516737" y="1363811"/>
                  <a:pt x="4613420" y="1205130"/>
                </a:cubicBezTo>
                <a:cubicBezTo>
                  <a:pt x="4690505" y="1079099"/>
                  <a:pt x="4772817" y="906704"/>
                  <a:pt x="4709450" y="737575"/>
                </a:cubicBezTo>
                <a:cubicBezTo>
                  <a:pt x="4688341" y="680334"/>
                  <a:pt x="4642299" y="618618"/>
                  <a:pt x="4579338" y="572692"/>
                </a:cubicBezTo>
                <a:lnTo>
                  <a:pt x="4536243" y="545972"/>
                </a:lnTo>
                <a:lnTo>
                  <a:pt x="4535828" y="544479"/>
                </a:lnTo>
                <a:cubicBezTo>
                  <a:pt x="4516405" y="502173"/>
                  <a:pt x="4475983" y="467991"/>
                  <a:pt x="4417109" y="461066"/>
                </a:cubicBezTo>
                <a:cubicBezTo>
                  <a:pt x="4348423" y="452986"/>
                  <a:pt x="4254623" y="482006"/>
                  <a:pt x="4139754" y="578507"/>
                </a:cubicBezTo>
                <a:lnTo>
                  <a:pt x="4102569" y="612062"/>
                </a:lnTo>
                <a:lnTo>
                  <a:pt x="4113115" y="599971"/>
                </a:lnTo>
                <a:lnTo>
                  <a:pt x="4097610" y="615365"/>
                </a:lnTo>
                <a:lnTo>
                  <a:pt x="4126444" y="584352"/>
                </a:lnTo>
                <a:cubicBezTo>
                  <a:pt x="4381030" y="281716"/>
                  <a:pt x="4264182" y="122881"/>
                  <a:pt x="4142111" y="120920"/>
                </a:cubicBezTo>
                <a:lnTo>
                  <a:pt x="4096560" y="125211"/>
                </a:lnTo>
                <a:lnTo>
                  <a:pt x="4061722" y="88011"/>
                </a:lnTo>
                <a:cubicBezTo>
                  <a:pt x="4020489" y="52194"/>
                  <a:pt x="3974608" y="26825"/>
                  <a:pt x="3932118" y="14406"/>
                </a:cubicBezTo>
                <a:cubicBezTo>
                  <a:pt x="3888811" y="1660"/>
                  <a:pt x="3845913" y="-2016"/>
                  <a:pt x="3804046" y="986"/>
                </a:cubicBezTo>
                <a:close/>
              </a:path>
            </a:pathLst>
          </a:custGeom>
          <a:solidFill>
            <a:schemeClr val="accent6">
              <a:alpha val="6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50" name="TextBox 49">
            <a:extLst>
              <a:ext uri="{FF2B5EF4-FFF2-40B4-BE49-F238E27FC236}">
                <a16:creationId xmlns:a16="http://schemas.microsoft.com/office/drawing/2014/main" id="{11EED352-81D7-613A-5399-9F5D383BD159}"/>
              </a:ext>
            </a:extLst>
          </p:cNvPr>
          <p:cNvSpPr txBox="1"/>
          <p:nvPr/>
        </p:nvSpPr>
        <p:spPr>
          <a:xfrm>
            <a:off x="17488477" y="5185789"/>
            <a:ext cx="6136370" cy="861774"/>
          </a:xfrm>
          <a:prstGeom prst="rect">
            <a:avLst/>
          </a:prstGeom>
          <a:noFill/>
        </p:spPr>
        <p:txBody>
          <a:bodyPr wrap="square" rtlCol="0" anchor="ctr" anchorCtr="0">
            <a:spAutoFit/>
          </a:bodyPr>
          <a:lstStyle/>
          <a:p>
            <a:pPr algn="l">
              <a:spcAft>
                <a:spcPts val="1200"/>
              </a:spcAft>
            </a:pPr>
            <a:r>
              <a:rPr lang="en-US" sz="2000" dirty="0">
                <a:solidFill>
                  <a:schemeClr val="bg1"/>
                </a:solidFill>
                <a:latin typeface="Montserrat" pitchFamily="2" charset="77"/>
                <a:ea typeface="League Spartan" charset="0"/>
                <a:cs typeface="Poppins" pitchFamily="2" charset="77"/>
              </a:rPr>
              <a:t>Order rate – Gross Orders/QSV</a:t>
            </a:r>
          </a:p>
          <a:p>
            <a:pPr algn="l">
              <a:spcAft>
                <a:spcPts val="1200"/>
              </a:spcAft>
            </a:pPr>
            <a:r>
              <a:rPr lang="en-US" sz="2000" b="0" dirty="0">
                <a:solidFill>
                  <a:schemeClr val="bg1"/>
                </a:solidFill>
                <a:latin typeface="Montserrat" pitchFamily="2" charset="77"/>
                <a:ea typeface="League Spartan" charset="0"/>
                <a:cs typeface="Poppins" pitchFamily="2" charset="77"/>
              </a:rPr>
              <a:t>Critical factor to review growth in revenue.</a:t>
            </a:r>
          </a:p>
        </p:txBody>
      </p:sp>
      <p:sp>
        <p:nvSpPr>
          <p:cNvPr id="51" name="TextBox 50">
            <a:extLst>
              <a:ext uri="{FF2B5EF4-FFF2-40B4-BE49-F238E27FC236}">
                <a16:creationId xmlns:a16="http://schemas.microsoft.com/office/drawing/2014/main" id="{7A60BA6A-6539-FE0E-42D4-AB4BB1F8918C}"/>
              </a:ext>
            </a:extLst>
          </p:cNvPr>
          <p:cNvSpPr txBox="1"/>
          <p:nvPr/>
        </p:nvSpPr>
        <p:spPr>
          <a:xfrm>
            <a:off x="17516610" y="6993649"/>
            <a:ext cx="6136370" cy="1169551"/>
          </a:xfrm>
          <a:prstGeom prst="rect">
            <a:avLst/>
          </a:prstGeom>
          <a:noFill/>
        </p:spPr>
        <p:txBody>
          <a:bodyPr wrap="square" rtlCol="0" anchor="ctr" anchorCtr="0">
            <a:spAutoFit/>
          </a:bodyPr>
          <a:lstStyle/>
          <a:p>
            <a:pPr algn="l">
              <a:spcAft>
                <a:spcPts val="1200"/>
              </a:spcAft>
            </a:pPr>
            <a:r>
              <a:rPr lang="en-US" sz="2000" dirty="0">
                <a:solidFill>
                  <a:schemeClr val="tx1">
                    <a:lumMod val="95000"/>
                    <a:lumOff val="5000"/>
                  </a:schemeClr>
                </a:solidFill>
                <a:latin typeface="Montserrat" pitchFamily="2" charset="77"/>
                <a:ea typeface="League Spartan" charset="0"/>
                <a:cs typeface="Poppins" pitchFamily="2" charset="77"/>
              </a:rPr>
              <a:t>Cancellation Rate – Cancelled Ord/Net Ord</a:t>
            </a:r>
          </a:p>
          <a:p>
            <a:pPr algn="l">
              <a:spcAft>
                <a:spcPts val="1200"/>
              </a:spcAft>
            </a:pPr>
            <a:r>
              <a:rPr lang="en-US" sz="2000" b="0" dirty="0">
                <a:solidFill>
                  <a:schemeClr val="tx1">
                    <a:lumMod val="95000"/>
                    <a:lumOff val="5000"/>
                  </a:schemeClr>
                </a:solidFill>
                <a:latin typeface="Montserrat" pitchFamily="2" charset="77"/>
                <a:ea typeface="League Spartan" charset="0"/>
                <a:cs typeface="Poppins" pitchFamily="2" charset="77"/>
              </a:rPr>
              <a:t>Critical to review problem associated to place orders.</a:t>
            </a:r>
          </a:p>
        </p:txBody>
      </p:sp>
      <p:sp>
        <p:nvSpPr>
          <p:cNvPr id="53" name="TextBox 52">
            <a:extLst>
              <a:ext uri="{FF2B5EF4-FFF2-40B4-BE49-F238E27FC236}">
                <a16:creationId xmlns:a16="http://schemas.microsoft.com/office/drawing/2014/main" id="{BB71CE40-E641-F7D8-84ED-0289BEF7EB55}"/>
              </a:ext>
            </a:extLst>
          </p:cNvPr>
          <p:cNvSpPr txBox="1"/>
          <p:nvPr/>
        </p:nvSpPr>
        <p:spPr>
          <a:xfrm>
            <a:off x="983985" y="2644696"/>
            <a:ext cx="6510509" cy="93871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400" dirty="0">
                <a:latin typeface="Montserrat" pitchFamily="2" charset="77"/>
              </a:rPr>
              <a:t>Missing Attributes for Improvements</a:t>
            </a:r>
          </a:p>
          <a:p>
            <a:pPr algn="l"/>
            <a:endParaRPr lang="en-US" sz="2000" u="sng" dirty="0">
              <a:latin typeface="Montserrat" pitchFamily="2" charset="77"/>
            </a:endParaRPr>
          </a:p>
          <a:p>
            <a:pPr marL="342900" indent="-342900" algn="l">
              <a:buFont typeface="Arial" panose="020B0604020202020204" pitchFamily="34" charset="0"/>
              <a:buChar char="•"/>
            </a:pPr>
            <a:r>
              <a:rPr lang="en-US" sz="2000" b="0" dirty="0">
                <a:latin typeface="Montserrat" pitchFamily="2" charset="77"/>
              </a:rPr>
              <a:t>Incorporating cost-based metrics like CPI and CPA per channel would provide valuable insights for refining acquisition strategies and targeted growth efforts.</a:t>
            </a:r>
          </a:p>
          <a:p>
            <a:pPr marL="342900" indent="-342900" algn="l">
              <a:buFont typeface="Arial" panose="020B0604020202020204" pitchFamily="34" charset="0"/>
              <a:buChar char="•"/>
            </a:pPr>
            <a:endParaRPr lang="en-US" sz="2000" b="0" dirty="0">
              <a:latin typeface="Montserrat" pitchFamily="2" charset="77"/>
            </a:endParaRPr>
          </a:p>
          <a:p>
            <a:pPr marL="342900" indent="-342900" algn="l">
              <a:buFont typeface="Arial" panose="020B0604020202020204" pitchFamily="34" charset="0"/>
              <a:buChar char="•"/>
            </a:pPr>
            <a:r>
              <a:rPr lang="en-US" sz="2000" b="0" dirty="0">
                <a:latin typeface="Montserrat" pitchFamily="2" charset="77"/>
              </a:rPr>
              <a:t>Integrating revenue-based metrics such as ARPU (Average Revenue Per User) or revenue per region/channel would facilitate the prioritization and quantification of strategies across regions and channels.</a:t>
            </a:r>
          </a:p>
          <a:p>
            <a:pPr marL="342900" indent="-342900" algn="l">
              <a:buFont typeface="Arial" panose="020B0604020202020204" pitchFamily="34" charset="0"/>
              <a:buChar char="•"/>
            </a:pPr>
            <a:endParaRPr lang="en-US" sz="2000" b="0" dirty="0">
              <a:latin typeface="Montserrat" pitchFamily="2" charset="77"/>
            </a:endParaRPr>
          </a:p>
          <a:p>
            <a:pPr marL="342900" indent="-342900" algn="l">
              <a:buFont typeface="Arial" panose="020B0604020202020204" pitchFamily="34" charset="0"/>
              <a:buChar char="•"/>
            </a:pPr>
            <a:r>
              <a:rPr lang="en-US" sz="2000" b="0" dirty="0">
                <a:latin typeface="Montserrat" pitchFamily="2" charset="77"/>
              </a:rPr>
              <a:t>The inclusion of unique user IDs would enable the segmentation of returning customers from new ones, leading to more effective customer engagement strategies.</a:t>
            </a:r>
          </a:p>
          <a:p>
            <a:pPr marL="342900" indent="-342900" algn="l">
              <a:buFont typeface="Arial" panose="020B0604020202020204" pitchFamily="34" charset="0"/>
              <a:buChar char="•"/>
            </a:pPr>
            <a:endParaRPr lang="en-US" sz="2000" b="0" dirty="0">
              <a:latin typeface="Montserrat" pitchFamily="2" charset="77"/>
            </a:endParaRPr>
          </a:p>
          <a:p>
            <a:pPr marL="342900" indent="-342900" algn="l">
              <a:buFont typeface="Arial" panose="020B0604020202020204" pitchFamily="34" charset="0"/>
              <a:buChar char="•"/>
            </a:pPr>
            <a:r>
              <a:rPr lang="en-US" sz="2000" b="0" dirty="0">
                <a:latin typeface="Montserrat" pitchFamily="2" charset="77"/>
              </a:rPr>
              <a:t>Implementing geo region identification, such as categorizing regions as Europe, Asia, or the Middle East, would enhance market analysis and allow for comparisons aligned with global events like World Cups.</a:t>
            </a:r>
          </a:p>
          <a:p>
            <a:pPr marL="342900" indent="-342900" algn="l">
              <a:buFont typeface="Arial" panose="020B0604020202020204" pitchFamily="34" charset="0"/>
              <a:buChar char="•"/>
            </a:pPr>
            <a:endParaRPr lang="en-US" sz="2000" b="0" dirty="0">
              <a:latin typeface="Montserrat" pitchFamily="2" charset="77"/>
            </a:endParaRPr>
          </a:p>
          <a:p>
            <a:pPr marL="342900" indent="-342900" algn="l">
              <a:buFont typeface="Arial" panose="020B0604020202020204" pitchFamily="34" charset="0"/>
              <a:buChar char="•"/>
            </a:pPr>
            <a:r>
              <a:rPr lang="en-US" sz="2000" b="0" dirty="0">
                <a:latin typeface="Montserrat" pitchFamily="2" charset="77"/>
              </a:rPr>
              <a:t>Including the identification of market channels would empower better decision-making for allocating resources between paid and organic channels, optimizing marketing efforts.</a:t>
            </a:r>
          </a:p>
        </p:txBody>
      </p:sp>
      <p:sp>
        <p:nvSpPr>
          <p:cNvPr id="55" name="Freeform 54">
            <a:extLst>
              <a:ext uri="{FF2B5EF4-FFF2-40B4-BE49-F238E27FC236}">
                <a16:creationId xmlns:a16="http://schemas.microsoft.com/office/drawing/2014/main" id="{11B7CAF4-934A-F307-68CA-CE4BEE758974}"/>
              </a:ext>
            </a:extLst>
          </p:cNvPr>
          <p:cNvSpPr/>
          <p:nvPr/>
        </p:nvSpPr>
        <p:spPr>
          <a:xfrm>
            <a:off x="12971013" y="10085084"/>
            <a:ext cx="9034928" cy="2045501"/>
          </a:xfrm>
          <a:custGeom>
            <a:avLst/>
            <a:gdLst>
              <a:gd name="connsiteX0" fmla="*/ 2015662 w 12683663"/>
              <a:gd name="connsiteY0" fmla="*/ 1869226 h 2871572"/>
              <a:gd name="connsiteX1" fmla="*/ 2015662 w 12683663"/>
              <a:gd name="connsiteY1" fmla="*/ 1869226 h 2871572"/>
              <a:gd name="connsiteX2" fmla="*/ 2015662 w 12683663"/>
              <a:gd name="connsiteY2" fmla="*/ 1869227 h 2871572"/>
              <a:gd name="connsiteX3" fmla="*/ 0 w 12683663"/>
              <a:gd name="connsiteY3" fmla="*/ 0 h 2871572"/>
              <a:gd name="connsiteX4" fmla="*/ 2489604 w 12683663"/>
              <a:gd name="connsiteY4" fmla="*/ 1018616 h 2871572"/>
              <a:gd name="connsiteX5" fmla="*/ 2540230 w 12683663"/>
              <a:gd name="connsiteY5" fmla="*/ 987860 h 2871572"/>
              <a:gd name="connsiteX6" fmla="*/ 3018007 w 12683663"/>
              <a:gd name="connsiteY6" fmla="*/ 866882 h 2871572"/>
              <a:gd name="connsiteX7" fmla="*/ 11681317 w 12683663"/>
              <a:gd name="connsiteY7" fmla="*/ 866882 h 2871572"/>
              <a:gd name="connsiteX8" fmla="*/ 12683663 w 12683663"/>
              <a:gd name="connsiteY8" fmla="*/ 1869227 h 2871572"/>
              <a:gd name="connsiteX9" fmla="*/ 12683661 w 12683663"/>
              <a:gd name="connsiteY9" fmla="*/ 1869227 h 2871572"/>
              <a:gd name="connsiteX10" fmla="*/ 11681317 w 12683663"/>
              <a:gd name="connsiteY10" fmla="*/ 2871572 h 2871572"/>
              <a:gd name="connsiteX11" fmla="*/ 3018007 w 12683663"/>
              <a:gd name="connsiteY11" fmla="*/ 2871571 h 2871572"/>
              <a:gd name="connsiteX12" fmla="*/ 2036026 w 12683663"/>
              <a:gd name="connsiteY12" fmla="*/ 2071234 h 2871572"/>
              <a:gd name="connsiteX13" fmla="*/ 2015662 w 12683663"/>
              <a:gd name="connsiteY13" fmla="*/ 1869226 h 2871572"/>
              <a:gd name="connsiteX14" fmla="*/ 2036026 w 12683663"/>
              <a:gd name="connsiteY14" fmla="*/ 1667220 h 2871572"/>
              <a:gd name="connsiteX15" fmla="*/ 2186847 w 12683663"/>
              <a:gd name="connsiteY15" fmla="*/ 1308806 h 2871572"/>
              <a:gd name="connsiteX16" fmla="*/ 2221908 w 12683663"/>
              <a:gd name="connsiteY16" fmla="*/ 1266312 h 287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3663" h="2871572">
                <a:moveTo>
                  <a:pt x="2015662" y="1869226"/>
                </a:moveTo>
                <a:lnTo>
                  <a:pt x="2015662" y="1869226"/>
                </a:lnTo>
                <a:lnTo>
                  <a:pt x="2015662" y="1869227"/>
                </a:lnTo>
                <a:close/>
                <a:moveTo>
                  <a:pt x="0" y="0"/>
                </a:moveTo>
                <a:lnTo>
                  <a:pt x="2489604" y="1018616"/>
                </a:lnTo>
                <a:lnTo>
                  <a:pt x="2540230" y="987860"/>
                </a:lnTo>
                <a:cubicBezTo>
                  <a:pt x="2682256" y="910707"/>
                  <a:pt x="2845013" y="866882"/>
                  <a:pt x="3018007" y="866882"/>
                </a:cubicBezTo>
                <a:lnTo>
                  <a:pt x="11681317" y="866882"/>
                </a:lnTo>
                <a:cubicBezTo>
                  <a:pt x="12234897" y="866882"/>
                  <a:pt x="12683663" y="1315647"/>
                  <a:pt x="12683663" y="1869227"/>
                </a:cubicBezTo>
                <a:lnTo>
                  <a:pt x="12683661" y="1869227"/>
                </a:lnTo>
                <a:cubicBezTo>
                  <a:pt x="12683661" y="2422807"/>
                  <a:pt x="12234897" y="2871572"/>
                  <a:pt x="11681317" y="2871572"/>
                </a:cubicBezTo>
                <a:lnTo>
                  <a:pt x="3018007" y="2871571"/>
                </a:lnTo>
                <a:cubicBezTo>
                  <a:pt x="2533625" y="2871571"/>
                  <a:pt x="2129491" y="2527985"/>
                  <a:pt x="2036026" y="2071234"/>
                </a:cubicBezTo>
                <a:lnTo>
                  <a:pt x="2015662" y="1869226"/>
                </a:lnTo>
                <a:lnTo>
                  <a:pt x="2036026" y="1667220"/>
                </a:lnTo>
                <a:cubicBezTo>
                  <a:pt x="2062731" y="1536719"/>
                  <a:pt x="2114796" y="1415457"/>
                  <a:pt x="2186847" y="1308806"/>
                </a:cubicBezTo>
                <a:lnTo>
                  <a:pt x="2221908" y="126631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58" name="TextBox 57">
            <a:extLst>
              <a:ext uri="{FF2B5EF4-FFF2-40B4-BE49-F238E27FC236}">
                <a16:creationId xmlns:a16="http://schemas.microsoft.com/office/drawing/2014/main" id="{C3D7E4DC-AB1A-070A-E0F0-D893CAF2BB48}"/>
              </a:ext>
            </a:extLst>
          </p:cNvPr>
          <p:cNvSpPr txBox="1"/>
          <p:nvPr/>
        </p:nvSpPr>
        <p:spPr>
          <a:xfrm>
            <a:off x="15735205" y="10836659"/>
            <a:ext cx="6017890" cy="1169551"/>
          </a:xfrm>
          <a:prstGeom prst="rect">
            <a:avLst/>
          </a:prstGeom>
          <a:noFill/>
        </p:spPr>
        <p:txBody>
          <a:bodyPr wrap="square" rtlCol="0" anchor="ctr" anchorCtr="0">
            <a:spAutoFit/>
          </a:bodyPr>
          <a:lstStyle/>
          <a:p>
            <a:pPr algn="l">
              <a:spcAft>
                <a:spcPts val="1200"/>
              </a:spcAft>
            </a:pPr>
            <a:r>
              <a:rPr lang="en-US" sz="2000" dirty="0">
                <a:solidFill>
                  <a:schemeClr val="tx1">
                    <a:lumMod val="95000"/>
                    <a:lumOff val="5000"/>
                  </a:schemeClr>
                </a:solidFill>
                <a:latin typeface="Montserrat" pitchFamily="2" charset="77"/>
                <a:ea typeface="League Spartan" charset="0"/>
                <a:cs typeface="Poppins" pitchFamily="2" charset="77"/>
              </a:rPr>
              <a:t>Channels, Geo Regions &amp; Platform</a:t>
            </a:r>
          </a:p>
          <a:p>
            <a:pPr algn="l">
              <a:spcAft>
                <a:spcPts val="1200"/>
              </a:spcAft>
            </a:pPr>
            <a:r>
              <a:rPr lang="en-US" sz="2000" b="0" dirty="0">
                <a:solidFill>
                  <a:schemeClr val="tx1">
                    <a:lumMod val="95000"/>
                    <a:lumOff val="5000"/>
                  </a:schemeClr>
                </a:solidFill>
                <a:latin typeface="Montserrat" pitchFamily="2" charset="77"/>
                <a:ea typeface="League Spartan" charset="0"/>
                <a:cs typeface="Poppins" pitchFamily="2" charset="77"/>
              </a:rPr>
              <a:t>Each categorical column plays an independent role in strategizing for growth. </a:t>
            </a:r>
          </a:p>
        </p:txBody>
      </p:sp>
      <p:sp>
        <p:nvSpPr>
          <p:cNvPr id="33" name="Oval 32">
            <a:extLst>
              <a:ext uri="{FF2B5EF4-FFF2-40B4-BE49-F238E27FC236}">
                <a16:creationId xmlns:a16="http://schemas.microsoft.com/office/drawing/2014/main" id="{3C9C6CEE-7C1B-E5B7-8A42-1EC0EC7D4690}"/>
              </a:ext>
            </a:extLst>
          </p:cNvPr>
          <p:cNvSpPr/>
          <p:nvPr/>
        </p:nvSpPr>
        <p:spPr>
          <a:xfrm>
            <a:off x="14601947" y="10848051"/>
            <a:ext cx="1135214" cy="1135214"/>
          </a:xfrm>
          <a:prstGeom prst="ellipse">
            <a:avLst/>
          </a:prstGeom>
          <a:solidFill>
            <a:schemeClr val="bg1"/>
          </a:solid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46" name="Freeform 757">
            <a:extLst>
              <a:ext uri="{FF2B5EF4-FFF2-40B4-BE49-F238E27FC236}">
                <a16:creationId xmlns:a16="http://schemas.microsoft.com/office/drawing/2014/main" id="{322B0A6E-8C07-2118-1B9B-6D79B9F94CF4}"/>
              </a:ext>
            </a:extLst>
          </p:cNvPr>
          <p:cNvSpPr>
            <a:spLocks noChangeArrowheads="1"/>
          </p:cNvSpPr>
          <p:nvPr/>
        </p:nvSpPr>
        <p:spPr bwMode="auto">
          <a:xfrm>
            <a:off x="14844121" y="11071215"/>
            <a:ext cx="648910" cy="648908"/>
          </a:xfrm>
          <a:custGeom>
            <a:avLst/>
            <a:gdLst/>
            <a:ahLst/>
            <a:cxnLst/>
            <a:rect l="0" t="0" r="r" b="b"/>
            <a:pathLst>
              <a:path w="309202" h="308874">
                <a:moveTo>
                  <a:pt x="109321" y="223205"/>
                </a:moveTo>
                <a:lnTo>
                  <a:pt x="109321" y="263520"/>
                </a:lnTo>
                <a:lnTo>
                  <a:pt x="199881" y="297356"/>
                </a:lnTo>
                <a:lnTo>
                  <a:pt x="199881" y="257041"/>
                </a:lnTo>
                <a:lnTo>
                  <a:pt x="109321" y="223205"/>
                </a:lnTo>
                <a:close/>
                <a:moveTo>
                  <a:pt x="99940" y="223205"/>
                </a:moveTo>
                <a:lnTo>
                  <a:pt x="9020" y="257041"/>
                </a:lnTo>
                <a:lnTo>
                  <a:pt x="9020" y="297356"/>
                </a:lnTo>
                <a:lnTo>
                  <a:pt x="99940" y="263520"/>
                </a:lnTo>
                <a:lnTo>
                  <a:pt x="99940" y="223205"/>
                </a:lnTo>
                <a:close/>
                <a:moveTo>
                  <a:pt x="299822" y="144015"/>
                </a:moveTo>
                <a:lnTo>
                  <a:pt x="270597" y="154813"/>
                </a:lnTo>
                <a:lnTo>
                  <a:pt x="270597" y="231124"/>
                </a:lnTo>
                <a:cubicBezTo>
                  <a:pt x="270597" y="232924"/>
                  <a:pt x="269515" y="234723"/>
                  <a:pt x="267711" y="235443"/>
                </a:cubicBezTo>
                <a:lnTo>
                  <a:pt x="209262" y="257041"/>
                </a:lnTo>
                <a:lnTo>
                  <a:pt x="209262" y="297356"/>
                </a:lnTo>
                <a:lnTo>
                  <a:pt x="299822" y="263520"/>
                </a:lnTo>
                <a:lnTo>
                  <a:pt x="299822" y="144015"/>
                </a:lnTo>
                <a:close/>
                <a:moveTo>
                  <a:pt x="99940" y="144015"/>
                </a:moveTo>
                <a:lnTo>
                  <a:pt x="9020" y="177490"/>
                </a:lnTo>
                <a:lnTo>
                  <a:pt x="9020" y="247322"/>
                </a:lnTo>
                <a:lnTo>
                  <a:pt x="99940" y="213486"/>
                </a:lnTo>
                <a:lnTo>
                  <a:pt x="99940" y="144015"/>
                </a:lnTo>
                <a:close/>
                <a:moveTo>
                  <a:pt x="99940" y="64464"/>
                </a:moveTo>
                <a:lnTo>
                  <a:pt x="9020" y="98300"/>
                </a:lnTo>
                <a:lnTo>
                  <a:pt x="9020" y="167772"/>
                </a:lnTo>
                <a:lnTo>
                  <a:pt x="99940" y="133576"/>
                </a:lnTo>
                <a:lnTo>
                  <a:pt x="99940" y="64464"/>
                </a:lnTo>
                <a:close/>
                <a:moveTo>
                  <a:pt x="204606" y="42474"/>
                </a:moveTo>
                <a:cubicBezTo>
                  <a:pt x="194050" y="42474"/>
                  <a:pt x="185677" y="50846"/>
                  <a:pt x="185677" y="61402"/>
                </a:cubicBezTo>
                <a:cubicBezTo>
                  <a:pt x="185677" y="71959"/>
                  <a:pt x="194050" y="80331"/>
                  <a:pt x="204606" y="80331"/>
                </a:cubicBezTo>
                <a:cubicBezTo>
                  <a:pt x="215162" y="80331"/>
                  <a:pt x="223535" y="71959"/>
                  <a:pt x="223535" y="61402"/>
                </a:cubicBezTo>
                <a:cubicBezTo>
                  <a:pt x="223535" y="50846"/>
                  <a:pt x="215162" y="42474"/>
                  <a:pt x="204606" y="42474"/>
                </a:cubicBezTo>
                <a:close/>
                <a:moveTo>
                  <a:pt x="204606" y="33009"/>
                </a:moveTo>
                <a:cubicBezTo>
                  <a:pt x="220259" y="33009"/>
                  <a:pt x="232999" y="45750"/>
                  <a:pt x="232999" y="61402"/>
                </a:cubicBezTo>
                <a:cubicBezTo>
                  <a:pt x="232999" y="77055"/>
                  <a:pt x="220259" y="89795"/>
                  <a:pt x="204606" y="89795"/>
                </a:cubicBezTo>
                <a:cubicBezTo>
                  <a:pt x="188954" y="89795"/>
                  <a:pt x="176213" y="77055"/>
                  <a:pt x="176213" y="61402"/>
                </a:cubicBezTo>
                <a:cubicBezTo>
                  <a:pt x="176213" y="45750"/>
                  <a:pt x="188954" y="33009"/>
                  <a:pt x="204606" y="33009"/>
                </a:cubicBezTo>
                <a:close/>
                <a:moveTo>
                  <a:pt x="109321" y="11550"/>
                </a:moveTo>
                <a:lnTo>
                  <a:pt x="109321" y="133576"/>
                </a:lnTo>
                <a:lnTo>
                  <a:pt x="170296" y="156613"/>
                </a:lnTo>
                <a:cubicBezTo>
                  <a:pt x="172460" y="157693"/>
                  <a:pt x="173904" y="160213"/>
                  <a:pt x="172821" y="162732"/>
                </a:cubicBezTo>
                <a:cubicBezTo>
                  <a:pt x="172460" y="164532"/>
                  <a:pt x="170296" y="165612"/>
                  <a:pt x="168492" y="165612"/>
                </a:cubicBezTo>
                <a:cubicBezTo>
                  <a:pt x="168131" y="165612"/>
                  <a:pt x="167409" y="165612"/>
                  <a:pt x="166688" y="165252"/>
                </a:cubicBezTo>
                <a:lnTo>
                  <a:pt x="109321" y="144015"/>
                </a:lnTo>
                <a:lnTo>
                  <a:pt x="109321" y="213486"/>
                </a:lnTo>
                <a:lnTo>
                  <a:pt x="199881" y="247322"/>
                </a:lnTo>
                <a:lnTo>
                  <a:pt x="199881" y="201247"/>
                </a:lnTo>
                <a:cubicBezTo>
                  <a:pt x="199881" y="198728"/>
                  <a:pt x="202046" y="196568"/>
                  <a:pt x="204571" y="196568"/>
                </a:cubicBezTo>
                <a:cubicBezTo>
                  <a:pt x="207097" y="196568"/>
                  <a:pt x="209262" y="198728"/>
                  <a:pt x="209262" y="201247"/>
                </a:cubicBezTo>
                <a:lnTo>
                  <a:pt x="209262" y="247322"/>
                </a:lnTo>
                <a:lnTo>
                  <a:pt x="261216" y="227884"/>
                </a:lnTo>
                <a:lnTo>
                  <a:pt x="261216" y="158413"/>
                </a:lnTo>
                <a:lnTo>
                  <a:pt x="242094" y="165252"/>
                </a:lnTo>
                <a:cubicBezTo>
                  <a:pt x="241733" y="165612"/>
                  <a:pt x="241012" y="165612"/>
                  <a:pt x="240651" y="165612"/>
                </a:cubicBezTo>
                <a:cubicBezTo>
                  <a:pt x="238486" y="165612"/>
                  <a:pt x="236682" y="164532"/>
                  <a:pt x="235961" y="162732"/>
                </a:cubicBezTo>
                <a:cubicBezTo>
                  <a:pt x="235239" y="160213"/>
                  <a:pt x="236322" y="157693"/>
                  <a:pt x="238847" y="156613"/>
                </a:cubicBezTo>
                <a:lnTo>
                  <a:pt x="299822" y="133576"/>
                </a:lnTo>
                <a:lnTo>
                  <a:pt x="299822" y="11550"/>
                </a:lnTo>
                <a:lnTo>
                  <a:pt x="255805" y="28108"/>
                </a:lnTo>
                <a:cubicBezTo>
                  <a:pt x="261938" y="37468"/>
                  <a:pt x="265546" y="48626"/>
                  <a:pt x="265546" y="60865"/>
                </a:cubicBezTo>
                <a:cubicBezTo>
                  <a:pt x="265546" y="106579"/>
                  <a:pt x="210344" y="174611"/>
                  <a:pt x="208179" y="177490"/>
                </a:cubicBezTo>
                <a:cubicBezTo>
                  <a:pt x="207458" y="178570"/>
                  <a:pt x="206015" y="179290"/>
                  <a:pt x="204571" y="179290"/>
                </a:cubicBezTo>
                <a:cubicBezTo>
                  <a:pt x="203128" y="179290"/>
                  <a:pt x="201685" y="178570"/>
                  <a:pt x="200964" y="177490"/>
                </a:cubicBezTo>
                <a:cubicBezTo>
                  <a:pt x="198438" y="174611"/>
                  <a:pt x="143597" y="106579"/>
                  <a:pt x="143597" y="60865"/>
                </a:cubicBezTo>
                <a:cubicBezTo>
                  <a:pt x="143597" y="48626"/>
                  <a:pt x="147205" y="37468"/>
                  <a:pt x="153338" y="28108"/>
                </a:cubicBezTo>
                <a:lnTo>
                  <a:pt x="109321" y="11550"/>
                </a:lnTo>
                <a:close/>
                <a:moveTo>
                  <a:pt x="99940" y="11550"/>
                </a:moveTo>
                <a:lnTo>
                  <a:pt x="9020" y="45387"/>
                </a:lnTo>
                <a:lnTo>
                  <a:pt x="9020" y="88221"/>
                </a:lnTo>
                <a:lnTo>
                  <a:pt x="99940" y="54026"/>
                </a:lnTo>
                <a:lnTo>
                  <a:pt x="99940" y="11550"/>
                </a:lnTo>
                <a:close/>
                <a:moveTo>
                  <a:pt x="204571" y="9391"/>
                </a:moveTo>
                <a:cubicBezTo>
                  <a:pt x="176068" y="9391"/>
                  <a:pt x="152977" y="32428"/>
                  <a:pt x="152977" y="60865"/>
                </a:cubicBezTo>
                <a:cubicBezTo>
                  <a:pt x="152977" y="96860"/>
                  <a:pt x="192304" y="150854"/>
                  <a:pt x="204571" y="166692"/>
                </a:cubicBezTo>
                <a:cubicBezTo>
                  <a:pt x="216839" y="150854"/>
                  <a:pt x="256165" y="96860"/>
                  <a:pt x="256165" y="60865"/>
                </a:cubicBezTo>
                <a:cubicBezTo>
                  <a:pt x="256165" y="32428"/>
                  <a:pt x="233074" y="9391"/>
                  <a:pt x="204571" y="9391"/>
                </a:cubicBezTo>
                <a:close/>
                <a:moveTo>
                  <a:pt x="103909" y="32"/>
                </a:moveTo>
                <a:cubicBezTo>
                  <a:pt x="103909" y="32"/>
                  <a:pt x="104270" y="32"/>
                  <a:pt x="104631" y="32"/>
                </a:cubicBezTo>
                <a:cubicBezTo>
                  <a:pt x="104631" y="32"/>
                  <a:pt x="104992" y="32"/>
                  <a:pt x="105352" y="32"/>
                </a:cubicBezTo>
                <a:cubicBezTo>
                  <a:pt x="105352" y="32"/>
                  <a:pt x="105713" y="32"/>
                  <a:pt x="105713" y="392"/>
                </a:cubicBezTo>
                <a:cubicBezTo>
                  <a:pt x="106074" y="392"/>
                  <a:pt x="106074" y="392"/>
                  <a:pt x="106074" y="392"/>
                </a:cubicBezTo>
                <a:lnTo>
                  <a:pt x="159472" y="20189"/>
                </a:lnTo>
                <a:cubicBezTo>
                  <a:pt x="170296" y="7951"/>
                  <a:pt x="186532" y="32"/>
                  <a:pt x="204571" y="32"/>
                </a:cubicBezTo>
                <a:cubicBezTo>
                  <a:pt x="222611" y="32"/>
                  <a:pt x="238486" y="7951"/>
                  <a:pt x="249671" y="20189"/>
                </a:cubicBezTo>
                <a:lnTo>
                  <a:pt x="303069" y="392"/>
                </a:lnTo>
                <a:cubicBezTo>
                  <a:pt x="304151" y="-328"/>
                  <a:pt x="305955" y="32"/>
                  <a:pt x="307038" y="752"/>
                </a:cubicBezTo>
                <a:cubicBezTo>
                  <a:pt x="308481" y="1831"/>
                  <a:pt x="309202" y="2911"/>
                  <a:pt x="309202" y="4711"/>
                </a:cubicBezTo>
                <a:lnTo>
                  <a:pt x="309202" y="266759"/>
                </a:lnTo>
                <a:cubicBezTo>
                  <a:pt x="309202" y="268559"/>
                  <a:pt x="307759" y="270359"/>
                  <a:pt x="306316" y="271079"/>
                </a:cubicBezTo>
                <a:lnTo>
                  <a:pt x="206375" y="308154"/>
                </a:lnTo>
                <a:cubicBezTo>
                  <a:pt x="206015" y="308154"/>
                  <a:pt x="206015" y="308154"/>
                  <a:pt x="206015" y="308154"/>
                </a:cubicBezTo>
                <a:cubicBezTo>
                  <a:pt x="205654" y="308514"/>
                  <a:pt x="204932" y="308874"/>
                  <a:pt x="204571" y="308874"/>
                </a:cubicBezTo>
                <a:cubicBezTo>
                  <a:pt x="203850" y="308874"/>
                  <a:pt x="203489" y="308514"/>
                  <a:pt x="203128" y="308154"/>
                </a:cubicBezTo>
                <a:cubicBezTo>
                  <a:pt x="202768" y="308154"/>
                  <a:pt x="202768" y="308154"/>
                  <a:pt x="202768" y="308154"/>
                </a:cubicBezTo>
                <a:lnTo>
                  <a:pt x="104631" y="271439"/>
                </a:lnTo>
                <a:lnTo>
                  <a:pt x="6133" y="308154"/>
                </a:lnTo>
                <a:cubicBezTo>
                  <a:pt x="5412" y="308514"/>
                  <a:pt x="5051" y="308874"/>
                  <a:pt x="4329" y="308874"/>
                </a:cubicBezTo>
                <a:cubicBezTo>
                  <a:pt x="3608" y="308874"/>
                  <a:pt x="2525" y="308154"/>
                  <a:pt x="1804" y="307794"/>
                </a:cubicBezTo>
                <a:cubicBezTo>
                  <a:pt x="361" y="307074"/>
                  <a:pt x="0" y="305635"/>
                  <a:pt x="0" y="304195"/>
                </a:cubicBezTo>
                <a:lnTo>
                  <a:pt x="0" y="42147"/>
                </a:lnTo>
                <a:cubicBezTo>
                  <a:pt x="0" y="39987"/>
                  <a:pt x="1082" y="38188"/>
                  <a:pt x="2886" y="37828"/>
                </a:cubicBezTo>
                <a:lnTo>
                  <a:pt x="102827" y="392"/>
                </a:lnTo>
                <a:lnTo>
                  <a:pt x="103188" y="392"/>
                </a:lnTo>
                <a:cubicBezTo>
                  <a:pt x="103548" y="32"/>
                  <a:pt x="103548" y="32"/>
                  <a:pt x="103909" y="32"/>
                </a:cubicBezTo>
                <a:close/>
              </a:path>
            </a:pathLst>
          </a:custGeom>
          <a:solidFill>
            <a:schemeClr val="accent3">
              <a:lumMod val="75000"/>
            </a:schemeClr>
          </a:solidFill>
          <a:ln>
            <a:noFill/>
          </a:ln>
          <a:effectLst/>
        </p:spPr>
        <p:txBody>
          <a:bodyPr anchor="ctr"/>
          <a:lstStyle/>
          <a:p>
            <a:endParaRPr lang="en-US" dirty="0">
              <a:latin typeface="Lato Light" panose="020F0502020204030203" pitchFamily="34" charset="0"/>
            </a:endParaRPr>
          </a:p>
        </p:txBody>
      </p:sp>
      <p:sp>
        <p:nvSpPr>
          <p:cNvPr id="61" name="Oval 60">
            <a:extLst>
              <a:ext uri="{FF2B5EF4-FFF2-40B4-BE49-F238E27FC236}">
                <a16:creationId xmlns:a16="http://schemas.microsoft.com/office/drawing/2014/main" id="{9B16555A-4428-8E00-CD14-EAF0DBA22A76}"/>
              </a:ext>
            </a:extLst>
          </p:cNvPr>
          <p:cNvSpPr/>
          <p:nvPr/>
        </p:nvSpPr>
        <p:spPr>
          <a:xfrm>
            <a:off x="16381396" y="6978546"/>
            <a:ext cx="1135214" cy="1135214"/>
          </a:xfrm>
          <a:prstGeom prst="ellipse">
            <a:avLst/>
          </a:prstGeom>
          <a:solidFill>
            <a:schemeClr val="bg1"/>
          </a:solid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62" name="Shape">
            <a:extLst>
              <a:ext uri="{FF2B5EF4-FFF2-40B4-BE49-F238E27FC236}">
                <a16:creationId xmlns:a16="http://schemas.microsoft.com/office/drawing/2014/main" id="{B655116F-1BFD-F0B7-4E05-7BB2E1B91715}"/>
              </a:ext>
            </a:extLst>
          </p:cNvPr>
          <p:cNvSpPr/>
          <p:nvPr/>
        </p:nvSpPr>
        <p:spPr>
          <a:xfrm>
            <a:off x="16605654" y="7162522"/>
            <a:ext cx="645357" cy="645357"/>
          </a:xfrm>
          <a:custGeom>
            <a:avLst/>
            <a:gdLst/>
            <a:ahLst/>
            <a:cxnLst>
              <a:cxn ang="0">
                <a:pos x="wd2" y="hd2"/>
              </a:cxn>
              <a:cxn ang="5400000">
                <a:pos x="wd2" y="hd2"/>
              </a:cxn>
              <a:cxn ang="10800000">
                <a:pos x="wd2" y="hd2"/>
              </a:cxn>
              <a:cxn ang="16200000">
                <a:pos x="wd2" y="hd2"/>
              </a:cxn>
            </a:cxnLst>
            <a:rect l="0" t="0" r="r" b="b"/>
            <a:pathLst>
              <a:path w="21600" h="21600" extrusionOk="0">
                <a:moveTo>
                  <a:pt x="8651" y="17735"/>
                </a:moveTo>
                <a:cubicBezTo>
                  <a:pt x="8246" y="17735"/>
                  <a:pt x="7922" y="18056"/>
                  <a:pt x="7922" y="18457"/>
                </a:cubicBezTo>
                <a:cubicBezTo>
                  <a:pt x="7922" y="18858"/>
                  <a:pt x="8246" y="19178"/>
                  <a:pt x="8651" y="19178"/>
                </a:cubicBezTo>
                <a:cubicBezTo>
                  <a:pt x="9028" y="19178"/>
                  <a:pt x="9379" y="18858"/>
                  <a:pt x="9379" y="18457"/>
                </a:cubicBezTo>
                <a:cubicBezTo>
                  <a:pt x="9379" y="18056"/>
                  <a:pt x="9028" y="17735"/>
                  <a:pt x="8651" y="17735"/>
                </a:cubicBezTo>
                <a:close/>
                <a:moveTo>
                  <a:pt x="8651" y="17067"/>
                </a:moveTo>
                <a:cubicBezTo>
                  <a:pt x="9406" y="17067"/>
                  <a:pt x="10026" y="17682"/>
                  <a:pt x="10026" y="18457"/>
                </a:cubicBezTo>
                <a:cubicBezTo>
                  <a:pt x="10026" y="19205"/>
                  <a:pt x="9406" y="19846"/>
                  <a:pt x="8651" y="19846"/>
                </a:cubicBezTo>
                <a:cubicBezTo>
                  <a:pt x="7868" y="19846"/>
                  <a:pt x="7248" y="19205"/>
                  <a:pt x="7248" y="18457"/>
                </a:cubicBezTo>
                <a:cubicBezTo>
                  <a:pt x="7248" y="17682"/>
                  <a:pt x="7868" y="17067"/>
                  <a:pt x="8651" y="17067"/>
                </a:cubicBezTo>
                <a:close/>
                <a:moveTo>
                  <a:pt x="5013" y="14091"/>
                </a:moveTo>
                <a:cubicBezTo>
                  <a:pt x="4613" y="14091"/>
                  <a:pt x="4292" y="14415"/>
                  <a:pt x="4292" y="14819"/>
                </a:cubicBezTo>
                <a:cubicBezTo>
                  <a:pt x="4292" y="15224"/>
                  <a:pt x="4613" y="15575"/>
                  <a:pt x="5013" y="15575"/>
                </a:cubicBezTo>
                <a:cubicBezTo>
                  <a:pt x="5414" y="15575"/>
                  <a:pt x="5735" y="15224"/>
                  <a:pt x="5735" y="14819"/>
                </a:cubicBezTo>
                <a:cubicBezTo>
                  <a:pt x="5735" y="14415"/>
                  <a:pt x="5414" y="14091"/>
                  <a:pt x="5013" y="14091"/>
                </a:cubicBezTo>
                <a:close/>
                <a:moveTo>
                  <a:pt x="9213" y="13783"/>
                </a:moveTo>
                <a:cubicBezTo>
                  <a:pt x="9345" y="13677"/>
                  <a:pt x="9529" y="13677"/>
                  <a:pt x="9688" y="13783"/>
                </a:cubicBezTo>
                <a:cubicBezTo>
                  <a:pt x="9793" y="13916"/>
                  <a:pt x="9793" y="14128"/>
                  <a:pt x="9688" y="14260"/>
                </a:cubicBezTo>
                <a:lnTo>
                  <a:pt x="4464" y="19507"/>
                </a:lnTo>
                <a:cubicBezTo>
                  <a:pt x="4385" y="19586"/>
                  <a:pt x="4306" y="19613"/>
                  <a:pt x="4227" y="19613"/>
                </a:cubicBezTo>
                <a:cubicBezTo>
                  <a:pt x="4148" y="19613"/>
                  <a:pt x="4042" y="19586"/>
                  <a:pt x="3990" y="19507"/>
                </a:cubicBezTo>
                <a:cubicBezTo>
                  <a:pt x="3858" y="19374"/>
                  <a:pt x="3858" y="19162"/>
                  <a:pt x="3990" y="19056"/>
                </a:cubicBezTo>
                <a:lnTo>
                  <a:pt x="9213" y="13783"/>
                </a:lnTo>
                <a:close/>
                <a:moveTo>
                  <a:pt x="5013" y="13443"/>
                </a:moveTo>
                <a:cubicBezTo>
                  <a:pt x="5761" y="13443"/>
                  <a:pt x="6403" y="14064"/>
                  <a:pt x="6403" y="14819"/>
                </a:cubicBezTo>
                <a:cubicBezTo>
                  <a:pt x="6403" y="15602"/>
                  <a:pt x="5761" y="16222"/>
                  <a:pt x="5013" y="16222"/>
                </a:cubicBezTo>
                <a:cubicBezTo>
                  <a:pt x="4238" y="16222"/>
                  <a:pt x="3624" y="15602"/>
                  <a:pt x="3624" y="14819"/>
                </a:cubicBezTo>
                <a:cubicBezTo>
                  <a:pt x="3624" y="14064"/>
                  <a:pt x="4238" y="13443"/>
                  <a:pt x="5013" y="13443"/>
                </a:cubicBezTo>
                <a:close/>
                <a:moveTo>
                  <a:pt x="1933" y="11163"/>
                </a:moveTo>
                <a:lnTo>
                  <a:pt x="688" y="20939"/>
                </a:lnTo>
                <a:lnTo>
                  <a:pt x="13053" y="20939"/>
                </a:lnTo>
                <a:lnTo>
                  <a:pt x="11809" y="11163"/>
                </a:lnTo>
                <a:lnTo>
                  <a:pt x="10697" y="11163"/>
                </a:lnTo>
                <a:lnTo>
                  <a:pt x="10697" y="12140"/>
                </a:lnTo>
                <a:cubicBezTo>
                  <a:pt x="10697" y="12325"/>
                  <a:pt x="10538" y="12457"/>
                  <a:pt x="10379" y="12457"/>
                </a:cubicBezTo>
                <a:cubicBezTo>
                  <a:pt x="10193" y="12457"/>
                  <a:pt x="10035" y="12325"/>
                  <a:pt x="10035" y="12140"/>
                </a:cubicBezTo>
                <a:lnTo>
                  <a:pt x="10035" y="11163"/>
                </a:lnTo>
                <a:lnTo>
                  <a:pt x="3707" y="11163"/>
                </a:lnTo>
                <a:lnTo>
                  <a:pt x="3707" y="12140"/>
                </a:lnTo>
                <a:cubicBezTo>
                  <a:pt x="3707" y="12325"/>
                  <a:pt x="3548" y="12457"/>
                  <a:pt x="3389" y="12457"/>
                </a:cubicBezTo>
                <a:cubicBezTo>
                  <a:pt x="3204" y="12457"/>
                  <a:pt x="3071" y="12325"/>
                  <a:pt x="3071" y="12140"/>
                </a:cubicBezTo>
                <a:lnTo>
                  <a:pt x="3071" y="11163"/>
                </a:lnTo>
                <a:lnTo>
                  <a:pt x="1933" y="11163"/>
                </a:lnTo>
                <a:close/>
                <a:moveTo>
                  <a:pt x="6857" y="7675"/>
                </a:moveTo>
                <a:cubicBezTo>
                  <a:pt x="5242" y="7675"/>
                  <a:pt x="3892" y="8916"/>
                  <a:pt x="3733" y="10502"/>
                </a:cubicBezTo>
                <a:lnTo>
                  <a:pt x="10035" y="10502"/>
                </a:lnTo>
                <a:cubicBezTo>
                  <a:pt x="9849" y="8916"/>
                  <a:pt x="8499" y="7675"/>
                  <a:pt x="6857" y="7675"/>
                </a:cubicBezTo>
                <a:close/>
                <a:moveTo>
                  <a:pt x="6857" y="7014"/>
                </a:moveTo>
                <a:cubicBezTo>
                  <a:pt x="8870" y="7014"/>
                  <a:pt x="10511" y="8547"/>
                  <a:pt x="10670" y="10502"/>
                </a:cubicBezTo>
                <a:lnTo>
                  <a:pt x="12100" y="10502"/>
                </a:lnTo>
                <a:cubicBezTo>
                  <a:pt x="12285" y="10502"/>
                  <a:pt x="12417" y="10634"/>
                  <a:pt x="12444" y="10793"/>
                </a:cubicBezTo>
                <a:lnTo>
                  <a:pt x="13741" y="21256"/>
                </a:lnTo>
                <a:cubicBezTo>
                  <a:pt x="13768" y="21336"/>
                  <a:pt x="13741" y="21441"/>
                  <a:pt x="13662" y="21494"/>
                </a:cubicBezTo>
                <a:cubicBezTo>
                  <a:pt x="13609" y="21574"/>
                  <a:pt x="13503" y="21600"/>
                  <a:pt x="13424" y="21600"/>
                </a:cubicBezTo>
                <a:lnTo>
                  <a:pt x="318" y="21600"/>
                </a:lnTo>
                <a:cubicBezTo>
                  <a:pt x="238" y="21600"/>
                  <a:pt x="159" y="21574"/>
                  <a:pt x="79" y="21494"/>
                </a:cubicBezTo>
                <a:cubicBezTo>
                  <a:pt x="26" y="21441"/>
                  <a:pt x="0" y="21336"/>
                  <a:pt x="0" y="21256"/>
                </a:cubicBezTo>
                <a:lnTo>
                  <a:pt x="1324" y="10793"/>
                </a:lnTo>
                <a:cubicBezTo>
                  <a:pt x="1350" y="10634"/>
                  <a:pt x="1483" y="10502"/>
                  <a:pt x="1642" y="10502"/>
                </a:cubicBezTo>
                <a:lnTo>
                  <a:pt x="3071" y="10502"/>
                </a:lnTo>
                <a:cubicBezTo>
                  <a:pt x="3257" y="8547"/>
                  <a:pt x="4872" y="7014"/>
                  <a:pt x="6857" y="7014"/>
                </a:cubicBezTo>
                <a:close/>
                <a:moveTo>
                  <a:pt x="13830" y="663"/>
                </a:moveTo>
                <a:cubicBezTo>
                  <a:pt x="12080" y="663"/>
                  <a:pt x="10675" y="2094"/>
                  <a:pt x="10675" y="3843"/>
                </a:cubicBezTo>
                <a:lnTo>
                  <a:pt x="10675" y="4373"/>
                </a:lnTo>
                <a:lnTo>
                  <a:pt x="17012" y="4373"/>
                </a:lnTo>
                <a:lnTo>
                  <a:pt x="17012" y="3843"/>
                </a:lnTo>
                <a:cubicBezTo>
                  <a:pt x="17012" y="2094"/>
                  <a:pt x="15607" y="663"/>
                  <a:pt x="13830" y="663"/>
                </a:cubicBezTo>
                <a:close/>
                <a:moveTo>
                  <a:pt x="13830" y="0"/>
                </a:moveTo>
                <a:cubicBezTo>
                  <a:pt x="15952" y="0"/>
                  <a:pt x="17675" y="1723"/>
                  <a:pt x="17675" y="3843"/>
                </a:cubicBezTo>
                <a:lnTo>
                  <a:pt x="17675" y="4373"/>
                </a:lnTo>
                <a:lnTo>
                  <a:pt x="19532" y="4373"/>
                </a:lnTo>
                <a:cubicBezTo>
                  <a:pt x="19691" y="4373"/>
                  <a:pt x="19823" y="4505"/>
                  <a:pt x="19850" y="4664"/>
                </a:cubicBezTo>
                <a:lnTo>
                  <a:pt x="21600" y="18631"/>
                </a:lnTo>
                <a:cubicBezTo>
                  <a:pt x="21600" y="18737"/>
                  <a:pt x="21573" y="18816"/>
                  <a:pt x="21520" y="18896"/>
                </a:cubicBezTo>
                <a:cubicBezTo>
                  <a:pt x="21467" y="18975"/>
                  <a:pt x="21361" y="19028"/>
                  <a:pt x="21255" y="19028"/>
                </a:cubicBezTo>
                <a:lnTo>
                  <a:pt x="14387" y="19028"/>
                </a:lnTo>
                <a:cubicBezTo>
                  <a:pt x="14201" y="19028"/>
                  <a:pt x="14042" y="18843"/>
                  <a:pt x="14042" y="18684"/>
                </a:cubicBezTo>
                <a:cubicBezTo>
                  <a:pt x="14042" y="18498"/>
                  <a:pt x="14201" y="18366"/>
                  <a:pt x="14387" y="18366"/>
                </a:cubicBezTo>
                <a:lnTo>
                  <a:pt x="20911" y="18366"/>
                </a:lnTo>
                <a:lnTo>
                  <a:pt x="20592" y="15954"/>
                </a:lnTo>
                <a:lnTo>
                  <a:pt x="14016" y="15954"/>
                </a:lnTo>
                <a:cubicBezTo>
                  <a:pt x="13830" y="15954"/>
                  <a:pt x="13671" y="15821"/>
                  <a:pt x="13671" y="15609"/>
                </a:cubicBezTo>
                <a:cubicBezTo>
                  <a:pt x="13671" y="15450"/>
                  <a:pt x="13830" y="15291"/>
                  <a:pt x="14016" y="15291"/>
                </a:cubicBezTo>
                <a:lnTo>
                  <a:pt x="20513" y="15291"/>
                </a:lnTo>
                <a:lnTo>
                  <a:pt x="19240" y="5035"/>
                </a:lnTo>
                <a:lnTo>
                  <a:pt x="17675" y="5035"/>
                </a:lnTo>
                <a:lnTo>
                  <a:pt x="17675" y="6440"/>
                </a:lnTo>
                <a:cubicBezTo>
                  <a:pt x="17675" y="6652"/>
                  <a:pt x="17516" y="6784"/>
                  <a:pt x="17331" y="6784"/>
                </a:cubicBezTo>
                <a:cubicBezTo>
                  <a:pt x="17145" y="6784"/>
                  <a:pt x="17012" y="6652"/>
                  <a:pt x="17012" y="6440"/>
                </a:cubicBezTo>
                <a:lnTo>
                  <a:pt x="17012" y="5035"/>
                </a:lnTo>
                <a:lnTo>
                  <a:pt x="10675" y="5035"/>
                </a:lnTo>
                <a:lnTo>
                  <a:pt x="10675" y="6440"/>
                </a:lnTo>
                <a:cubicBezTo>
                  <a:pt x="10675" y="6652"/>
                  <a:pt x="10515" y="6784"/>
                  <a:pt x="10356" y="6784"/>
                </a:cubicBezTo>
                <a:cubicBezTo>
                  <a:pt x="10171" y="6784"/>
                  <a:pt x="10012" y="6652"/>
                  <a:pt x="10012" y="6440"/>
                </a:cubicBezTo>
                <a:lnTo>
                  <a:pt x="10012" y="5035"/>
                </a:lnTo>
                <a:lnTo>
                  <a:pt x="8447" y="5035"/>
                </a:lnTo>
                <a:lnTo>
                  <a:pt x="8261" y="6493"/>
                </a:lnTo>
                <a:cubicBezTo>
                  <a:pt x="8235" y="6678"/>
                  <a:pt x="8076" y="6784"/>
                  <a:pt x="7890" y="6784"/>
                </a:cubicBezTo>
                <a:cubicBezTo>
                  <a:pt x="7705" y="6758"/>
                  <a:pt x="7598" y="6599"/>
                  <a:pt x="7625" y="6413"/>
                </a:cubicBezTo>
                <a:lnTo>
                  <a:pt x="7837" y="4664"/>
                </a:lnTo>
                <a:cubicBezTo>
                  <a:pt x="7864" y="4505"/>
                  <a:pt x="7996" y="4373"/>
                  <a:pt x="8155" y="4373"/>
                </a:cubicBezTo>
                <a:lnTo>
                  <a:pt x="10012" y="4373"/>
                </a:lnTo>
                <a:lnTo>
                  <a:pt x="10012" y="3843"/>
                </a:lnTo>
                <a:cubicBezTo>
                  <a:pt x="10012" y="1723"/>
                  <a:pt x="11735" y="0"/>
                  <a:pt x="13830" y="0"/>
                </a:cubicBezTo>
                <a:close/>
              </a:path>
            </a:pathLst>
          </a:custGeom>
          <a:solidFill>
            <a:schemeClr val="accent5">
              <a:lumOff val="-29866"/>
            </a:schemeClr>
          </a:solidFill>
          <a:ln w="12700">
            <a:miter lim="400000"/>
          </a:ln>
        </p:spPr>
        <p:txBody>
          <a:bodyPr lIns="45719" rIns="45719" anchor="ctr"/>
          <a:lstStyle/>
          <a:p>
            <a:pPr algn="l" defTabSz="1828433">
              <a:defRPr sz="3600" b="0">
                <a:solidFill>
                  <a:schemeClr val="accent5">
                    <a:hueOff val="-82419"/>
                    <a:satOff val="-9513"/>
                    <a:lumOff val="-16343"/>
                  </a:schemeClr>
                </a:solidFill>
                <a:latin typeface="Helvetica"/>
                <a:ea typeface="Helvetica"/>
                <a:cs typeface="Helvetica"/>
                <a:sym typeface="Helvetica"/>
              </a:defRPr>
            </a:pPr>
            <a:endParaRPr dirty="0"/>
          </a:p>
        </p:txBody>
      </p:sp>
      <p:sp>
        <p:nvSpPr>
          <p:cNvPr id="63" name="Line">
            <a:extLst>
              <a:ext uri="{FF2B5EF4-FFF2-40B4-BE49-F238E27FC236}">
                <a16:creationId xmlns:a16="http://schemas.microsoft.com/office/drawing/2014/main" id="{AE921EB1-CC9A-B2A1-9DA4-856BCA94DFA8}"/>
              </a:ext>
            </a:extLst>
          </p:cNvPr>
          <p:cNvSpPr/>
          <p:nvPr/>
        </p:nvSpPr>
        <p:spPr>
          <a:xfrm>
            <a:off x="16639964" y="7300222"/>
            <a:ext cx="576735" cy="550891"/>
          </a:xfrm>
          <a:prstGeom prst="line">
            <a:avLst/>
          </a:prstGeom>
          <a:ln w="25400">
            <a:solidFill>
              <a:srgbClr val="CA4B52"/>
            </a:solidFill>
            <a:miter lim="400000"/>
          </a:ln>
        </p:spPr>
        <p:txBody>
          <a:bodyPr lIns="50800" tIns="50800" rIns="50800" bIns="50800" anchor="ctr"/>
          <a:lstStyle/>
          <a:p>
            <a:endParaRPr/>
          </a:p>
        </p:txBody>
      </p:sp>
      <p:sp>
        <p:nvSpPr>
          <p:cNvPr id="64" name="Line">
            <a:extLst>
              <a:ext uri="{FF2B5EF4-FFF2-40B4-BE49-F238E27FC236}">
                <a16:creationId xmlns:a16="http://schemas.microsoft.com/office/drawing/2014/main" id="{E9FC9867-D039-B2EB-7CE8-11646D611874}"/>
              </a:ext>
            </a:extLst>
          </p:cNvPr>
          <p:cNvSpPr/>
          <p:nvPr/>
        </p:nvSpPr>
        <p:spPr>
          <a:xfrm>
            <a:off x="16758228" y="7210546"/>
            <a:ext cx="576735" cy="550891"/>
          </a:xfrm>
          <a:prstGeom prst="line">
            <a:avLst/>
          </a:prstGeom>
          <a:ln w="25400">
            <a:solidFill>
              <a:srgbClr val="CA4B52"/>
            </a:solidFill>
            <a:miter lim="400000"/>
          </a:ln>
        </p:spPr>
        <p:txBody>
          <a:bodyPr lIns="50800" tIns="50800" rIns="50800" bIns="50800" anchor="ctr"/>
          <a:lstStyle/>
          <a:p>
            <a:endParaRPr/>
          </a:p>
        </p:txBody>
      </p:sp>
    </p:spTree>
    <p:extLst>
      <p:ext uri="{BB962C8B-B14F-4D97-AF65-F5344CB8AC3E}">
        <p14:creationId xmlns:p14="http://schemas.microsoft.com/office/powerpoint/2010/main" val="17846056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cquisition Funnel Metrics">
            <a:extLst>
              <a:ext uri="{FF2B5EF4-FFF2-40B4-BE49-F238E27FC236}">
                <a16:creationId xmlns:a16="http://schemas.microsoft.com/office/drawing/2014/main" id="{67CF348B-FA8F-0627-1BC9-B1F8AFDD9637}"/>
              </a:ext>
            </a:extLst>
          </p:cNvPr>
          <p:cNvSpPr txBox="1">
            <a:spLocks/>
          </p:cNvSpPr>
          <p:nvPr/>
        </p:nvSpPr>
        <p:spPr>
          <a:xfrm>
            <a:off x="0" y="305775"/>
            <a:ext cx="24384000" cy="9448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Summary</a:t>
            </a:r>
          </a:p>
        </p:txBody>
      </p:sp>
      <p:sp>
        <p:nvSpPr>
          <p:cNvPr id="35" name="TextBox 34">
            <a:extLst>
              <a:ext uri="{FF2B5EF4-FFF2-40B4-BE49-F238E27FC236}">
                <a16:creationId xmlns:a16="http://schemas.microsoft.com/office/drawing/2014/main" id="{538965D1-144F-7447-B0AD-9BD109CC1034}"/>
              </a:ext>
            </a:extLst>
          </p:cNvPr>
          <p:cNvSpPr txBox="1"/>
          <p:nvPr/>
        </p:nvSpPr>
        <p:spPr>
          <a:xfrm>
            <a:off x="17603488" y="3188193"/>
            <a:ext cx="6136370" cy="861774"/>
          </a:xfrm>
          <a:prstGeom prst="rect">
            <a:avLst/>
          </a:prstGeom>
          <a:noFill/>
        </p:spPr>
        <p:txBody>
          <a:bodyPr wrap="square" rtlCol="0" anchor="ctr" anchorCtr="0">
            <a:spAutoFit/>
          </a:bodyPr>
          <a:lstStyle/>
          <a:p>
            <a:pPr algn="l">
              <a:spcAft>
                <a:spcPts val="1200"/>
              </a:spcAft>
            </a:pPr>
            <a:r>
              <a:rPr lang="en-US" sz="2000" dirty="0">
                <a:solidFill>
                  <a:schemeClr val="bg1"/>
                </a:solidFill>
                <a:latin typeface="Montserrat" pitchFamily="2" charset="77"/>
                <a:ea typeface="League Spartan" charset="0"/>
                <a:cs typeface="Poppins" pitchFamily="2" charset="77"/>
              </a:rPr>
              <a:t>Potential Rate - QSV/Visits</a:t>
            </a:r>
          </a:p>
          <a:p>
            <a:pPr algn="l">
              <a:spcAft>
                <a:spcPts val="1200"/>
              </a:spcAft>
            </a:pPr>
            <a:r>
              <a:rPr lang="en-US" sz="2000" b="0" dirty="0">
                <a:solidFill>
                  <a:schemeClr val="bg1"/>
                </a:solidFill>
                <a:latin typeface="Montserrat" pitchFamily="2" charset="77"/>
                <a:ea typeface="League Spartan" charset="0"/>
                <a:cs typeface="Poppins" pitchFamily="2" charset="77"/>
              </a:rPr>
              <a:t>Important factor to gauge Customer Interest.</a:t>
            </a:r>
          </a:p>
        </p:txBody>
      </p:sp>
      <p:sp>
        <p:nvSpPr>
          <p:cNvPr id="16" name="TextBox 15">
            <a:extLst>
              <a:ext uri="{FF2B5EF4-FFF2-40B4-BE49-F238E27FC236}">
                <a16:creationId xmlns:a16="http://schemas.microsoft.com/office/drawing/2014/main" id="{4680CB80-6733-9994-763E-8839017F7749}"/>
              </a:ext>
            </a:extLst>
          </p:cNvPr>
          <p:cNvSpPr txBox="1"/>
          <p:nvPr/>
        </p:nvSpPr>
        <p:spPr>
          <a:xfrm>
            <a:off x="-6350" y="1253849"/>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latin typeface="Montserrat" pitchFamily="2" charset="77"/>
              </a:rPr>
              <a:t>O</a:t>
            </a:r>
            <a:r>
              <a:rPr lang="en-US" sz="2400" b="0" dirty="0">
                <a:solidFill>
                  <a:srgbClr val="000000"/>
                </a:solidFill>
                <a:effectLst/>
                <a:latin typeface="Montserrat" pitchFamily="2" charset="77"/>
              </a:rPr>
              <a:t>pportunities for </a:t>
            </a:r>
            <a:r>
              <a:rPr lang="en-US" sz="2400" dirty="0">
                <a:solidFill>
                  <a:srgbClr val="000000"/>
                </a:solidFill>
                <a:effectLst/>
                <a:latin typeface="Montserrat" pitchFamily="2" charset="77"/>
              </a:rPr>
              <a:t>growth of Room Nights</a:t>
            </a:r>
            <a:endParaRPr lang="en-US" sz="2400" dirty="0">
              <a:latin typeface="Montserrat" pitchFamily="2" charset="77"/>
            </a:endParaRPr>
          </a:p>
        </p:txBody>
      </p:sp>
      <p:grpSp>
        <p:nvGrpSpPr>
          <p:cNvPr id="67" name="Group 66">
            <a:extLst>
              <a:ext uri="{FF2B5EF4-FFF2-40B4-BE49-F238E27FC236}">
                <a16:creationId xmlns:a16="http://schemas.microsoft.com/office/drawing/2014/main" id="{BEC9C131-D0DE-624F-D86B-C3E5B1216774}"/>
              </a:ext>
            </a:extLst>
          </p:cNvPr>
          <p:cNvGrpSpPr/>
          <p:nvPr/>
        </p:nvGrpSpPr>
        <p:grpSpPr>
          <a:xfrm>
            <a:off x="9291858" y="2855352"/>
            <a:ext cx="5735782" cy="9085810"/>
            <a:chOff x="9320934" y="3326237"/>
            <a:chExt cx="5735782" cy="9085810"/>
          </a:xfrm>
        </p:grpSpPr>
        <p:sp>
          <p:nvSpPr>
            <p:cNvPr id="20" name="Freeform 19">
              <a:extLst>
                <a:ext uri="{FF2B5EF4-FFF2-40B4-BE49-F238E27FC236}">
                  <a16:creationId xmlns:a16="http://schemas.microsoft.com/office/drawing/2014/main" id="{BDF6F4A0-ACFA-7510-4557-ED9B5E1ABF10}"/>
                </a:ext>
              </a:extLst>
            </p:cNvPr>
            <p:cNvSpPr/>
            <p:nvPr/>
          </p:nvSpPr>
          <p:spPr>
            <a:xfrm>
              <a:off x="12188825" y="3326237"/>
              <a:ext cx="2867891" cy="5735782"/>
            </a:xfrm>
            <a:custGeom>
              <a:avLst/>
              <a:gdLst>
                <a:gd name="connsiteX0" fmla="*/ 0 w 2867891"/>
                <a:gd name="connsiteY0" fmla="*/ 0 h 5735782"/>
                <a:gd name="connsiteX1" fmla="*/ 2867891 w 2867891"/>
                <a:gd name="connsiteY1" fmla="*/ 2867891 h 5735782"/>
                <a:gd name="connsiteX2" fmla="*/ 0 w 2867891"/>
                <a:gd name="connsiteY2" fmla="*/ 5735782 h 5735782"/>
              </a:gdLst>
              <a:ahLst/>
              <a:cxnLst>
                <a:cxn ang="0">
                  <a:pos x="connsiteX0" y="connsiteY0"/>
                </a:cxn>
                <a:cxn ang="0">
                  <a:pos x="connsiteX1" y="connsiteY1"/>
                </a:cxn>
                <a:cxn ang="0">
                  <a:pos x="connsiteX2" y="connsiteY2"/>
                </a:cxn>
              </a:cxnLst>
              <a:rect l="l" t="t" r="r" b="b"/>
              <a:pathLst>
                <a:path w="2867891" h="5735782">
                  <a:moveTo>
                    <a:pt x="0" y="0"/>
                  </a:moveTo>
                  <a:cubicBezTo>
                    <a:pt x="1583892" y="0"/>
                    <a:pt x="2867891" y="1283999"/>
                    <a:pt x="2867891" y="2867891"/>
                  </a:cubicBezTo>
                  <a:cubicBezTo>
                    <a:pt x="2867891" y="4451783"/>
                    <a:pt x="1583892" y="5735782"/>
                    <a:pt x="0" y="5735782"/>
                  </a:cubicBezTo>
                  <a:close/>
                </a:path>
              </a:pathLst>
            </a:custGeom>
            <a:solidFill>
              <a:srgbClr val="000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2" name="Freeform 21">
              <a:extLst>
                <a:ext uri="{FF2B5EF4-FFF2-40B4-BE49-F238E27FC236}">
                  <a16:creationId xmlns:a16="http://schemas.microsoft.com/office/drawing/2014/main" id="{33A68D0C-FDB2-0BFC-BD92-2ECBC34C333E}"/>
                </a:ext>
              </a:extLst>
            </p:cNvPr>
            <p:cNvSpPr/>
            <p:nvPr/>
          </p:nvSpPr>
          <p:spPr>
            <a:xfrm rot="10800000">
              <a:off x="9320934" y="6676265"/>
              <a:ext cx="2867891" cy="5735782"/>
            </a:xfrm>
            <a:custGeom>
              <a:avLst/>
              <a:gdLst>
                <a:gd name="connsiteX0" fmla="*/ 0 w 2867891"/>
                <a:gd name="connsiteY0" fmla="*/ 0 h 5735782"/>
                <a:gd name="connsiteX1" fmla="*/ 2867891 w 2867891"/>
                <a:gd name="connsiteY1" fmla="*/ 2867891 h 5735782"/>
                <a:gd name="connsiteX2" fmla="*/ 0 w 2867891"/>
                <a:gd name="connsiteY2" fmla="*/ 5735782 h 5735782"/>
              </a:gdLst>
              <a:ahLst/>
              <a:cxnLst>
                <a:cxn ang="0">
                  <a:pos x="connsiteX0" y="connsiteY0"/>
                </a:cxn>
                <a:cxn ang="0">
                  <a:pos x="connsiteX1" y="connsiteY1"/>
                </a:cxn>
                <a:cxn ang="0">
                  <a:pos x="connsiteX2" y="connsiteY2"/>
                </a:cxn>
              </a:cxnLst>
              <a:rect l="l" t="t" r="r" b="b"/>
              <a:pathLst>
                <a:path w="2867891" h="5735782">
                  <a:moveTo>
                    <a:pt x="0" y="0"/>
                  </a:moveTo>
                  <a:cubicBezTo>
                    <a:pt x="1583892" y="0"/>
                    <a:pt x="2867891" y="1283999"/>
                    <a:pt x="2867891" y="2867891"/>
                  </a:cubicBezTo>
                  <a:cubicBezTo>
                    <a:pt x="2867891" y="4451783"/>
                    <a:pt x="1583892" y="5735782"/>
                    <a:pt x="0" y="5735782"/>
                  </a:cubicBezTo>
                  <a:close/>
                </a:path>
              </a:pathLst>
            </a:custGeom>
            <a:solidFill>
              <a:srgbClr val="FFC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3" name="Oval 22">
              <a:extLst>
                <a:ext uri="{FF2B5EF4-FFF2-40B4-BE49-F238E27FC236}">
                  <a16:creationId xmlns:a16="http://schemas.microsoft.com/office/drawing/2014/main" id="{3E849B34-A7A5-2212-1413-7A3CE8D55734}"/>
                </a:ext>
              </a:extLst>
            </p:cNvPr>
            <p:cNvSpPr/>
            <p:nvPr/>
          </p:nvSpPr>
          <p:spPr>
            <a:xfrm>
              <a:off x="11556686" y="10104895"/>
              <a:ext cx="1264278" cy="12642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4" name="Oval 23">
              <a:extLst>
                <a:ext uri="{FF2B5EF4-FFF2-40B4-BE49-F238E27FC236}">
                  <a16:creationId xmlns:a16="http://schemas.microsoft.com/office/drawing/2014/main" id="{210BEE8D-E18F-9BCD-BD61-953839781E94}"/>
                </a:ext>
              </a:extLst>
            </p:cNvPr>
            <p:cNvSpPr/>
            <p:nvPr/>
          </p:nvSpPr>
          <p:spPr>
            <a:xfrm>
              <a:off x="11556686" y="4369112"/>
              <a:ext cx="1264278" cy="12642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36" name="Freeform 359">
              <a:extLst>
                <a:ext uri="{FF2B5EF4-FFF2-40B4-BE49-F238E27FC236}">
                  <a16:creationId xmlns:a16="http://schemas.microsoft.com/office/drawing/2014/main" id="{9E3CD151-E561-9BD3-796D-8BC1E959E368}"/>
                </a:ext>
              </a:extLst>
            </p:cNvPr>
            <p:cNvSpPr>
              <a:spLocks noChangeAspect="1"/>
            </p:cNvSpPr>
            <p:nvPr/>
          </p:nvSpPr>
          <p:spPr bwMode="auto">
            <a:xfrm>
              <a:off x="11839127" y="10698626"/>
              <a:ext cx="691332" cy="76814"/>
            </a:xfrm>
            <a:custGeom>
              <a:avLst/>
              <a:gdLst>
                <a:gd name="T0" fmla="*/ 2147483646 w 509"/>
                <a:gd name="T1" fmla="*/ 2147483646 h 56"/>
                <a:gd name="T2" fmla="*/ 2147483646 w 509"/>
                <a:gd name="T3" fmla="*/ 2147483646 h 56"/>
                <a:gd name="T4" fmla="*/ 2147483646 w 509"/>
                <a:gd name="T5" fmla="*/ 2147483646 h 56"/>
                <a:gd name="T6" fmla="*/ 0 w 509"/>
                <a:gd name="T7" fmla="*/ 2147483646 h 56"/>
                <a:gd name="T8" fmla="*/ 0 w 509"/>
                <a:gd name="T9" fmla="*/ 2147483646 h 56"/>
                <a:gd name="T10" fmla="*/ 2147483646 w 509"/>
                <a:gd name="T11" fmla="*/ 0 h 56"/>
                <a:gd name="T12" fmla="*/ 2147483646 w 509"/>
                <a:gd name="T13" fmla="*/ 0 h 56"/>
                <a:gd name="T14" fmla="*/ 2147483646 w 509"/>
                <a:gd name="T15" fmla="*/ 0 h 56"/>
                <a:gd name="T16" fmla="*/ 2147483646 w 509"/>
                <a:gd name="T17" fmla="*/ 2147483646 h 56"/>
                <a:gd name="T18" fmla="*/ 2147483646 w 509"/>
                <a:gd name="T19" fmla="*/ 2147483646 h 56"/>
                <a:gd name="T20" fmla="*/ 2147483646 w 509"/>
                <a:gd name="T21" fmla="*/ 2147483646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9" h="56">
                  <a:moveTo>
                    <a:pt x="481" y="55"/>
                  </a:moveTo>
                  <a:lnTo>
                    <a:pt x="27" y="55"/>
                  </a:lnTo>
                  <a:cubicBezTo>
                    <a:pt x="12" y="55"/>
                    <a:pt x="0" y="42"/>
                    <a:pt x="0" y="27"/>
                  </a:cubicBezTo>
                  <a:cubicBezTo>
                    <a:pt x="0" y="12"/>
                    <a:pt x="12" y="0"/>
                    <a:pt x="27" y="0"/>
                  </a:cubicBezTo>
                  <a:lnTo>
                    <a:pt x="481" y="0"/>
                  </a:lnTo>
                  <a:cubicBezTo>
                    <a:pt x="495" y="0"/>
                    <a:pt x="508" y="12"/>
                    <a:pt x="508" y="27"/>
                  </a:cubicBezTo>
                  <a:cubicBezTo>
                    <a:pt x="508" y="42"/>
                    <a:pt x="495" y="55"/>
                    <a:pt x="481" y="55"/>
                  </a:cubicBezTo>
                </a:path>
              </a:pathLst>
            </a:custGeom>
            <a:solidFill>
              <a:schemeClr val="tx1"/>
            </a:solidFill>
            <a:ln>
              <a:noFill/>
            </a:ln>
          </p:spPr>
          <p:txBody>
            <a:bodyPr wrap="none" anchor="ctr"/>
            <a:lstStyle/>
            <a:p>
              <a:endParaRPr lang="en-US" dirty="0">
                <a:latin typeface="Lato Light" panose="020F0502020204030203" pitchFamily="34" charset="0"/>
              </a:endParaRPr>
            </a:p>
          </p:txBody>
        </p:sp>
        <p:sp>
          <p:nvSpPr>
            <p:cNvPr id="37" name="Freeform 660">
              <a:extLst>
                <a:ext uri="{FF2B5EF4-FFF2-40B4-BE49-F238E27FC236}">
                  <a16:creationId xmlns:a16="http://schemas.microsoft.com/office/drawing/2014/main" id="{06CA7387-584A-3B4F-AB27-2D667439D6E5}"/>
                </a:ext>
              </a:extLst>
            </p:cNvPr>
            <p:cNvSpPr>
              <a:spLocks noChangeAspect="1"/>
            </p:cNvSpPr>
            <p:nvPr/>
          </p:nvSpPr>
          <p:spPr bwMode="auto">
            <a:xfrm>
              <a:off x="11847190" y="4655585"/>
              <a:ext cx="691330" cy="691330"/>
            </a:xfrm>
            <a:custGeom>
              <a:avLst/>
              <a:gdLst>
                <a:gd name="T0" fmla="*/ 1712089 w 182205"/>
                <a:gd name="T1" fmla="*/ 0 h 182204"/>
                <a:gd name="T2" fmla="*/ 1903080 w 182205"/>
                <a:gd name="T3" fmla="*/ 177915 h 182204"/>
                <a:gd name="T4" fmla="*/ 1903080 w 182205"/>
                <a:gd name="T5" fmla="*/ 1516580 h 182204"/>
                <a:gd name="T6" fmla="*/ 3186516 w 182205"/>
                <a:gd name="T7" fmla="*/ 1516580 h 182204"/>
                <a:gd name="T8" fmla="*/ 3372404 w 182205"/>
                <a:gd name="T9" fmla="*/ 1699398 h 182204"/>
                <a:gd name="T10" fmla="*/ 3186516 w 182205"/>
                <a:gd name="T11" fmla="*/ 1888972 h 182204"/>
                <a:gd name="T12" fmla="*/ 1903080 w 182205"/>
                <a:gd name="T13" fmla="*/ 1888972 h 182204"/>
                <a:gd name="T14" fmla="*/ 1903080 w 182205"/>
                <a:gd name="T15" fmla="*/ 3169474 h 182204"/>
                <a:gd name="T16" fmla="*/ 1712089 w 182205"/>
                <a:gd name="T17" fmla="*/ 3347389 h 182204"/>
                <a:gd name="T18" fmla="*/ 1527904 w 182205"/>
                <a:gd name="T19" fmla="*/ 3169474 h 182204"/>
                <a:gd name="T20" fmla="*/ 1527904 w 182205"/>
                <a:gd name="T21" fmla="*/ 1888972 h 182204"/>
                <a:gd name="T22" fmla="*/ 179241 w 182205"/>
                <a:gd name="T23" fmla="*/ 1888972 h 182204"/>
                <a:gd name="T24" fmla="*/ 0 w 182205"/>
                <a:gd name="T25" fmla="*/ 1699398 h 182204"/>
                <a:gd name="T26" fmla="*/ 179241 w 182205"/>
                <a:gd name="T27" fmla="*/ 1516580 h 182204"/>
                <a:gd name="T28" fmla="*/ 1527904 w 182205"/>
                <a:gd name="T29" fmla="*/ 1516580 h 182204"/>
                <a:gd name="T30" fmla="*/ 1527904 w 182205"/>
                <a:gd name="T31" fmla="*/ 177915 h 182204"/>
                <a:gd name="T32" fmla="*/ 1712089 w 182205"/>
                <a:gd name="T33" fmla="*/ 0 h 182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2205" h="182204">
                  <a:moveTo>
                    <a:pt x="92501" y="0"/>
                  </a:moveTo>
                  <a:cubicBezTo>
                    <a:pt x="98029" y="0"/>
                    <a:pt x="102820" y="4304"/>
                    <a:pt x="102820" y="9684"/>
                  </a:cubicBezTo>
                  <a:lnTo>
                    <a:pt x="102820" y="82550"/>
                  </a:lnTo>
                  <a:lnTo>
                    <a:pt x="172162" y="82550"/>
                  </a:lnTo>
                  <a:cubicBezTo>
                    <a:pt x="177901" y="82550"/>
                    <a:pt x="182205" y="86973"/>
                    <a:pt x="182205" y="92501"/>
                  </a:cubicBezTo>
                  <a:cubicBezTo>
                    <a:pt x="182205" y="98029"/>
                    <a:pt x="177901" y="102820"/>
                    <a:pt x="172162" y="102820"/>
                  </a:cubicBezTo>
                  <a:lnTo>
                    <a:pt x="102820" y="102820"/>
                  </a:lnTo>
                  <a:lnTo>
                    <a:pt x="102820" y="172520"/>
                  </a:lnTo>
                  <a:cubicBezTo>
                    <a:pt x="102820" y="177900"/>
                    <a:pt x="98029" y="182204"/>
                    <a:pt x="92501" y="182204"/>
                  </a:cubicBezTo>
                  <a:cubicBezTo>
                    <a:pt x="86973" y="182204"/>
                    <a:pt x="82550" y="177900"/>
                    <a:pt x="82550" y="172520"/>
                  </a:cubicBezTo>
                  <a:lnTo>
                    <a:pt x="82550" y="102820"/>
                  </a:lnTo>
                  <a:lnTo>
                    <a:pt x="9684" y="102820"/>
                  </a:lnTo>
                  <a:cubicBezTo>
                    <a:pt x="4304" y="102820"/>
                    <a:pt x="0" y="98029"/>
                    <a:pt x="0" y="92501"/>
                  </a:cubicBezTo>
                  <a:cubicBezTo>
                    <a:pt x="0" y="86973"/>
                    <a:pt x="4304" y="82550"/>
                    <a:pt x="9684" y="82550"/>
                  </a:cubicBezTo>
                  <a:lnTo>
                    <a:pt x="82550" y="82550"/>
                  </a:lnTo>
                  <a:lnTo>
                    <a:pt x="82550" y="9684"/>
                  </a:lnTo>
                  <a:cubicBezTo>
                    <a:pt x="82550" y="4304"/>
                    <a:pt x="86973" y="0"/>
                    <a:pt x="92501" y="0"/>
                  </a:cubicBezTo>
                  <a:close/>
                </a:path>
              </a:pathLst>
            </a:custGeom>
            <a:solidFill>
              <a:srgbClr val="00009A"/>
            </a:solidFill>
            <a:ln>
              <a:noFill/>
            </a:ln>
          </p:spPr>
          <p:txBody>
            <a:bodyPr anchor="ctr"/>
            <a:lstStyle/>
            <a:p>
              <a:endParaRPr lang="en-US" dirty="0">
                <a:latin typeface="Lato Light" panose="020F0502020204030203" pitchFamily="34" charset="0"/>
              </a:endParaRPr>
            </a:p>
          </p:txBody>
        </p:sp>
        <p:grpSp>
          <p:nvGrpSpPr>
            <p:cNvPr id="38" name="Group 37">
              <a:extLst>
                <a:ext uri="{FF2B5EF4-FFF2-40B4-BE49-F238E27FC236}">
                  <a16:creationId xmlns:a16="http://schemas.microsoft.com/office/drawing/2014/main" id="{074FCE5A-0959-2088-2500-FA7F457057F5}"/>
                </a:ext>
              </a:extLst>
            </p:cNvPr>
            <p:cNvGrpSpPr/>
            <p:nvPr/>
          </p:nvGrpSpPr>
          <p:grpSpPr>
            <a:xfrm>
              <a:off x="11685130" y="7331590"/>
              <a:ext cx="1007389" cy="1084882"/>
              <a:chOff x="11685130" y="7309560"/>
              <a:chExt cx="1007389" cy="1084882"/>
            </a:xfrm>
          </p:grpSpPr>
          <p:sp>
            <p:nvSpPr>
              <p:cNvPr id="54" name="Right Arrow 53">
                <a:extLst>
                  <a:ext uri="{FF2B5EF4-FFF2-40B4-BE49-F238E27FC236}">
                    <a16:creationId xmlns:a16="http://schemas.microsoft.com/office/drawing/2014/main" id="{EF9E0D44-5A2A-4AD3-146C-A23956DFF8F8}"/>
                  </a:ext>
                </a:extLst>
              </p:cNvPr>
              <p:cNvSpPr/>
              <p:nvPr/>
            </p:nvSpPr>
            <p:spPr>
              <a:xfrm>
                <a:off x="11685130" y="7309560"/>
                <a:ext cx="1007389" cy="54244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56" name="Left Arrow 55">
                <a:extLst>
                  <a:ext uri="{FF2B5EF4-FFF2-40B4-BE49-F238E27FC236}">
                    <a16:creationId xmlns:a16="http://schemas.microsoft.com/office/drawing/2014/main" id="{5B43DA41-A80B-C142-35EF-80B673A0314D}"/>
                  </a:ext>
                </a:extLst>
              </p:cNvPr>
              <p:cNvSpPr/>
              <p:nvPr/>
            </p:nvSpPr>
            <p:spPr>
              <a:xfrm>
                <a:off x="11685130" y="7852001"/>
                <a:ext cx="1007389" cy="542441"/>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grpSp>
        <p:grpSp>
          <p:nvGrpSpPr>
            <p:cNvPr id="39" name="Group 38">
              <a:extLst>
                <a:ext uri="{FF2B5EF4-FFF2-40B4-BE49-F238E27FC236}">
                  <a16:creationId xmlns:a16="http://schemas.microsoft.com/office/drawing/2014/main" id="{90F513E8-D784-DA99-0EF2-A4A54330EC6A}"/>
                </a:ext>
              </a:extLst>
            </p:cNvPr>
            <p:cNvGrpSpPr/>
            <p:nvPr/>
          </p:nvGrpSpPr>
          <p:grpSpPr>
            <a:xfrm>
              <a:off x="12813093" y="5817114"/>
              <a:ext cx="1619354" cy="1715644"/>
              <a:chOff x="12813093" y="5468452"/>
              <a:chExt cx="1619354" cy="1715644"/>
            </a:xfrm>
          </p:grpSpPr>
          <p:sp>
            <p:nvSpPr>
              <p:cNvPr id="49" name="Freeform 721">
                <a:extLst>
                  <a:ext uri="{FF2B5EF4-FFF2-40B4-BE49-F238E27FC236}">
                    <a16:creationId xmlns:a16="http://schemas.microsoft.com/office/drawing/2014/main" id="{09CC5336-50D1-C484-4287-3BE931584796}"/>
                  </a:ext>
                </a:extLst>
              </p:cNvPr>
              <p:cNvSpPr>
                <a:spLocks noChangeAspect="1"/>
              </p:cNvSpPr>
              <p:nvPr/>
            </p:nvSpPr>
            <p:spPr bwMode="auto">
              <a:xfrm>
                <a:off x="13106792" y="6168433"/>
                <a:ext cx="1031957" cy="1015663"/>
              </a:xfrm>
              <a:custGeom>
                <a:avLst/>
                <a:gdLst>
                  <a:gd name="T0" fmla="*/ 173638 w 177454"/>
                  <a:gd name="T1" fmla="*/ 2163188 h 174268"/>
                  <a:gd name="T2" fmla="*/ 347252 w 177454"/>
                  <a:gd name="T3" fmla="*/ 2344807 h 174268"/>
                  <a:gd name="T4" fmla="*/ 347252 w 177454"/>
                  <a:gd name="T5" fmla="*/ 3071268 h 174268"/>
                  <a:gd name="T6" fmla="*/ 173638 w 177454"/>
                  <a:gd name="T7" fmla="*/ 3252891 h 174268"/>
                  <a:gd name="T8" fmla="*/ 0 w 177454"/>
                  <a:gd name="T9" fmla="*/ 3071268 h 174268"/>
                  <a:gd name="T10" fmla="*/ 0 w 177454"/>
                  <a:gd name="T11" fmla="*/ 2344807 h 174268"/>
                  <a:gd name="T12" fmla="*/ 173638 w 177454"/>
                  <a:gd name="T13" fmla="*/ 2163188 h 174268"/>
                  <a:gd name="T14" fmla="*/ 1175776 w 177454"/>
                  <a:gd name="T15" fmla="*/ 1451998 h 174268"/>
                  <a:gd name="T16" fmla="*/ 1349397 w 177454"/>
                  <a:gd name="T17" fmla="*/ 1632092 h 174268"/>
                  <a:gd name="T18" fmla="*/ 1349397 w 177454"/>
                  <a:gd name="T19" fmla="*/ 3072852 h 174268"/>
                  <a:gd name="T20" fmla="*/ 1175776 w 177454"/>
                  <a:gd name="T21" fmla="*/ 3252949 h 174268"/>
                  <a:gd name="T22" fmla="*/ 1002145 w 177454"/>
                  <a:gd name="T23" fmla="*/ 3072852 h 174268"/>
                  <a:gd name="T24" fmla="*/ 1002145 w 177454"/>
                  <a:gd name="T25" fmla="*/ 1632092 h 174268"/>
                  <a:gd name="T26" fmla="*/ 1175776 w 177454"/>
                  <a:gd name="T27" fmla="*/ 1451998 h 174268"/>
                  <a:gd name="T28" fmla="*/ 2118978 w 177454"/>
                  <a:gd name="T29" fmla="*/ 711190 h 174268"/>
                  <a:gd name="T30" fmla="*/ 2292591 w 177454"/>
                  <a:gd name="T31" fmla="*/ 892740 h 174268"/>
                  <a:gd name="T32" fmla="*/ 2292591 w 177454"/>
                  <a:gd name="T33" fmla="*/ 3071343 h 174268"/>
                  <a:gd name="T34" fmla="*/ 2118978 w 177454"/>
                  <a:gd name="T35" fmla="*/ 3252891 h 174268"/>
                  <a:gd name="T36" fmla="*/ 1945340 w 177454"/>
                  <a:gd name="T37" fmla="*/ 3071343 h 174268"/>
                  <a:gd name="T38" fmla="*/ 1945340 w 177454"/>
                  <a:gd name="T39" fmla="*/ 892740 h 174268"/>
                  <a:gd name="T40" fmla="*/ 2118978 w 177454"/>
                  <a:gd name="T41" fmla="*/ 711190 h 174268"/>
                  <a:gd name="T42" fmla="*/ 3121116 w 177454"/>
                  <a:gd name="T43" fmla="*/ 0 h 174268"/>
                  <a:gd name="T44" fmla="*/ 3294754 w 177454"/>
                  <a:gd name="T45" fmla="*/ 180728 h 174268"/>
                  <a:gd name="T46" fmla="*/ 3294754 w 177454"/>
                  <a:gd name="T47" fmla="*/ 3072203 h 174268"/>
                  <a:gd name="T48" fmla="*/ 3121116 w 177454"/>
                  <a:gd name="T49" fmla="*/ 3252932 h 174268"/>
                  <a:gd name="T50" fmla="*/ 2947478 w 177454"/>
                  <a:gd name="T51" fmla="*/ 3072203 h 174268"/>
                  <a:gd name="T52" fmla="*/ 2947478 w 177454"/>
                  <a:gd name="T53" fmla="*/ 180728 h 174268"/>
                  <a:gd name="T54" fmla="*/ 3121116 w 177454"/>
                  <a:gd name="T55" fmla="*/ 0 h 1742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454" h="174268">
                    <a:moveTo>
                      <a:pt x="9352" y="115887"/>
                    </a:moveTo>
                    <a:cubicBezTo>
                      <a:pt x="14547" y="115887"/>
                      <a:pt x="18703" y="120212"/>
                      <a:pt x="18703" y="125617"/>
                    </a:cubicBezTo>
                    <a:lnTo>
                      <a:pt x="18703" y="164535"/>
                    </a:lnTo>
                    <a:cubicBezTo>
                      <a:pt x="18703" y="169941"/>
                      <a:pt x="14547" y="174265"/>
                      <a:pt x="9352" y="174265"/>
                    </a:cubicBezTo>
                    <a:cubicBezTo>
                      <a:pt x="4156" y="174265"/>
                      <a:pt x="0" y="169941"/>
                      <a:pt x="0" y="164535"/>
                    </a:cubicBezTo>
                    <a:lnTo>
                      <a:pt x="0" y="125617"/>
                    </a:lnTo>
                    <a:cubicBezTo>
                      <a:pt x="0" y="120212"/>
                      <a:pt x="4156" y="115887"/>
                      <a:pt x="9352" y="115887"/>
                    </a:cubicBezTo>
                    <a:close/>
                    <a:moveTo>
                      <a:pt x="63327" y="77787"/>
                    </a:moveTo>
                    <a:cubicBezTo>
                      <a:pt x="68176" y="77787"/>
                      <a:pt x="72678" y="82075"/>
                      <a:pt x="72678" y="87435"/>
                    </a:cubicBezTo>
                    <a:lnTo>
                      <a:pt x="72678" y="164620"/>
                    </a:lnTo>
                    <a:cubicBezTo>
                      <a:pt x="72678" y="169980"/>
                      <a:pt x="68176" y="174268"/>
                      <a:pt x="63327" y="174268"/>
                    </a:cubicBezTo>
                    <a:cubicBezTo>
                      <a:pt x="58131" y="174268"/>
                      <a:pt x="53975" y="169980"/>
                      <a:pt x="53975" y="164620"/>
                    </a:cubicBezTo>
                    <a:lnTo>
                      <a:pt x="53975" y="87435"/>
                    </a:lnTo>
                    <a:cubicBezTo>
                      <a:pt x="53975" y="82075"/>
                      <a:pt x="58131" y="77787"/>
                      <a:pt x="63327" y="77787"/>
                    </a:cubicBezTo>
                    <a:close/>
                    <a:moveTo>
                      <a:pt x="114127" y="38100"/>
                    </a:moveTo>
                    <a:cubicBezTo>
                      <a:pt x="119322" y="38100"/>
                      <a:pt x="123478" y="42423"/>
                      <a:pt x="123478" y="47826"/>
                    </a:cubicBezTo>
                    <a:lnTo>
                      <a:pt x="123478" y="164539"/>
                    </a:lnTo>
                    <a:cubicBezTo>
                      <a:pt x="123478" y="169942"/>
                      <a:pt x="119322" y="174265"/>
                      <a:pt x="114127" y="174265"/>
                    </a:cubicBezTo>
                    <a:cubicBezTo>
                      <a:pt x="108931" y="174265"/>
                      <a:pt x="104775" y="169942"/>
                      <a:pt x="104775" y="164539"/>
                    </a:cubicBezTo>
                    <a:lnTo>
                      <a:pt x="104775" y="47826"/>
                    </a:lnTo>
                    <a:cubicBezTo>
                      <a:pt x="104775" y="42423"/>
                      <a:pt x="108931" y="38100"/>
                      <a:pt x="114127" y="38100"/>
                    </a:cubicBezTo>
                    <a:close/>
                    <a:moveTo>
                      <a:pt x="168102" y="0"/>
                    </a:moveTo>
                    <a:cubicBezTo>
                      <a:pt x="172951" y="0"/>
                      <a:pt x="177454" y="4303"/>
                      <a:pt x="177454" y="9682"/>
                    </a:cubicBezTo>
                    <a:lnTo>
                      <a:pt x="177454" y="164585"/>
                    </a:lnTo>
                    <a:cubicBezTo>
                      <a:pt x="177454" y="169964"/>
                      <a:pt x="172951" y="174267"/>
                      <a:pt x="168102" y="174267"/>
                    </a:cubicBezTo>
                    <a:cubicBezTo>
                      <a:pt x="162907" y="174267"/>
                      <a:pt x="158750" y="169964"/>
                      <a:pt x="158750" y="164585"/>
                    </a:cubicBezTo>
                    <a:lnTo>
                      <a:pt x="158750" y="9682"/>
                    </a:lnTo>
                    <a:cubicBezTo>
                      <a:pt x="158750" y="4303"/>
                      <a:pt x="162907" y="0"/>
                      <a:pt x="168102" y="0"/>
                    </a:cubicBezTo>
                    <a:close/>
                  </a:path>
                </a:pathLst>
              </a:custGeom>
              <a:solidFill>
                <a:schemeClr val="bg1"/>
              </a:solidFill>
              <a:ln>
                <a:noFill/>
              </a:ln>
            </p:spPr>
            <p:txBody>
              <a:bodyPr anchor="ctr"/>
              <a:lstStyle/>
              <a:p>
                <a:endParaRPr lang="en-US" dirty="0">
                  <a:latin typeface="Lato Light" panose="020F0502020204030203" pitchFamily="34" charset="0"/>
                </a:endParaRPr>
              </a:p>
            </p:txBody>
          </p:sp>
          <p:sp>
            <p:nvSpPr>
              <p:cNvPr id="52" name="TextBox 51">
                <a:extLst>
                  <a:ext uri="{FF2B5EF4-FFF2-40B4-BE49-F238E27FC236}">
                    <a16:creationId xmlns:a16="http://schemas.microsoft.com/office/drawing/2014/main" id="{A508C638-0BE1-5BF9-2244-A4070C56EB58}"/>
                  </a:ext>
                </a:extLst>
              </p:cNvPr>
              <p:cNvSpPr txBox="1"/>
              <p:nvPr/>
            </p:nvSpPr>
            <p:spPr>
              <a:xfrm>
                <a:off x="12813093" y="5468452"/>
                <a:ext cx="1619354" cy="584775"/>
              </a:xfrm>
              <a:prstGeom prst="rect">
                <a:avLst/>
              </a:prstGeom>
              <a:noFill/>
            </p:spPr>
            <p:txBody>
              <a:bodyPr wrap="none" rtlCol="0" anchor="b" anchorCtr="0">
                <a:spAutoFit/>
              </a:bodyPr>
              <a:lstStyle/>
              <a:p>
                <a:pPr algn="ctr"/>
                <a:r>
                  <a:rPr lang="en-US" sz="3200" b="1" dirty="0">
                    <a:solidFill>
                      <a:schemeClr val="bg1"/>
                    </a:solidFill>
                    <a:latin typeface="Poppins" pitchFamily="2" charset="77"/>
                    <a:ea typeface="League Spartan" charset="0"/>
                    <a:cs typeface="Poppins" pitchFamily="2" charset="77"/>
                  </a:rPr>
                  <a:t>PROFIT</a:t>
                </a:r>
              </a:p>
            </p:txBody>
          </p:sp>
        </p:grpSp>
        <p:grpSp>
          <p:nvGrpSpPr>
            <p:cNvPr id="40" name="Group 39">
              <a:extLst>
                <a:ext uri="{FF2B5EF4-FFF2-40B4-BE49-F238E27FC236}">
                  <a16:creationId xmlns:a16="http://schemas.microsoft.com/office/drawing/2014/main" id="{05EE6C3F-3F0C-082B-DADE-15F7EA24A51F}"/>
                </a:ext>
              </a:extLst>
            </p:cNvPr>
            <p:cNvGrpSpPr/>
            <p:nvPr/>
          </p:nvGrpSpPr>
          <p:grpSpPr>
            <a:xfrm>
              <a:off x="10164274" y="8207847"/>
              <a:ext cx="1205779" cy="1708343"/>
              <a:chOff x="10164274" y="7861507"/>
              <a:chExt cx="1205779" cy="1708343"/>
            </a:xfrm>
          </p:grpSpPr>
          <p:sp>
            <p:nvSpPr>
              <p:cNvPr id="41" name="Freeform 722">
                <a:extLst>
                  <a:ext uri="{FF2B5EF4-FFF2-40B4-BE49-F238E27FC236}">
                    <a16:creationId xmlns:a16="http://schemas.microsoft.com/office/drawing/2014/main" id="{3237966B-4B76-3AC4-9988-32D1DB493DAE}"/>
                  </a:ext>
                </a:extLst>
              </p:cNvPr>
              <p:cNvSpPr>
                <a:spLocks noChangeAspect="1"/>
              </p:cNvSpPr>
              <p:nvPr/>
            </p:nvSpPr>
            <p:spPr bwMode="auto">
              <a:xfrm>
                <a:off x="10232111" y="8554187"/>
                <a:ext cx="1045536" cy="1015663"/>
              </a:xfrm>
              <a:custGeom>
                <a:avLst/>
                <a:gdLst>
                  <a:gd name="T0" fmla="*/ 3155690 w 179020"/>
                  <a:gd name="T1" fmla="*/ 2163188 h 174268"/>
                  <a:gd name="T2" fmla="*/ 3341431 w 179020"/>
                  <a:gd name="T3" fmla="*/ 2344807 h 174268"/>
                  <a:gd name="T4" fmla="*/ 3341431 w 179020"/>
                  <a:gd name="T5" fmla="*/ 3071268 h 174268"/>
                  <a:gd name="T6" fmla="*/ 3155690 w 179020"/>
                  <a:gd name="T7" fmla="*/ 3252891 h 174268"/>
                  <a:gd name="T8" fmla="*/ 2963090 w 179020"/>
                  <a:gd name="T9" fmla="*/ 3071268 h 174268"/>
                  <a:gd name="T10" fmla="*/ 2963090 w 179020"/>
                  <a:gd name="T11" fmla="*/ 2344807 h 174268"/>
                  <a:gd name="T12" fmla="*/ 3155690 w 179020"/>
                  <a:gd name="T13" fmla="*/ 2163188 h 174268"/>
                  <a:gd name="T14" fmla="*/ 2171000 w 179020"/>
                  <a:gd name="T15" fmla="*/ 1451998 h 174268"/>
                  <a:gd name="T16" fmla="*/ 2363599 w 179020"/>
                  <a:gd name="T17" fmla="*/ 1632092 h 174268"/>
                  <a:gd name="T18" fmla="*/ 2363599 w 179020"/>
                  <a:gd name="T19" fmla="*/ 3072852 h 174268"/>
                  <a:gd name="T20" fmla="*/ 2171000 w 179020"/>
                  <a:gd name="T21" fmla="*/ 3252949 h 174268"/>
                  <a:gd name="T22" fmla="*/ 1985275 w 179020"/>
                  <a:gd name="T23" fmla="*/ 3072852 h 174268"/>
                  <a:gd name="T24" fmla="*/ 1985275 w 179020"/>
                  <a:gd name="T25" fmla="*/ 1632092 h 174268"/>
                  <a:gd name="T26" fmla="*/ 2171000 w 179020"/>
                  <a:gd name="T27" fmla="*/ 1451998 h 174268"/>
                  <a:gd name="T28" fmla="*/ 1193185 w 179020"/>
                  <a:gd name="T29" fmla="*/ 711190 h 174268"/>
                  <a:gd name="T30" fmla="*/ 1385795 w 179020"/>
                  <a:gd name="T31" fmla="*/ 892740 h 174268"/>
                  <a:gd name="T32" fmla="*/ 1385795 w 179020"/>
                  <a:gd name="T33" fmla="*/ 3071343 h 174268"/>
                  <a:gd name="T34" fmla="*/ 1193185 w 179020"/>
                  <a:gd name="T35" fmla="*/ 3252891 h 174268"/>
                  <a:gd name="T36" fmla="*/ 1007447 w 179020"/>
                  <a:gd name="T37" fmla="*/ 3071343 h 174268"/>
                  <a:gd name="T38" fmla="*/ 1007447 w 179020"/>
                  <a:gd name="T39" fmla="*/ 892740 h 174268"/>
                  <a:gd name="T40" fmla="*/ 1193185 w 179020"/>
                  <a:gd name="T41" fmla="*/ 711190 h 174268"/>
                  <a:gd name="T42" fmla="*/ 174558 w 179020"/>
                  <a:gd name="T43" fmla="*/ 0 h 174268"/>
                  <a:gd name="T44" fmla="*/ 349115 w 179020"/>
                  <a:gd name="T45" fmla="*/ 180728 h 174268"/>
                  <a:gd name="T46" fmla="*/ 349115 w 179020"/>
                  <a:gd name="T47" fmla="*/ 3072203 h 174268"/>
                  <a:gd name="T48" fmla="*/ 174558 w 179020"/>
                  <a:gd name="T49" fmla="*/ 3252932 h 174268"/>
                  <a:gd name="T50" fmla="*/ 0 w 179020"/>
                  <a:gd name="T51" fmla="*/ 3072203 h 174268"/>
                  <a:gd name="T52" fmla="*/ 0 w 179020"/>
                  <a:gd name="T53" fmla="*/ 180728 h 174268"/>
                  <a:gd name="T54" fmla="*/ 174558 w 179020"/>
                  <a:gd name="T55" fmla="*/ 0 h 1742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9020" h="174268">
                    <a:moveTo>
                      <a:pt x="169069" y="115887"/>
                    </a:moveTo>
                    <a:cubicBezTo>
                      <a:pt x="174597" y="115887"/>
                      <a:pt x="179020" y="120212"/>
                      <a:pt x="179020" y="125617"/>
                    </a:cubicBezTo>
                    <a:lnTo>
                      <a:pt x="179020" y="164535"/>
                    </a:lnTo>
                    <a:cubicBezTo>
                      <a:pt x="179020" y="169941"/>
                      <a:pt x="174597" y="174265"/>
                      <a:pt x="169069" y="174265"/>
                    </a:cubicBezTo>
                    <a:cubicBezTo>
                      <a:pt x="163541" y="174265"/>
                      <a:pt x="158750" y="169941"/>
                      <a:pt x="158750" y="164535"/>
                    </a:cubicBezTo>
                    <a:lnTo>
                      <a:pt x="158750" y="125617"/>
                    </a:lnTo>
                    <a:cubicBezTo>
                      <a:pt x="158750" y="120212"/>
                      <a:pt x="163541" y="115887"/>
                      <a:pt x="169069" y="115887"/>
                    </a:cubicBezTo>
                    <a:close/>
                    <a:moveTo>
                      <a:pt x="116313" y="77787"/>
                    </a:moveTo>
                    <a:cubicBezTo>
                      <a:pt x="121841" y="77787"/>
                      <a:pt x="126632" y="82075"/>
                      <a:pt x="126632" y="87435"/>
                    </a:cubicBezTo>
                    <a:lnTo>
                      <a:pt x="126632" y="164620"/>
                    </a:lnTo>
                    <a:cubicBezTo>
                      <a:pt x="126632" y="169980"/>
                      <a:pt x="121841" y="174268"/>
                      <a:pt x="116313" y="174268"/>
                    </a:cubicBezTo>
                    <a:cubicBezTo>
                      <a:pt x="110785" y="174268"/>
                      <a:pt x="106363" y="169980"/>
                      <a:pt x="106363" y="164620"/>
                    </a:cubicBezTo>
                    <a:lnTo>
                      <a:pt x="106363" y="87435"/>
                    </a:lnTo>
                    <a:cubicBezTo>
                      <a:pt x="106363" y="82075"/>
                      <a:pt x="110785" y="77787"/>
                      <a:pt x="116313" y="77787"/>
                    </a:cubicBezTo>
                    <a:close/>
                    <a:moveTo>
                      <a:pt x="63926" y="38100"/>
                    </a:moveTo>
                    <a:cubicBezTo>
                      <a:pt x="69822" y="38100"/>
                      <a:pt x="74245" y="42423"/>
                      <a:pt x="74245" y="47826"/>
                    </a:cubicBezTo>
                    <a:lnTo>
                      <a:pt x="74245" y="164539"/>
                    </a:lnTo>
                    <a:cubicBezTo>
                      <a:pt x="74245" y="169942"/>
                      <a:pt x="69822" y="174265"/>
                      <a:pt x="63926" y="174265"/>
                    </a:cubicBezTo>
                    <a:cubicBezTo>
                      <a:pt x="58766" y="174265"/>
                      <a:pt x="53975" y="169942"/>
                      <a:pt x="53975" y="164539"/>
                    </a:cubicBezTo>
                    <a:lnTo>
                      <a:pt x="53975" y="47826"/>
                    </a:lnTo>
                    <a:cubicBezTo>
                      <a:pt x="53975" y="42423"/>
                      <a:pt x="58766" y="38100"/>
                      <a:pt x="63926" y="38100"/>
                    </a:cubicBezTo>
                    <a:close/>
                    <a:moveTo>
                      <a:pt x="9352" y="0"/>
                    </a:moveTo>
                    <a:cubicBezTo>
                      <a:pt x="14548" y="0"/>
                      <a:pt x="18704" y="4303"/>
                      <a:pt x="18704" y="9682"/>
                    </a:cubicBezTo>
                    <a:lnTo>
                      <a:pt x="18704" y="164585"/>
                    </a:lnTo>
                    <a:cubicBezTo>
                      <a:pt x="18704" y="169964"/>
                      <a:pt x="14548" y="174267"/>
                      <a:pt x="9352" y="174267"/>
                    </a:cubicBezTo>
                    <a:cubicBezTo>
                      <a:pt x="4157" y="174267"/>
                      <a:pt x="0" y="169964"/>
                      <a:pt x="0" y="164585"/>
                    </a:cubicBezTo>
                    <a:lnTo>
                      <a:pt x="0" y="9682"/>
                    </a:lnTo>
                    <a:cubicBezTo>
                      <a:pt x="0" y="4303"/>
                      <a:pt x="4157" y="0"/>
                      <a:pt x="9352" y="0"/>
                    </a:cubicBezTo>
                    <a:close/>
                  </a:path>
                </a:pathLst>
              </a:custGeom>
              <a:solidFill>
                <a:schemeClr val="bg1"/>
              </a:solidFill>
              <a:ln>
                <a:noFill/>
              </a:ln>
            </p:spPr>
            <p:txBody>
              <a:bodyPr anchor="ctr"/>
              <a:lstStyle/>
              <a:p>
                <a:endParaRPr lang="en-US" dirty="0">
                  <a:latin typeface="Lato Light" panose="020F0502020204030203" pitchFamily="34" charset="0"/>
                </a:endParaRPr>
              </a:p>
            </p:txBody>
          </p:sp>
          <p:sp>
            <p:nvSpPr>
              <p:cNvPr id="43" name="TextBox 42">
                <a:extLst>
                  <a:ext uri="{FF2B5EF4-FFF2-40B4-BE49-F238E27FC236}">
                    <a16:creationId xmlns:a16="http://schemas.microsoft.com/office/drawing/2014/main" id="{CC877343-D19D-BFD2-9E82-2F11F7B6FC07}"/>
                  </a:ext>
                </a:extLst>
              </p:cNvPr>
              <p:cNvSpPr txBox="1"/>
              <p:nvPr/>
            </p:nvSpPr>
            <p:spPr>
              <a:xfrm>
                <a:off x="10164274" y="7861507"/>
                <a:ext cx="1205779" cy="584775"/>
              </a:xfrm>
              <a:prstGeom prst="rect">
                <a:avLst/>
              </a:prstGeom>
              <a:noFill/>
            </p:spPr>
            <p:txBody>
              <a:bodyPr wrap="none" rtlCol="0" anchor="b" anchorCtr="0">
                <a:spAutoFit/>
              </a:bodyPr>
              <a:lstStyle/>
              <a:p>
                <a:pPr algn="ctr"/>
                <a:r>
                  <a:rPr lang="en-US" sz="3200" b="1" dirty="0">
                    <a:solidFill>
                      <a:schemeClr val="bg1"/>
                    </a:solidFill>
                    <a:latin typeface="Poppins" pitchFamily="2" charset="77"/>
                    <a:ea typeface="League Spartan" charset="0"/>
                    <a:cs typeface="Poppins" pitchFamily="2" charset="77"/>
                  </a:rPr>
                  <a:t>LOSS</a:t>
                </a:r>
              </a:p>
            </p:txBody>
          </p:sp>
        </p:grpSp>
        <p:sp>
          <p:nvSpPr>
            <p:cNvPr id="57" name="Freeform 752">
              <a:extLst>
                <a:ext uri="{FF2B5EF4-FFF2-40B4-BE49-F238E27FC236}">
                  <a16:creationId xmlns:a16="http://schemas.microsoft.com/office/drawing/2014/main" id="{F8A1A1DB-70DE-7601-6E75-42FAF655366B}"/>
                </a:ext>
              </a:extLst>
            </p:cNvPr>
            <p:cNvSpPr>
              <a:spLocks noChangeAspect="1"/>
            </p:cNvSpPr>
            <p:nvPr/>
          </p:nvSpPr>
          <p:spPr bwMode="auto">
            <a:xfrm>
              <a:off x="13825218" y="9471249"/>
              <a:ext cx="727498" cy="733024"/>
            </a:xfrm>
            <a:custGeom>
              <a:avLst/>
              <a:gdLst>
                <a:gd name="T0" fmla="*/ 296233 w 183791"/>
                <a:gd name="T1" fmla="*/ 522004 h 185381"/>
                <a:gd name="T2" fmla="*/ 265898 w 183791"/>
                <a:gd name="T3" fmla="*/ 565846 h 185381"/>
                <a:gd name="T4" fmla="*/ 354472 w 183791"/>
                <a:gd name="T5" fmla="*/ 563410 h 185381"/>
                <a:gd name="T6" fmla="*/ 324138 w 183791"/>
                <a:gd name="T7" fmla="*/ 511128 h 185381"/>
                <a:gd name="T8" fmla="*/ 296233 w 183791"/>
                <a:gd name="T9" fmla="*/ 508460 h 185381"/>
                <a:gd name="T10" fmla="*/ 343644 w 183791"/>
                <a:gd name="T11" fmla="*/ 198410 h 185381"/>
                <a:gd name="T12" fmla="*/ 363338 w 183791"/>
                <a:gd name="T13" fmla="*/ 213350 h 185381"/>
                <a:gd name="T14" fmla="*/ 381801 w 183791"/>
                <a:gd name="T15" fmla="*/ 270613 h 185381"/>
                <a:gd name="T16" fmla="*/ 374415 w 183791"/>
                <a:gd name="T17" fmla="*/ 293019 h 185381"/>
                <a:gd name="T18" fmla="*/ 341185 w 183791"/>
                <a:gd name="T19" fmla="*/ 332854 h 185381"/>
                <a:gd name="T20" fmla="*/ 314105 w 183791"/>
                <a:gd name="T21" fmla="*/ 321652 h 185381"/>
                <a:gd name="T22" fmla="*/ 266103 w 183791"/>
                <a:gd name="T23" fmla="*/ 326633 h 185381"/>
                <a:gd name="T24" fmla="*/ 255026 w 183791"/>
                <a:gd name="T25" fmla="*/ 278082 h 185381"/>
                <a:gd name="T26" fmla="*/ 236564 w 183791"/>
                <a:gd name="T27" fmla="*/ 235755 h 185381"/>
                <a:gd name="T28" fmla="*/ 277183 w 183791"/>
                <a:gd name="T29" fmla="*/ 210859 h 185381"/>
                <a:gd name="T30" fmla="*/ 314105 w 183791"/>
                <a:gd name="T31" fmla="*/ 178492 h 185381"/>
                <a:gd name="T32" fmla="*/ 513249 w 183791"/>
                <a:gd name="T33" fmla="*/ 269888 h 185381"/>
                <a:gd name="T34" fmla="*/ 559613 w 183791"/>
                <a:gd name="T35" fmla="*/ 206829 h 185381"/>
                <a:gd name="T36" fmla="*/ 555939 w 183791"/>
                <a:gd name="T37" fmla="*/ 120073 h 185381"/>
                <a:gd name="T38" fmla="*/ 70241 w 183791"/>
                <a:gd name="T39" fmla="*/ 120073 h 185381"/>
                <a:gd name="T40" fmla="*/ 66543 w 183791"/>
                <a:gd name="T41" fmla="*/ 206829 h 185381"/>
                <a:gd name="T42" fmla="*/ 119143 w 183791"/>
                <a:gd name="T43" fmla="*/ 276579 h 185381"/>
                <a:gd name="T44" fmla="*/ 70241 w 183791"/>
                <a:gd name="T45" fmla="*/ 120073 h 185381"/>
                <a:gd name="T46" fmla="*/ 185857 w 183791"/>
                <a:gd name="T47" fmla="*/ 84418 h 185381"/>
                <a:gd name="T48" fmla="*/ 185857 w 183791"/>
                <a:gd name="T49" fmla="*/ 89743 h 185381"/>
                <a:gd name="T50" fmla="*/ 316813 w 183791"/>
                <a:gd name="T51" fmla="*/ 446390 h 185381"/>
                <a:gd name="T52" fmla="*/ 446535 w 183791"/>
                <a:gd name="T53" fmla="*/ 95253 h 185381"/>
                <a:gd name="T54" fmla="*/ 446535 w 183791"/>
                <a:gd name="T55" fmla="*/ 78909 h 185381"/>
                <a:gd name="T56" fmla="*/ 185857 w 183791"/>
                <a:gd name="T57" fmla="*/ 66224 h 185381"/>
                <a:gd name="T58" fmla="*/ 479892 w 183791"/>
                <a:gd name="T59" fmla="*/ 0 h 185381"/>
                <a:gd name="T60" fmla="*/ 513249 w 183791"/>
                <a:gd name="T61" fmla="*/ 54088 h 185381"/>
                <a:gd name="T62" fmla="*/ 626985 w 183791"/>
                <a:gd name="T63" fmla="*/ 129848 h 185381"/>
                <a:gd name="T64" fmla="*/ 609836 w 183791"/>
                <a:gd name="T65" fmla="*/ 255704 h 185381"/>
                <a:gd name="T66" fmla="*/ 455801 w 183791"/>
                <a:gd name="T67" fmla="*/ 454972 h 185381"/>
                <a:gd name="T68" fmla="*/ 389657 w 183791"/>
                <a:gd name="T69" fmla="*/ 497878 h 185381"/>
                <a:gd name="T70" fmla="*/ 421202 w 183791"/>
                <a:gd name="T71" fmla="*/ 546361 h 185381"/>
                <a:gd name="T72" fmla="*/ 372672 w 183791"/>
                <a:gd name="T73" fmla="*/ 631614 h 185381"/>
                <a:gd name="T74" fmla="*/ 200379 w 183791"/>
                <a:gd name="T75" fmla="*/ 585335 h 185381"/>
                <a:gd name="T76" fmla="*/ 230713 w 183791"/>
                <a:gd name="T77" fmla="*/ 504955 h 185381"/>
                <a:gd name="T78" fmla="*/ 177209 w 183791"/>
                <a:gd name="T79" fmla="*/ 454972 h 185381"/>
                <a:gd name="T80" fmla="*/ 140482 w 183791"/>
                <a:gd name="T81" fmla="*/ 408445 h 185381"/>
                <a:gd name="T82" fmla="*/ 0 w 183791"/>
                <a:gd name="T83" fmla="*/ 206829 h 185381"/>
                <a:gd name="T84" fmla="*/ 70241 w 183791"/>
                <a:gd name="T85" fmla="*/ 54088 h 185381"/>
                <a:gd name="T86" fmla="*/ 119143 w 183791"/>
                <a:gd name="T87" fmla="*/ 33110 h 18538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83791" h="185381">
                  <a:moveTo>
                    <a:pt x="86836" y="149235"/>
                  </a:moveTo>
                  <a:lnTo>
                    <a:pt x="86836" y="153210"/>
                  </a:lnTo>
                  <a:cubicBezTo>
                    <a:pt x="86836" y="158929"/>
                    <a:pt x="82923" y="163576"/>
                    <a:pt x="77944" y="165363"/>
                  </a:cubicBezTo>
                  <a:lnTo>
                    <a:pt x="77944" y="166078"/>
                  </a:lnTo>
                  <a:lnTo>
                    <a:pt x="103908" y="166078"/>
                  </a:lnTo>
                  <a:lnTo>
                    <a:pt x="103908" y="165363"/>
                  </a:lnTo>
                  <a:cubicBezTo>
                    <a:pt x="98928" y="163576"/>
                    <a:pt x="95016" y="158929"/>
                    <a:pt x="95016" y="153210"/>
                  </a:cubicBezTo>
                  <a:lnTo>
                    <a:pt x="95016" y="150018"/>
                  </a:lnTo>
                  <a:lnTo>
                    <a:pt x="92869" y="150453"/>
                  </a:lnTo>
                  <a:lnTo>
                    <a:pt x="86836" y="149235"/>
                  </a:lnTo>
                  <a:close/>
                  <a:moveTo>
                    <a:pt x="92075" y="52388"/>
                  </a:moveTo>
                  <a:cubicBezTo>
                    <a:pt x="95683" y="52388"/>
                    <a:pt x="98930" y="54946"/>
                    <a:pt x="100734" y="58234"/>
                  </a:cubicBezTo>
                  <a:lnTo>
                    <a:pt x="102538" y="61888"/>
                  </a:lnTo>
                  <a:lnTo>
                    <a:pt x="106507" y="62619"/>
                  </a:lnTo>
                  <a:cubicBezTo>
                    <a:pt x="110115" y="62984"/>
                    <a:pt x="113362" y="65542"/>
                    <a:pt x="114445" y="69195"/>
                  </a:cubicBezTo>
                  <a:cubicBezTo>
                    <a:pt x="115527" y="72849"/>
                    <a:pt x="114805" y="76868"/>
                    <a:pt x="111919" y="79426"/>
                  </a:cubicBezTo>
                  <a:lnTo>
                    <a:pt x="109033" y="81618"/>
                  </a:lnTo>
                  <a:lnTo>
                    <a:pt x="109754" y="86002"/>
                  </a:lnTo>
                  <a:cubicBezTo>
                    <a:pt x="110476" y="89656"/>
                    <a:pt x="108672" y="93675"/>
                    <a:pt x="105786" y="95868"/>
                  </a:cubicBezTo>
                  <a:cubicBezTo>
                    <a:pt x="103982" y="96964"/>
                    <a:pt x="102178" y="97694"/>
                    <a:pt x="100013" y="97694"/>
                  </a:cubicBezTo>
                  <a:cubicBezTo>
                    <a:pt x="98570" y="97694"/>
                    <a:pt x="97127" y="97329"/>
                    <a:pt x="95683" y="96233"/>
                  </a:cubicBezTo>
                  <a:lnTo>
                    <a:pt x="92075" y="94406"/>
                  </a:lnTo>
                  <a:lnTo>
                    <a:pt x="88107" y="96233"/>
                  </a:lnTo>
                  <a:cubicBezTo>
                    <a:pt x="84859" y="98060"/>
                    <a:pt x="80891" y="98060"/>
                    <a:pt x="78004" y="95868"/>
                  </a:cubicBezTo>
                  <a:cubicBezTo>
                    <a:pt x="75118" y="93675"/>
                    <a:pt x="73314" y="89656"/>
                    <a:pt x="74036" y="86002"/>
                  </a:cubicBezTo>
                  <a:lnTo>
                    <a:pt x="74757" y="81618"/>
                  </a:lnTo>
                  <a:lnTo>
                    <a:pt x="71871" y="79426"/>
                  </a:lnTo>
                  <a:cubicBezTo>
                    <a:pt x="68984" y="76868"/>
                    <a:pt x="68263" y="72849"/>
                    <a:pt x="69345" y="69195"/>
                  </a:cubicBezTo>
                  <a:cubicBezTo>
                    <a:pt x="70428" y="65542"/>
                    <a:pt x="73675" y="62984"/>
                    <a:pt x="77283" y="62619"/>
                  </a:cubicBezTo>
                  <a:lnTo>
                    <a:pt x="81252" y="61888"/>
                  </a:lnTo>
                  <a:lnTo>
                    <a:pt x="83055" y="58234"/>
                  </a:lnTo>
                  <a:cubicBezTo>
                    <a:pt x="84859" y="54946"/>
                    <a:pt x="88107" y="52388"/>
                    <a:pt x="92075" y="52388"/>
                  </a:cubicBezTo>
                  <a:close/>
                  <a:moveTo>
                    <a:pt x="150451" y="35242"/>
                  </a:moveTo>
                  <a:lnTo>
                    <a:pt x="150451" y="79213"/>
                  </a:lnTo>
                  <a:lnTo>
                    <a:pt x="163683" y="62857"/>
                  </a:lnTo>
                  <a:cubicBezTo>
                    <a:pt x="164042" y="62498"/>
                    <a:pt x="164042" y="61422"/>
                    <a:pt x="164042" y="60705"/>
                  </a:cubicBezTo>
                  <a:lnTo>
                    <a:pt x="164042" y="38111"/>
                  </a:lnTo>
                  <a:cubicBezTo>
                    <a:pt x="164042" y="36317"/>
                    <a:pt x="162965" y="35242"/>
                    <a:pt x="162965" y="35242"/>
                  </a:cubicBezTo>
                  <a:lnTo>
                    <a:pt x="150451" y="35242"/>
                  </a:lnTo>
                  <a:close/>
                  <a:moveTo>
                    <a:pt x="20590" y="35242"/>
                  </a:moveTo>
                  <a:cubicBezTo>
                    <a:pt x="20590" y="35242"/>
                    <a:pt x="19506" y="36317"/>
                    <a:pt x="19506" y="38111"/>
                  </a:cubicBezTo>
                  <a:lnTo>
                    <a:pt x="19506" y="60705"/>
                  </a:lnTo>
                  <a:cubicBezTo>
                    <a:pt x="19506" y="61422"/>
                    <a:pt x="19506" y="62498"/>
                    <a:pt x="19867" y="62857"/>
                  </a:cubicBezTo>
                  <a:lnTo>
                    <a:pt x="34925" y="81177"/>
                  </a:lnTo>
                  <a:lnTo>
                    <a:pt x="34925" y="35242"/>
                  </a:lnTo>
                  <a:lnTo>
                    <a:pt x="20590" y="35242"/>
                  </a:lnTo>
                  <a:close/>
                  <a:moveTo>
                    <a:pt x="54481" y="19437"/>
                  </a:moveTo>
                  <a:lnTo>
                    <a:pt x="54481" y="24777"/>
                  </a:lnTo>
                  <a:lnTo>
                    <a:pt x="55268" y="25558"/>
                  </a:lnTo>
                  <a:lnTo>
                    <a:pt x="54481" y="26340"/>
                  </a:lnTo>
                  <a:lnTo>
                    <a:pt x="54481" y="92864"/>
                  </a:lnTo>
                  <a:cubicBezTo>
                    <a:pt x="54481" y="114100"/>
                    <a:pt x="71502" y="131017"/>
                    <a:pt x="92869" y="131017"/>
                  </a:cubicBezTo>
                  <a:cubicBezTo>
                    <a:pt x="113874" y="131017"/>
                    <a:pt x="130895" y="114100"/>
                    <a:pt x="130895" y="92864"/>
                  </a:cubicBezTo>
                  <a:lnTo>
                    <a:pt x="130895" y="27957"/>
                  </a:lnTo>
                  <a:lnTo>
                    <a:pt x="128493" y="25558"/>
                  </a:lnTo>
                  <a:lnTo>
                    <a:pt x="130895" y="23160"/>
                  </a:lnTo>
                  <a:lnTo>
                    <a:pt x="130895" y="19437"/>
                  </a:lnTo>
                  <a:lnTo>
                    <a:pt x="54481" y="19437"/>
                  </a:lnTo>
                  <a:close/>
                  <a:moveTo>
                    <a:pt x="44703" y="0"/>
                  </a:moveTo>
                  <a:lnTo>
                    <a:pt x="140673" y="0"/>
                  </a:lnTo>
                  <a:cubicBezTo>
                    <a:pt x="146105" y="0"/>
                    <a:pt x="150451" y="4319"/>
                    <a:pt x="150451" y="9718"/>
                  </a:cubicBezTo>
                  <a:lnTo>
                    <a:pt x="150451" y="15875"/>
                  </a:lnTo>
                  <a:lnTo>
                    <a:pt x="162965" y="15875"/>
                  </a:lnTo>
                  <a:cubicBezTo>
                    <a:pt x="174455" y="15875"/>
                    <a:pt x="183791" y="25558"/>
                    <a:pt x="183791" y="38111"/>
                  </a:cubicBezTo>
                  <a:lnTo>
                    <a:pt x="183791" y="60705"/>
                  </a:lnTo>
                  <a:cubicBezTo>
                    <a:pt x="183791" y="66084"/>
                    <a:pt x="181996" y="71105"/>
                    <a:pt x="178764" y="75050"/>
                  </a:cubicBezTo>
                  <a:lnTo>
                    <a:pt x="144311" y="117638"/>
                  </a:lnTo>
                  <a:lnTo>
                    <a:pt x="133611" y="133536"/>
                  </a:lnTo>
                  <a:cubicBezTo>
                    <a:pt x="128405" y="138755"/>
                    <a:pt x="122203" y="142984"/>
                    <a:pt x="115311" y="145909"/>
                  </a:cubicBezTo>
                  <a:lnTo>
                    <a:pt x="114222" y="146129"/>
                  </a:lnTo>
                  <a:lnTo>
                    <a:pt x="114222" y="148206"/>
                  </a:lnTo>
                  <a:cubicBezTo>
                    <a:pt x="119557" y="149993"/>
                    <a:pt x="123469" y="154640"/>
                    <a:pt x="123469" y="160359"/>
                  </a:cubicBezTo>
                  <a:lnTo>
                    <a:pt x="123469" y="171798"/>
                  </a:lnTo>
                  <a:cubicBezTo>
                    <a:pt x="123469" y="179304"/>
                    <a:pt x="117067" y="185381"/>
                    <a:pt x="109243" y="185381"/>
                  </a:cubicBezTo>
                  <a:lnTo>
                    <a:pt x="72609" y="185381"/>
                  </a:lnTo>
                  <a:cubicBezTo>
                    <a:pt x="64784" y="185381"/>
                    <a:pt x="58738" y="179304"/>
                    <a:pt x="58738" y="171798"/>
                  </a:cubicBezTo>
                  <a:lnTo>
                    <a:pt x="58738" y="160359"/>
                  </a:lnTo>
                  <a:cubicBezTo>
                    <a:pt x="58738" y="154640"/>
                    <a:pt x="62295" y="149993"/>
                    <a:pt x="67630" y="148206"/>
                  </a:cubicBezTo>
                  <a:lnTo>
                    <a:pt x="67630" y="144068"/>
                  </a:lnTo>
                  <a:lnTo>
                    <a:pt x="51946" y="133536"/>
                  </a:lnTo>
                  <a:lnTo>
                    <a:pt x="43364" y="120913"/>
                  </a:lnTo>
                  <a:lnTo>
                    <a:pt x="41180" y="119880"/>
                  </a:lnTo>
                  <a:lnTo>
                    <a:pt x="4696" y="75050"/>
                  </a:lnTo>
                  <a:cubicBezTo>
                    <a:pt x="1445" y="71105"/>
                    <a:pt x="0" y="66084"/>
                    <a:pt x="0" y="60705"/>
                  </a:cubicBezTo>
                  <a:lnTo>
                    <a:pt x="0" y="38111"/>
                  </a:lnTo>
                  <a:cubicBezTo>
                    <a:pt x="0" y="25558"/>
                    <a:pt x="9392" y="15875"/>
                    <a:pt x="20590" y="15875"/>
                  </a:cubicBezTo>
                  <a:lnTo>
                    <a:pt x="34925" y="15875"/>
                  </a:lnTo>
                  <a:lnTo>
                    <a:pt x="34925" y="9718"/>
                  </a:lnTo>
                  <a:cubicBezTo>
                    <a:pt x="34925" y="4319"/>
                    <a:pt x="39271" y="0"/>
                    <a:pt x="44703" y="0"/>
                  </a:cubicBezTo>
                  <a:close/>
                </a:path>
              </a:pathLst>
            </a:custGeom>
            <a:solidFill>
              <a:schemeClr val="tx1"/>
            </a:solidFill>
            <a:ln>
              <a:noFill/>
            </a:ln>
          </p:spPr>
          <p:txBody>
            <a:bodyPr anchor="ctr"/>
            <a:lstStyle/>
            <a:p>
              <a:endParaRPr lang="en-US" dirty="0">
                <a:latin typeface="Lato Light" panose="020F0502020204030203" pitchFamily="34" charset="0"/>
              </a:endParaRPr>
            </a:p>
          </p:txBody>
        </p:sp>
        <p:sp>
          <p:nvSpPr>
            <p:cNvPr id="59" name="Freeform 733">
              <a:extLst>
                <a:ext uri="{FF2B5EF4-FFF2-40B4-BE49-F238E27FC236}">
                  <a16:creationId xmlns:a16="http://schemas.microsoft.com/office/drawing/2014/main" id="{4A22140B-0E84-00FD-0F79-F3C000A8FDD5}"/>
                </a:ext>
              </a:extLst>
            </p:cNvPr>
            <p:cNvSpPr>
              <a:spLocks noChangeAspect="1"/>
            </p:cNvSpPr>
            <p:nvPr/>
          </p:nvSpPr>
          <p:spPr bwMode="auto">
            <a:xfrm>
              <a:off x="13847443" y="11644628"/>
              <a:ext cx="675930" cy="635411"/>
            </a:xfrm>
            <a:custGeom>
              <a:avLst/>
              <a:gdLst>
                <a:gd name="T0" fmla="*/ 831459 w 171091"/>
                <a:gd name="T1" fmla="*/ 1260703 h 161565"/>
                <a:gd name="T2" fmla="*/ 1556082 w 171091"/>
                <a:gd name="T3" fmla="*/ 1260703 h 161565"/>
                <a:gd name="T4" fmla="*/ 1737260 w 171091"/>
                <a:gd name="T5" fmla="*/ 1451284 h 161565"/>
                <a:gd name="T6" fmla="*/ 1556082 w 171091"/>
                <a:gd name="T7" fmla="*/ 1635039 h 161565"/>
                <a:gd name="T8" fmla="*/ 831459 w 171091"/>
                <a:gd name="T9" fmla="*/ 1635039 h 161565"/>
                <a:gd name="T10" fmla="*/ 650292 w 171091"/>
                <a:gd name="T11" fmla="*/ 1451284 h 161565"/>
                <a:gd name="T12" fmla="*/ 831459 w 171091"/>
                <a:gd name="T13" fmla="*/ 1260703 h 161565"/>
                <a:gd name="T14" fmla="*/ 832082 w 171091"/>
                <a:gd name="T15" fmla="*/ 674332 h 161565"/>
                <a:gd name="T16" fmla="*/ 2360293 w 171091"/>
                <a:gd name="T17" fmla="*/ 674332 h 161565"/>
                <a:gd name="T18" fmla="*/ 2535333 w 171091"/>
                <a:gd name="T19" fmla="*/ 847051 h 161565"/>
                <a:gd name="T20" fmla="*/ 2360293 w 171091"/>
                <a:gd name="T21" fmla="*/ 1019752 h 161565"/>
                <a:gd name="T22" fmla="*/ 832082 w 171091"/>
                <a:gd name="T23" fmla="*/ 1019752 h 161565"/>
                <a:gd name="T24" fmla="*/ 650292 w 171091"/>
                <a:gd name="T25" fmla="*/ 847051 h 161565"/>
                <a:gd name="T26" fmla="*/ 832082 w 171091"/>
                <a:gd name="T27" fmla="*/ 674332 h 161565"/>
                <a:gd name="T28" fmla="*/ 421625 w 171091"/>
                <a:gd name="T29" fmla="*/ 358859 h 161565"/>
                <a:gd name="T30" fmla="*/ 361387 w 171091"/>
                <a:gd name="T31" fmla="*/ 418655 h 161565"/>
                <a:gd name="T32" fmla="*/ 361387 w 171091"/>
                <a:gd name="T33" fmla="*/ 1887332 h 161565"/>
                <a:gd name="T34" fmla="*/ 421625 w 171091"/>
                <a:gd name="T35" fmla="*/ 1940506 h 161565"/>
                <a:gd name="T36" fmla="*/ 1592841 w 171091"/>
                <a:gd name="T37" fmla="*/ 1940506 h 161565"/>
                <a:gd name="T38" fmla="*/ 1880611 w 171091"/>
                <a:gd name="T39" fmla="*/ 2053473 h 161565"/>
                <a:gd name="T40" fmla="*/ 2242015 w 171091"/>
                <a:gd name="T41" fmla="*/ 2392387 h 161565"/>
                <a:gd name="T42" fmla="*/ 2242015 w 171091"/>
                <a:gd name="T43" fmla="*/ 2352517 h 161565"/>
                <a:gd name="T44" fmla="*/ 2656957 w 171091"/>
                <a:gd name="T45" fmla="*/ 1940506 h 161565"/>
                <a:gd name="T46" fmla="*/ 2770723 w 171091"/>
                <a:gd name="T47" fmla="*/ 1940506 h 161565"/>
                <a:gd name="T48" fmla="*/ 2824252 w 171091"/>
                <a:gd name="T49" fmla="*/ 1887332 h 161565"/>
                <a:gd name="T50" fmla="*/ 2824252 w 171091"/>
                <a:gd name="T51" fmla="*/ 418655 h 161565"/>
                <a:gd name="T52" fmla="*/ 2770723 w 171091"/>
                <a:gd name="T53" fmla="*/ 358859 h 161565"/>
                <a:gd name="T54" fmla="*/ 421625 w 171091"/>
                <a:gd name="T55" fmla="*/ 0 h 161565"/>
                <a:gd name="T56" fmla="*/ 2770723 w 171091"/>
                <a:gd name="T57" fmla="*/ 0 h 161565"/>
                <a:gd name="T58" fmla="*/ 3185666 w 171091"/>
                <a:gd name="T59" fmla="*/ 418655 h 161565"/>
                <a:gd name="T60" fmla="*/ 3185666 w 171091"/>
                <a:gd name="T61" fmla="*/ 1887332 h 161565"/>
                <a:gd name="T62" fmla="*/ 2770723 w 171091"/>
                <a:gd name="T63" fmla="*/ 2299366 h 161565"/>
                <a:gd name="T64" fmla="*/ 2656957 w 171091"/>
                <a:gd name="T65" fmla="*/ 2299366 h 161565"/>
                <a:gd name="T66" fmla="*/ 2603405 w 171091"/>
                <a:gd name="T67" fmla="*/ 2352517 h 161565"/>
                <a:gd name="T68" fmla="*/ 2603405 w 171091"/>
                <a:gd name="T69" fmla="*/ 2804421 h 161565"/>
                <a:gd name="T70" fmla="*/ 2496322 w 171091"/>
                <a:gd name="T71" fmla="*/ 2970562 h 161565"/>
                <a:gd name="T72" fmla="*/ 2422705 w 171091"/>
                <a:gd name="T73" fmla="*/ 2983839 h 161565"/>
                <a:gd name="T74" fmla="*/ 2302253 w 171091"/>
                <a:gd name="T75" fmla="*/ 2930692 h 161565"/>
                <a:gd name="T76" fmla="*/ 1632984 w 171091"/>
                <a:gd name="T77" fmla="*/ 2312646 h 161565"/>
                <a:gd name="T78" fmla="*/ 1592841 w 171091"/>
                <a:gd name="T79" fmla="*/ 2299366 h 161565"/>
                <a:gd name="T80" fmla="*/ 421625 w 171091"/>
                <a:gd name="T81" fmla="*/ 2299366 h 161565"/>
                <a:gd name="T82" fmla="*/ 0 w 171091"/>
                <a:gd name="T83" fmla="*/ 1887332 h 161565"/>
                <a:gd name="T84" fmla="*/ 0 w 171091"/>
                <a:gd name="T85" fmla="*/ 418655 h 161565"/>
                <a:gd name="T86" fmla="*/ 421625 w 171091"/>
                <a:gd name="T87" fmla="*/ 0 h 1615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71091" h="161565">
                  <a:moveTo>
                    <a:pt x="44655" y="68263"/>
                  </a:moveTo>
                  <a:lnTo>
                    <a:pt x="83572" y="68263"/>
                  </a:lnTo>
                  <a:cubicBezTo>
                    <a:pt x="88978" y="68263"/>
                    <a:pt x="93302" y="73054"/>
                    <a:pt x="93302" y="78582"/>
                  </a:cubicBezTo>
                  <a:cubicBezTo>
                    <a:pt x="93302" y="84110"/>
                    <a:pt x="88978" y="88532"/>
                    <a:pt x="83572" y="88532"/>
                  </a:cubicBezTo>
                  <a:lnTo>
                    <a:pt x="44655" y="88532"/>
                  </a:lnTo>
                  <a:cubicBezTo>
                    <a:pt x="39249" y="88532"/>
                    <a:pt x="34925" y="84110"/>
                    <a:pt x="34925" y="78582"/>
                  </a:cubicBezTo>
                  <a:cubicBezTo>
                    <a:pt x="34925" y="73054"/>
                    <a:pt x="39249" y="68263"/>
                    <a:pt x="44655" y="68263"/>
                  </a:cubicBezTo>
                  <a:close/>
                  <a:moveTo>
                    <a:pt x="44688" y="36513"/>
                  </a:moveTo>
                  <a:lnTo>
                    <a:pt x="126763" y="36513"/>
                  </a:lnTo>
                  <a:cubicBezTo>
                    <a:pt x="132186" y="36513"/>
                    <a:pt x="136164" y="41015"/>
                    <a:pt x="136164" y="45865"/>
                  </a:cubicBezTo>
                  <a:cubicBezTo>
                    <a:pt x="136164" y="51406"/>
                    <a:pt x="132186" y="55216"/>
                    <a:pt x="126763" y="55216"/>
                  </a:cubicBezTo>
                  <a:lnTo>
                    <a:pt x="44688" y="55216"/>
                  </a:lnTo>
                  <a:cubicBezTo>
                    <a:pt x="39264" y="55216"/>
                    <a:pt x="34925" y="51406"/>
                    <a:pt x="34925" y="45865"/>
                  </a:cubicBezTo>
                  <a:cubicBezTo>
                    <a:pt x="34925" y="41015"/>
                    <a:pt x="39264" y="36513"/>
                    <a:pt x="44688" y="36513"/>
                  </a:cubicBezTo>
                  <a:close/>
                  <a:moveTo>
                    <a:pt x="22644" y="19431"/>
                  </a:moveTo>
                  <a:cubicBezTo>
                    <a:pt x="20847" y="19431"/>
                    <a:pt x="19409" y="20870"/>
                    <a:pt x="19409" y="22669"/>
                  </a:cubicBezTo>
                  <a:lnTo>
                    <a:pt x="19409" y="102193"/>
                  </a:lnTo>
                  <a:cubicBezTo>
                    <a:pt x="19409" y="103992"/>
                    <a:pt x="20847" y="105072"/>
                    <a:pt x="22644" y="105072"/>
                  </a:cubicBezTo>
                  <a:lnTo>
                    <a:pt x="85546" y="105072"/>
                  </a:lnTo>
                  <a:cubicBezTo>
                    <a:pt x="91296" y="105072"/>
                    <a:pt x="96688" y="107231"/>
                    <a:pt x="101001" y="111189"/>
                  </a:cubicBezTo>
                  <a:lnTo>
                    <a:pt x="120411" y="129540"/>
                  </a:lnTo>
                  <a:lnTo>
                    <a:pt x="120411" y="127381"/>
                  </a:lnTo>
                  <a:cubicBezTo>
                    <a:pt x="120411" y="115147"/>
                    <a:pt x="130475" y="105072"/>
                    <a:pt x="142696" y="105072"/>
                  </a:cubicBezTo>
                  <a:lnTo>
                    <a:pt x="148806" y="105072"/>
                  </a:lnTo>
                  <a:cubicBezTo>
                    <a:pt x="150244" y="105072"/>
                    <a:pt x="151681" y="103992"/>
                    <a:pt x="151681" y="102193"/>
                  </a:cubicBezTo>
                  <a:lnTo>
                    <a:pt x="151681" y="22669"/>
                  </a:lnTo>
                  <a:cubicBezTo>
                    <a:pt x="151681" y="20870"/>
                    <a:pt x="150244" y="19431"/>
                    <a:pt x="148806" y="19431"/>
                  </a:cubicBezTo>
                  <a:lnTo>
                    <a:pt x="22644" y="19431"/>
                  </a:lnTo>
                  <a:close/>
                  <a:moveTo>
                    <a:pt x="22644" y="0"/>
                  </a:moveTo>
                  <a:lnTo>
                    <a:pt x="148806" y="0"/>
                  </a:lnTo>
                  <a:cubicBezTo>
                    <a:pt x="161027" y="0"/>
                    <a:pt x="171091" y="10075"/>
                    <a:pt x="171091" y="22669"/>
                  </a:cubicBezTo>
                  <a:lnTo>
                    <a:pt x="171091" y="102193"/>
                  </a:lnTo>
                  <a:cubicBezTo>
                    <a:pt x="171091" y="114787"/>
                    <a:pt x="161027" y="124503"/>
                    <a:pt x="148806" y="124503"/>
                  </a:cubicBezTo>
                  <a:lnTo>
                    <a:pt x="142696" y="124503"/>
                  </a:lnTo>
                  <a:cubicBezTo>
                    <a:pt x="141258" y="124503"/>
                    <a:pt x="139820" y="125942"/>
                    <a:pt x="139820" y="127381"/>
                  </a:cubicBezTo>
                  <a:lnTo>
                    <a:pt x="139820" y="151850"/>
                  </a:lnTo>
                  <a:cubicBezTo>
                    <a:pt x="139820" y="155448"/>
                    <a:pt x="137663" y="159047"/>
                    <a:pt x="134069" y="160846"/>
                  </a:cubicBezTo>
                  <a:cubicBezTo>
                    <a:pt x="132991" y="161206"/>
                    <a:pt x="131553" y="161565"/>
                    <a:pt x="130115" y="161565"/>
                  </a:cubicBezTo>
                  <a:cubicBezTo>
                    <a:pt x="127959" y="161565"/>
                    <a:pt x="125443" y="160486"/>
                    <a:pt x="123646" y="158687"/>
                  </a:cubicBezTo>
                  <a:lnTo>
                    <a:pt x="87702" y="125222"/>
                  </a:lnTo>
                  <a:cubicBezTo>
                    <a:pt x="86983" y="124862"/>
                    <a:pt x="86624" y="124503"/>
                    <a:pt x="85546" y="124503"/>
                  </a:cubicBezTo>
                  <a:lnTo>
                    <a:pt x="22644" y="124503"/>
                  </a:lnTo>
                  <a:cubicBezTo>
                    <a:pt x="10423" y="124503"/>
                    <a:pt x="0" y="114787"/>
                    <a:pt x="0" y="102193"/>
                  </a:cubicBezTo>
                  <a:lnTo>
                    <a:pt x="0" y="22669"/>
                  </a:lnTo>
                  <a:cubicBezTo>
                    <a:pt x="0" y="10075"/>
                    <a:pt x="10423" y="0"/>
                    <a:pt x="22644" y="0"/>
                  </a:cubicBezTo>
                  <a:close/>
                </a:path>
              </a:pathLst>
            </a:custGeom>
            <a:solidFill>
              <a:schemeClr val="tx1"/>
            </a:solidFill>
            <a:ln>
              <a:noFill/>
            </a:ln>
          </p:spPr>
          <p:txBody>
            <a:bodyPr anchor="ctr"/>
            <a:lstStyle/>
            <a:p>
              <a:endParaRPr lang="en-US" dirty="0">
                <a:latin typeface="Lato Light" panose="020F0502020204030203" pitchFamily="34" charset="0"/>
              </a:endParaRPr>
            </a:p>
          </p:txBody>
        </p:sp>
        <p:sp>
          <p:nvSpPr>
            <p:cNvPr id="60" name="Freeform 511">
              <a:extLst>
                <a:ext uri="{FF2B5EF4-FFF2-40B4-BE49-F238E27FC236}">
                  <a16:creationId xmlns:a16="http://schemas.microsoft.com/office/drawing/2014/main" id="{621FE590-AA40-DCAE-8EEC-5766741CECFB}"/>
                </a:ext>
              </a:extLst>
            </p:cNvPr>
            <p:cNvSpPr>
              <a:spLocks noChangeAspect="1"/>
            </p:cNvSpPr>
            <p:nvPr/>
          </p:nvSpPr>
          <p:spPr bwMode="auto">
            <a:xfrm>
              <a:off x="9753702" y="3443335"/>
              <a:ext cx="842655" cy="733023"/>
            </a:xfrm>
            <a:custGeom>
              <a:avLst/>
              <a:gdLst>
                <a:gd name="T0" fmla="*/ 2147483646 w 507"/>
                <a:gd name="T1" fmla="*/ 2147483646 h 442"/>
                <a:gd name="T2" fmla="*/ 2147483646 w 507"/>
                <a:gd name="T3" fmla="*/ 2147483646 h 442"/>
                <a:gd name="T4" fmla="*/ 2147483646 w 507"/>
                <a:gd name="T5" fmla="*/ 2147483646 h 442"/>
                <a:gd name="T6" fmla="*/ 2147483646 w 507"/>
                <a:gd name="T7" fmla="*/ 2147483646 h 442"/>
                <a:gd name="T8" fmla="*/ 2147483646 w 507"/>
                <a:gd name="T9" fmla="*/ 2147483646 h 442"/>
                <a:gd name="T10" fmla="*/ 2147483646 w 507"/>
                <a:gd name="T11" fmla="*/ 2147483646 h 442"/>
                <a:gd name="T12" fmla="*/ 2147483646 w 507"/>
                <a:gd name="T13" fmla="*/ 2147483646 h 442"/>
                <a:gd name="T14" fmla="*/ 2147483646 w 507"/>
                <a:gd name="T15" fmla="*/ 2147483646 h 442"/>
                <a:gd name="T16" fmla="*/ 2147483646 w 507"/>
                <a:gd name="T17" fmla="*/ 2147483646 h 442"/>
                <a:gd name="T18" fmla="*/ 2147483646 w 507"/>
                <a:gd name="T19" fmla="*/ 2147483646 h 442"/>
                <a:gd name="T20" fmla="*/ 2147483646 w 507"/>
                <a:gd name="T21" fmla="*/ 2147483646 h 442"/>
                <a:gd name="T22" fmla="*/ 2147483646 w 507"/>
                <a:gd name="T23" fmla="*/ 2147483646 h 442"/>
                <a:gd name="T24" fmla="*/ 2147483646 w 507"/>
                <a:gd name="T25" fmla="*/ 2147483646 h 442"/>
                <a:gd name="T26" fmla="*/ 2147483646 w 507"/>
                <a:gd name="T27" fmla="*/ 2147483646 h 442"/>
                <a:gd name="T28" fmla="*/ 2147483646 w 507"/>
                <a:gd name="T29" fmla="*/ 2147483646 h 442"/>
                <a:gd name="T30" fmla="*/ 2147483646 w 507"/>
                <a:gd name="T31" fmla="*/ 2147483646 h 442"/>
                <a:gd name="T32" fmla="*/ 2147483646 w 507"/>
                <a:gd name="T33" fmla="*/ 2147483646 h 442"/>
                <a:gd name="T34" fmla="*/ 2147483646 w 507"/>
                <a:gd name="T35" fmla="*/ 2147483646 h 442"/>
                <a:gd name="T36" fmla="*/ 2147483646 w 507"/>
                <a:gd name="T37" fmla="*/ 2147483646 h 442"/>
                <a:gd name="T38" fmla="*/ 2147483646 w 507"/>
                <a:gd name="T39" fmla="*/ 2147483646 h 442"/>
                <a:gd name="T40" fmla="*/ 2147483646 w 507"/>
                <a:gd name="T41" fmla="*/ 2147483646 h 442"/>
                <a:gd name="T42" fmla="*/ 2147483646 w 507"/>
                <a:gd name="T43" fmla="*/ 2147483646 h 442"/>
                <a:gd name="T44" fmla="*/ 2147483646 w 507"/>
                <a:gd name="T45" fmla="*/ 2147483646 h 442"/>
                <a:gd name="T46" fmla="*/ 2147483646 w 507"/>
                <a:gd name="T47" fmla="*/ 2147483646 h 442"/>
                <a:gd name="T48" fmla="*/ 2147483646 w 507"/>
                <a:gd name="T49" fmla="*/ 2147483646 h 442"/>
                <a:gd name="T50" fmla="*/ 2147483646 w 507"/>
                <a:gd name="T51" fmla="*/ 2147483646 h 442"/>
                <a:gd name="T52" fmla="*/ 2147483646 w 507"/>
                <a:gd name="T53" fmla="*/ 2147483646 h 442"/>
                <a:gd name="T54" fmla="*/ 2147483646 w 507"/>
                <a:gd name="T55" fmla="*/ 2147483646 h 442"/>
                <a:gd name="T56" fmla="*/ 2147483646 w 507"/>
                <a:gd name="T57" fmla="*/ 2147483646 h 442"/>
                <a:gd name="T58" fmla="*/ 2147483646 w 507"/>
                <a:gd name="T59" fmla="*/ 2147483646 h 442"/>
                <a:gd name="T60" fmla="*/ 2147483646 w 507"/>
                <a:gd name="T61" fmla="*/ 2147483646 h 442"/>
                <a:gd name="T62" fmla="*/ 2147483646 w 507"/>
                <a:gd name="T63" fmla="*/ 2147483646 h 442"/>
                <a:gd name="T64" fmla="*/ 2147483646 w 507"/>
                <a:gd name="T65" fmla="*/ 2147483646 h 442"/>
                <a:gd name="T66" fmla="*/ 2147483646 w 507"/>
                <a:gd name="T67" fmla="*/ 2147483646 h 442"/>
                <a:gd name="T68" fmla="*/ 2147483646 w 507"/>
                <a:gd name="T69" fmla="*/ 2147483646 h 442"/>
                <a:gd name="T70" fmla="*/ 2147483646 w 507"/>
                <a:gd name="T71" fmla="*/ 2147483646 h 442"/>
                <a:gd name="T72" fmla="*/ 2147483646 w 507"/>
                <a:gd name="T73" fmla="*/ 2147483646 h 442"/>
                <a:gd name="T74" fmla="*/ 2147483646 w 507"/>
                <a:gd name="T75" fmla="*/ 2147483646 h 442"/>
                <a:gd name="T76" fmla="*/ 2147483646 w 507"/>
                <a:gd name="T77" fmla="*/ 2147483646 h 442"/>
                <a:gd name="T78" fmla="*/ 2147483646 w 507"/>
                <a:gd name="T79" fmla="*/ 2147483646 h 442"/>
                <a:gd name="T80" fmla="*/ 2147483646 w 507"/>
                <a:gd name="T81" fmla="*/ 2147483646 h 442"/>
                <a:gd name="T82" fmla="*/ 2147483646 w 507"/>
                <a:gd name="T83" fmla="*/ 2147483646 h 442"/>
                <a:gd name="T84" fmla="*/ 2147483646 w 507"/>
                <a:gd name="T85" fmla="*/ 2147483646 h 442"/>
                <a:gd name="T86" fmla="*/ 2147483646 w 507"/>
                <a:gd name="T87" fmla="*/ 2147483646 h 442"/>
                <a:gd name="T88" fmla="*/ 2147483646 w 507"/>
                <a:gd name="T89" fmla="*/ 2147483646 h 442"/>
                <a:gd name="T90" fmla="*/ 2147483646 w 507"/>
                <a:gd name="T91" fmla="*/ 2147483646 h 442"/>
                <a:gd name="T92" fmla="*/ 2147483646 w 507"/>
                <a:gd name="T93" fmla="*/ 2147483646 h 442"/>
                <a:gd name="T94" fmla="*/ 2147483646 w 507"/>
                <a:gd name="T95" fmla="*/ 2147483646 h 4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07" h="442">
                  <a:moveTo>
                    <a:pt x="413" y="215"/>
                  </a:moveTo>
                  <a:lnTo>
                    <a:pt x="390" y="238"/>
                  </a:lnTo>
                  <a:lnTo>
                    <a:pt x="253" y="376"/>
                  </a:lnTo>
                  <a:lnTo>
                    <a:pt x="115" y="238"/>
                  </a:lnTo>
                  <a:lnTo>
                    <a:pt x="93" y="215"/>
                  </a:lnTo>
                  <a:cubicBezTo>
                    <a:pt x="59" y="182"/>
                    <a:pt x="59" y="127"/>
                    <a:pt x="93" y="93"/>
                  </a:cubicBezTo>
                  <a:cubicBezTo>
                    <a:pt x="126" y="60"/>
                    <a:pt x="181" y="60"/>
                    <a:pt x="215" y="93"/>
                  </a:cubicBezTo>
                  <a:lnTo>
                    <a:pt x="222" y="101"/>
                  </a:lnTo>
                  <a:cubicBezTo>
                    <a:pt x="224" y="107"/>
                    <a:pt x="226" y="112"/>
                    <a:pt x="230" y="116"/>
                  </a:cubicBezTo>
                  <a:cubicBezTo>
                    <a:pt x="236" y="123"/>
                    <a:pt x="245" y="125"/>
                    <a:pt x="253" y="124"/>
                  </a:cubicBezTo>
                  <a:cubicBezTo>
                    <a:pt x="261" y="125"/>
                    <a:pt x="269" y="123"/>
                    <a:pt x="276" y="116"/>
                  </a:cubicBezTo>
                  <a:cubicBezTo>
                    <a:pt x="280" y="112"/>
                    <a:pt x="283" y="107"/>
                    <a:pt x="283" y="101"/>
                  </a:cubicBezTo>
                  <a:lnTo>
                    <a:pt x="291" y="93"/>
                  </a:lnTo>
                  <a:cubicBezTo>
                    <a:pt x="325" y="60"/>
                    <a:pt x="380" y="60"/>
                    <a:pt x="413" y="93"/>
                  </a:cubicBezTo>
                  <a:cubicBezTo>
                    <a:pt x="447" y="127"/>
                    <a:pt x="447" y="182"/>
                    <a:pt x="413" y="215"/>
                  </a:cubicBezTo>
                  <a:close/>
                  <a:moveTo>
                    <a:pt x="451" y="55"/>
                  </a:moveTo>
                  <a:lnTo>
                    <a:pt x="451" y="55"/>
                  </a:lnTo>
                  <a:cubicBezTo>
                    <a:pt x="397" y="0"/>
                    <a:pt x="307" y="0"/>
                    <a:pt x="253" y="55"/>
                  </a:cubicBezTo>
                  <a:cubicBezTo>
                    <a:pt x="198" y="0"/>
                    <a:pt x="109" y="0"/>
                    <a:pt x="54" y="55"/>
                  </a:cubicBezTo>
                  <a:cubicBezTo>
                    <a:pt x="0" y="110"/>
                    <a:pt x="0" y="199"/>
                    <a:pt x="54" y="254"/>
                  </a:cubicBezTo>
                  <a:lnTo>
                    <a:pt x="77" y="276"/>
                  </a:lnTo>
                  <a:lnTo>
                    <a:pt x="234" y="433"/>
                  </a:lnTo>
                  <a:cubicBezTo>
                    <a:pt x="239" y="439"/>
                    <a:pt x="246" y="441"/>
                    <a:pt x="253" y="441"/>
                  </a:cubicBezTo>
                  <a:cubicBezTo>
                    <a:pt x="260" y="441"/>
                    <a:pt x="267" y="439"/>
                    <a:pt x="272" y="433"/>
                  </a:cubicBezTo>
                  <a:lnTo>
                    <a:pt x="428" y="276"/>
                  </a:lnTo>
                  <a:lnTo>
                    <a:pt x="451" y="254"/>
                  </a:lnTo>
                  <a:cubicBezTo>
                    <a:pt x="506" y="199"/>
                    <a:pt x="506" y="110"/>
                    <a:pt x="451" y="55"/>
                  </a:cubicBezTo>
                  <a:close/>
                </a:path>
              </a:pathLst>
            </a:custGeom>
            <a:solidFill>
              <a:srgbClr val="00009A"/>
            </a:solidFill>
            <a:ln>
              <a:noFill/>
            </a:ln>
          </p:spPr>
          <p:txBody>
            <a:bodyPr wrap="none" anchor="ctr"/>
            <a:lstStyle/>
            <a:p>
              <a:endParaRPr lang="en-US" dirty="0">
                <a:latin typeface="Lato Light" panose="020F0502020204030203" pitchFamily="34" charset="0"/>
              </a:endParaRPr>
            </a:p>
          </p:txBody>
        </p:sp>
        <p:sp>
          <p:nvSpPr>
            <p:cNvPr id="65" name="Freeform 519">
              <a:extLst>
                <a:ext uri="{FF2B5EF4-FFF2-40B4-BE49-F238E27FC236}">
                  <a16:creationId xmlns:a16="http://schemas.microsoft.com/office/drawing/2014/main" id="{F13F51B1-A947-CC5B-133F-441B5C075FF9}"/>
                </a:ext>
              </a:extLst>
            </p:cNvPr>
            <p:cNvSpPr>
              <a:spLocks noChangeAspect="1"/>
            </p:cNvSpPr>
            <p:nvPr/>
          </p:nvSpPr>
          <p:spPr bwMode="auto">
            <a:xfrm>
              <a:off x="9931047" y="5518465"/>
              <a:ext cx="487966" cy="831906"/>
            </a:xfrm>
            <a:custGeom>
              <a:avLst/>
              <a:gdLst>
                <a:gd name="T0" fmla="*/ 2147483646 w 296"/>
                <a:gd name="T1" fmla="*/ 2147483646 h 504"/>
                <a:gd name="T2" fmla="*/ 2147483646 w 296"/>
                <a:gd name="T3" fmla="*/ 2147483646 h 504"/>
                <a:gd name="T4" fmla="*/ 2147483646 w 296"/>
                <a:gd name="T5" fmla="*/ 2147483646 h 504"/>
                <a:gd name="T6" fmla="*/ 2147483646 w 296"/>
                <a:gd name="T7" fmla="*/ 2147483646 h 504"/>
                <a:gd name="T8" fmla="*/ 2147483646 w 296"/>
                <a:gd name="T9" fmla="*/ 2147483646 h 504"/>
                <a:gd name="T10" fmla="*/ 2147483646 w 296"/>
                <a:gd name="T11" fmla="*/ 2147483646 h 504"/>
                <a:gd name="T12" fmla="*/ 2147483646 w 296"/>
                <a:gd name="T13" fmla="*/ 2147483646 h 504"/>
                <a:gd name="T14" fmla="*/ 2147483646 w 296"/>
                <a:gd name="T15" fmla="*/ 2147483646 h 504"/>
                <a:gd name="T16" fmla="*/ 2147483646 w 296"/>
                <a:gd name="T17" fmla="*/ 2147483646 h 504"/>
                <a:gd name="T18" fmla="*/ 2147483646 w 296"/>
                <a:gd name="T19" fmla="*/ 2147483646 h 504"/>
                <a:gd name="T20" fmla="*/ 2147483646 w 296"/>
                <a:gd name="T21" fmla="*/ 2147483646 h 504"/>
                <a:gd name="T22" fmla="*/ 2147483646 w 296"/>
                <a:gd name="T23" fmla="*/ 2147483646 h 504"/>
                <a:gd name="T24" fmla="*/ 2147483646 w 296"/>
                <a:gd name="T25" fmla="*/ 2147483646 h 504"/>
                <a:gd name="T26" fmla="*/ 2147483646 w 296"/>
                <a:gd name="T27" fmla="*/ 2147483646 h 504"/>
                <a:gd name="T28" fmla="*/ 2147483646 w 296"/>
                <a:gd name="T29" fmla="*/ 2147483646 h 504"/>
                <a:gd name="T30" fmla="*/ 2147483646 w 296"/>
                <a:gd name="T31" fmla="*/ 2147483646 h 504"/>
                <a:gd name="T32" fmla="*/ 2147483646 w 296"/>
                <a:gd name="T33" fmla="*/ 2147483646 h 504"/>
                <a:gd name="T34" fmla="*/ 2147483646 w 296"/>
                <a:gd name="T35" fmla="*/ 2147483646 h 504"/>
                <a:gd name="T36" fmla="*/ 2147483646 w 296"/>
                <a:gd name="T37" fmla="*/ 2147483646 h 504"/>
                <a:gd name="T38" fmla="*/ 856934910 w 296"/>
                <a:gd name="T39" fmla="*/ 2147483646 h 504"/>
                <a:gd name="T40" fmla="*/ 856934910 w 296"/>
                <a:gd name="T41" fmla="*/ 2147483646 h 504"/>
                <a:gd name="T42" fmla="*/ 2147483646 w 296"/>
                <a:gd name="T43" fmla="*/ 2147483646 h 504"/>
                <a:gd name="T44" fmla="*/ 2147483646 w 296"/>
                <a:gd name="T45" fmla="*/ 2147483646 h 504"/>
                <a:gd name="T46" fmla="*/ 2147483646 w 296"/>
                <a:gd name="T47" fmla="*/ 2147483646 h 504"/>
                <a:gd name="T48" fmla="*/ 2147483646 w 296"/>
                <a:gd name="T49" fmla="*/ 2147483646 h 504"/>
                <a:gd name="T50" fmla="*/ 2147483646 w 296"/>
                <a:gd name="T51" fmla="*/ 2147483646 h 504"/>
                <a:gd name="T52" fmla="*/ 2147483646 w 296"/>
                <a:gd name="T53" fmla="*/ 2147483646 h 504"/>
                <a:gd name="T54" fmla="*/ 2147483646 w 296"/>
                <a:gd name="T55" fmla="*/ 2147483646 h 504"/>
                <a:gd name="T56" fmla="*/ 2147483646 w 296"/>
                <a:gd name="T57" fmla="*/ 2147483646 h 504"/>
                <a:gd name="T58" fmla="*/ 2147483646 w 296"/>
                <a:gd name="T59" fmla="*/ 2147483646 h 504"/>
                <a:gd name="T60" fmla="*/ 2147483646 w 296"/>
                <a:gd name="T61" fmla="*/ 2147483646 h 504"/>
                <a:gd name="T62" fmla="*/ 2147483646 w 296"/>
                <a:gd name="T63" fmla="*/ 2147483646 h 504"/>
                <a:gd name="T64" fmla="*/ 2147483646 w 296"/>
                <a:gd name="T65" fmla="*/ 2147483646 h 504"/>
                <a:gd name="T66" fmla="*/ 2147483646 w 296"/>
                <a:gd name="T67" fmla="*/ 2147483646 h 504"/>
                <a:gd name="T68" fmla="*/ 2147483646 w 296"/>
                <a:gd name="T69" fmla="*/ 2147483646 h 504"/>
                <a:gd name="T70" fmla="*/ 2147483646 w 296"/>
                <a:gd name="T71" fmla="*/ 2147483646 h 5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 h="504">
                  <a:moveTo>
                    <a:pt x="76" y="230"/>
                  </a:moveTo>
                  <a:lnTo>
                    <a:pt x="138" y="259"/>
                  </a:lnTo>
                  <a:cubicBezTo>
                    <a:pt x="151" y="265"/>
                    <a:pt x="157" y="279"/>
                    <a:pt x="152" y="292"/>
                  </a:cubicBezTo>
                  <a:lnTo>
                    <a:pt x="127" y="371"/>
                  </a:lnTo>
                  <a:lnTo>
                    <a:pt x="223" y="270"/>
                  </a:lnTo>
                  <a:lnTo>
                    <a:pt x="160" y="235"/>
                  </a:lnTo>
                  <a:cubicBezTo>
                    <a:pt x="147" y="229"/>
                    <a:pt x="142" y="214"/>
                    <a:pt x="147" y="201"/>
                  </a:cubicBezTo>
                  <a:lnTo>
                    <a:pt x="175" y="136"/>
                  </a:lnTo>
                  <a:lnTo>
                    <a:pt x="76" y="230"/>
                  </a:lnTo>
                  <a:close/>
                  <a:moveTo>
                    <a:pt x="63" y="503"/>
                  </a:moveTo>
                  <a:lnTo>
                    <a:pt x="63" y="503"/>
                  </a:lnTo>
                  <a:cubicBezTo>
                    <a:pt x="58" y="503"/>
                    <a:pt x="53" y="502"/>
                    <a:pt x="49" y="499"/>
                  </a:cubicBezTo>
                  <a:cubicBezTo>
                    <a:pt x="38" y="492"/>
                    <a:pt x="33" y="479"/>
                    <a:pt x="37" y="467"/>
                  </a:cubicBezTo>
                  <a:lnTo>
                    <a:pt x="95" y="298"/>
                  </a:lnTo>
                  <a:lnTo>
                    <a:pt x="16" y="263"/>
                  </a:lnTo>
                  <a:cubicBezTo>
                    <a:pt x="9" y="259"/>
                    <a:pt x="3" y="251"/>
                    <a:pt x="1" y="242"/>
                  </a:cubicBezTo>
                  <a:cubicBezTo>
                    <a:pt x="0" y="233"/>
                    <a:pt x="3" y="225"/>
                    <a:pt x="9" y="218"/>
                  </a:cubicBezTo>
                  <a:lnTo>
                    <a:pt x="230" y="10"/>
                  </a:lnTo>
                  <a:cubicBezTo>
                    <a:pt x="239" y="1"/>
                    <a:pt x="253" y="0"/>
                    <a:pt x="264" y="7"/>
                  </a:cubicBezTo>
                  <a:cubicBezTo>
                    <a:pt x="274" y="14"/>
                    <a:pt x="278" y="28"/>
                    <a:pt x="273" y="40"/>
                  </a:cubicBezTo>
                  <a:lnTo>
                    <a:pt x="207" y="199"/>
                  </a:lnTo>
                  <a:lnTo>
                    <a:pt x="280" y="240"/>
                  </a:lnTo>
                  <a:cubicBezTo>
                    <a:pt x="287" y="244"/>
                    <a:pt x="293" y="251"/>
                    <a:pt x="294" y="259"/>
                  </a:cubicBezTo>
                  <a:cubicBezTo>
                    <a:pt x="295" y="267"/>
                    <a:pt x="293" y="276"/>
                    <a:pt x="287" y="282"/>
                  </a:cubicBezTo>
                  <a:lnTo>
                    <a:pt x="82" y="495"/>
                  </a:lnTo>
                  <a:cubicBezTo>
                    <a:pt x="77" y="500"/>
                    <a:pt x="70" y="503"/>
                    <a:pt x="63" y="503"/>
                  </a:cubicBezTo>
                  <a:close/>
                </a:path>
              </a:pathLst>
            </a:custGeom>
            <a:solidFill>
              <a:srgbClr val="00009A"/>
            </a:solidFill>
            <a:ln>
              <a:noFill/>
            </a:ln>
          </p:spPr>
          <p:txBody>
            <a:bodyPr wrap="none" anchor="ctr"/>
            <a:lstStyle/>
            <a:p>
              <a:endParaRPr lang="en-US" dirty="0">
                <a:latin typeface="Lato Light" panose="020F0502020204030203" pitchFamily="34" charset="0"/>
              </a:endParaRPr>
            </a:p>
          </p:txBody>
        </p:sp>
      </p:grpSp>
      <p:sp>
        <p:nvSpPr>
          <p:cNvPr id="69" name="TextBox 68">
            <a:extLst>
              <a:ext uri="{FF2B5EF4-FFF2-40B4-BE49-F238E27FC236}">
                <a16:creationId xmlns:a16="http://schemas.microsoft.com/office/drawing/2014/main" id="{2984EA2C-B52E-90DF-DEAC-DCF633DD26AD}"/>
              </a:ext>
            </a:extLst>
          </p:cNvPr>
          <p:cNvSpPr txBox="1"/>
          <p:nvPr/>
        </p:nvSpPr>
        <p:spPr>
          <a:xfrm>
            <a:off x="15527894" y="1787530"/>
            <a:ext cx="7956570" cy="106182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2400" dirty="0">
                <a:latin typeface="Montserrat" pitchFamily="2" charset="77"/>
              </a:rPr>
              <a:t>Desktop Platform</a:t>
            </a:r>
            <a:endParaRPr lang="en-US" sz="2000" b="0" dirty="0">
              <a:latin typeface="Montserrat" pitchFamily="2" charset="77"/>
            </a:endParaRPr>
          </a:p>
          <a:p>
            <a:pPr algn="l">
              <a:spcAft>
                <a:spcPts val="1200"/>
              </a:spcAft>
            </a:pPr>
            <a:r>
              <a:rPr lang="en-US" sz="2000" b="0" dirty="0">
                <a:latin typeface="Montserrat" pitchFamily="2" charset="77"/>
              </a:rPr>
              <a:t>The platform is currently witnessing a decline in Visits from both Channel 1 and Channel 8, which is directly affecting the growth rates of QSV and Net Orders. However, the total Net Orders remain the highest across all platforms.</a:t>
            </a:r>
          </a:p>
          <a:p>
            <a:pPr algn="l">
              <a:spcAft>
                <a:spcPts val="1200"/>
              </a:spcAft>
            </a:pPr>
            <a:r>
              <a:rPr lang="en-US" sz="2000" b="0" dirty="0">
                <a:latin typeface="Montserrat" pitchFamily="2" charset="77"/>
              </a:rPr>
              <a:t>Consistently across all regions, Channel 2 remains the leading channel, demonstrating excellence in both top and bottom funnel performance.</a:t>
            </a:r>
          </a:p>
          <a:p>
            <a:pPr algn="l">
              <a:spcAft>
                <a:spcPts val="1200"/>
              </a:spcAft>
            </a:pPr>
            <a:r>
              <a:rPr lang="en-US" sz="2000" dirty="0">
                <a:latin typeface="Montserrat" pitchFamily="2" charset="77"/>
              </a:rPr>
              <a:t>Key Areas of Growth Focus:</a:t>
            </a:r>
          </a:p>
          <a:p>
            <a:pPr marL="342900" indent="-342900" algn="l">
              <a:spcAft>
                <a:spcPts val="1200"/>
              </a:spcAft>
              <a:buFont typeface="Arial" panose="020B0604020202020204" pitchFamily="34" charset="0"/>
              <a:buChar char="•"/>
            </a:pPr>
            <a:r>
              <a:rPr lang="en-US" sz="2000" b="0" dirty="0">
                <a:latin typeface="Montserrat" pitchFamily="2" charset="77"/>
              </a:rPr>
              <a:t>For all Regions 1-4, Channel 5 should be the primary focus. Particularly in Regions 1 and 2, it showcases a high buying rate and a low bounce rate, making it an efficient investment choice.</a:t>
            </a:r>
          </a:p>
          <a:p>
            <a:pPr marL="342900" indent="-342900" algn="l">
              <a:spcAft>
                <a:spcPts val="1200"/>
              </a:spcAft>
              <a:buFont typeface="Arial" panose="020B0604020202020204" pitchFamily="34" charset="0"/>
              <a:buChar char="•"/>
            </a:pPr>
            <a:r>
              <a:rPr lang="en-US" sz="2000" b="0" dirty="0">
                <a:latin typeface="Montserrat" pitchFamily="2" charset="77"/>
              </a:rPr>
              <a:t>In Regions 1 and 2, Channel 9 emerges as a secondary preference due to its impressive Potential rate and order rate, providing a suitable avenue for onboarding qualified customers.</a:t>
            </a:r>
          </a:p>
          <a:p>
            <a:pPr marL="342900" indent="-342900" algn="l">
              <a:spcAft>
                <a:spcPts val="1200"/>
              </a:spcAft>
              <a:buFont typeface="Arial" panose="020B0604020202020204" pitchFamily="34" charset="0"/>
              <a:buChar char="•"/>
            </a:pPr>
            <a:r>
              <a:rPr lang="en-US" sz="2000" b="0" dirty="0">
                <a:latin typeface="Montserrat" pitchFamily="2" charset="77"/>
              </a:rPr>
              <a:t>In Region 2, despite having the highest buying rate at 18%, Channel 1 requires improvement in its Potential rate.</a:t>
            </a:r>
          </a:p>
          <a:p>
            <a:pPr marL="342900" indent="-342900" algn="l">
              <a:spcAft>
                <a:spcPts val="1200"/>
              </a:spcAft>
              <a:buFont typeface="Arial" panose="020B0604020202020204" pitchFamily="34" charset="0"/>
              <a:buChar char="•"/>
            </a:pPr>
            <a:r>
              <a:rPr lang="en-US" sz="2000" b="0" dirty="0">
                <a:latin typeface="Montserrat" pitchFamily="2" charset="77"/>
              </a:rPr>
              <a:t>Investments should be concentrated in Quarters 2 and 3, with a specific focus on campaigns for the desktop platform during late weekdays.</a:t>
            </a:r>
          </a:p>
          <a:p>
            <a:pPr algn="l">
              <a:spcAft>
                <a:spcPts val="1200"/>
              </a:spcAft>
            </a:pPr>
            <a:r>
              <a:rPr lang="en-US" sz="2000" dirty="0">
                <a:latin typeface="Montserrat" pitchFamily="2" charset="77"/>
              </a:rPr>
              <a:t>Key Areas for Improvement:</a:t>
            </a:r>
          </a:p>
          <a:p>
            <a:pPr marL="342900" indent="-342900" algn="l">
              <a:spcAft>
                <a:spcPts val="1200"/>
              </a:spcAft>
              <a:buFont typeface="Arial" panose="020B0604020202020204" pitchFamily="34" charset="0"/>
              <a:buChar char="•"/>
            </a:pPr>
            <a:r>
              <a:rPr lang="en-US" sz="2000" b="0" dirty="0">
                <a:latin typeface="Montserrat" pitchFamily="2" charset="77"/>
              </a:rPr>
              <a:t>Across all regions, Channel 3 holds significant potential in terms of Net Visits and QSVs. However, improving the ordering section of the funnel is essential for overall enhancement.</a:t>
            </a:r>
          </a:p>
          <a:p>
            <a:pPr marL="342900" indent="-342900" algn="l">
              <a:spcAft>
                <a:spcPts val="1200"/>
              </a:spcAft>
              <a:buFont typeface="Arial" panose="020B0604020202020204" pitchFamily="34" charset="0"/>
              <a:buChar char="•"/>
            </a:pPr>
            <a:r>
              <a:rPr lang="en-US" sz="2000" b="0" dirty="0">
                <a:latin typeface="Montserrat" pitchFamily="2" charset="77"/>
              </a:rPr>
              <a:t>Activity levels on Mondays should be increased as they yield the highest Net Room Nights per order.</a:t>
            </a:r>
          </a:p>
        </p:txBody>
      </p:sp>
      <p:sp>
        <p:nvSpPr>
          <p:cNvPr id="70" name="TextBox 69">
            <a:extLst>
              <a:ext uri="{FF2B5EF4-FFF2-40B4-BE49-F238E27FC236}">
                <a16:creationId xmlns:a16="http://schemas.microsoft.com/office/drawing/2014/main" id="{7F94A770-9C4B-CE7E-39F4-E9EB9415FD4D}"/>
              </a:ext>
            </a:extLst>
          </p:cNvPr>
          <p:cNvSpPr txBox="1"/>
          <p:nvPr/>
        </p:nvSpPr>
        <p:spPr>
          <a:xfrm>
            <a:off x="872066" y="1787530"/>
            <a:ext cx="8233671" cy="98488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2400" dirty="0">
                <a:latin typeface="Montserrat" pitchFamily="2" charset="77"/>
              </a:rPr>
              <a:t>Mobile Platform</a:t>
            </a:r>
          </a:p>
          <a:p>
            <a:pPr algn="l">
              <a:spcAft>
                <a:spcPts val="1200"/>
              </a:spcAft>
            </a:pPr>
            <a:r>
              <a:rPr lang="en-US" sz="2000" b="0" dirty="0">
                <a:latin typeface="Montserrat" pitchFamily="2" charset="77"/>
              </a:rPr>
              <a:t>The platform is witnessing a substantial influx of Visits and Qualified Shoppers yet grappling with a challenge in converting potential customers into actual buyers.</a:t>
            </a:r>
          </a:p>
          <a:p>
            <a:pPr algn="l">
              <a:spcAft>
                <a:spcPts val="1200"/>
              </a:spcAft>
            </a:pPr>
            <a:r>
              <a:rPr lang="en-US" sz="2000" b="0" dirty="0">
                <a:latin typeface="Montserrat" pitchFamily="2" charset="77"/>
              </a:rPr>
              <a:t>Much like the Desktop platform, Channel 2 consistently shines as the top-performing channel for Qualified Shopper Visits across all regions.</a:t>
            </a:r>
          </a:p>
          <a:p>
            <a:pPr algn="l">
              <a:spcAft>
                <a:spcPts val="1200"/>
              </a:spcAft>
            </a:pPr>
            <a:r>
              <a:rPr lang="en-US" sz="2000" dirty="0">
                <a:latin typeface="Montserrat" pitchFamily="2" charset="77"/>
              </a:rPr>
              <a:t>Key Areas for Growth Focus:</a:t>
            </a:r>
          </a:p>
          <a:p>
            <a:pPr marL="342900" indent="-342900" algn="l">
              <a:spcAft>
                <a:spcPts val="1200"/>
              </a:spcAft>
              <a:buFont typeface="Arial" panose="020B0604020202020204" pitchFamily="34" charset="0"/>
              <a:buChar char="•"/>
            </a:pPr>
            <a:r>
              <a:rPr lang="en-US" sz="2000" b="0" dirty="0">
                <a:latin typeface="Montserrat" pitchFamily="2" charset="77"/>
              </a:rPr>
              <a:t>In Region 1, Channel 5 and 7 have emerged as target channels due to their high Potential and Buying rates.</a:t>
            </a:r>
          </a:p>
          <a:p>
            <a:pPr marL="342900" indent="-342900" algn="l">
              <a:spcAft>
                <a:spcPts val="1200"/>
              </a:spcAft>
              <a:buFont typeface="Arial" panose="020B0604020202020204" pitchFamily="34" charset="0"/>
              <a:buChar char="•"/>
            </a:pPr>
            <a:r>
              <a:rPr lang="en-US" sz="2000" b="0" dirty="0">
                <a:latin typeface="Montserrat" pitchFamily="2" charset="77"/>
              </a:rPr>
              <a:t>In Region 2, Channel 1 excels with the highest Potential and Order rates. Additionally, its very low cancellation rate suggests the presence of loyal customers to the brand.</a:t>
            </a:r>
          </a:p>
          <a:p>
            <a:pPr marL="342900" indent="-342900" algn="l">
              <a:spcAft>
                <a:spcPts val="1200"/>
              </a:spcAft>
              <a:buFont typeface="Arial" panose="020B0604020202020204" pitchFamily="34" charset="0"/>
              <a:buChar char="•"/>
            </a:pPr>
            <a:r>
              <a:rPr lang="en-US" sz="2000" b="0" dirty="0">
                <a:latin typeface="Montserrat" pitchFamily="2" charset="77"/>
              </a:rPr>
              <a:t>Most orders on the Mobile platform are placed on weekends, warranting focused investment during Quarters 2 and 3 on weekends.</a:t>
            </a:r>
          </a:p>
          <a:p>
            <a:pPr algn="l">
              <a:spcAft>
                <a:spcPts val="1200"/>
              </a:spcAft>
            </a:pPr>
            <a:r>
              <a:rPr lang="en-US" sz="2000" dirty="0">
                <a:latin typeface="Montserrat" pitchFamily="2" charset="77"/>
              </a:rPr>
              <a:t>Key Areas for Improvement:</a:t>
            </a:r>
          </a:p>
          <a:p>
            <a:pPr marL="342900" indent="-342900" algn="l">
              <a:spcAft>
                <a:spcPts val="1200"/>
              </a:spcAft>
              <a:buFont typeface="Arial" panose="020B0604020202020204" pitchFamily="34" charset="0"/>
              <a:buChar char="•"/>
            </a:pPr>
            <a:r>
              <a:rPr lang="en-US" sz="2000" b="0" dirty="0">
                <a:latin typeface="Montserrat" pitchFamily="2" charset="77"/>
              </a:rPr>
              <a:t>Region 1 necessitates an increase in the growth rate of Qualified Shopper Visits, particularly addressing the Potential rate across all channels, such as Channel 3.</a:t>
            </a:r>
          </a:p>
          <a:p>
            <a:pPr marL="342900" indent="-342900" algn="l">
              <a:spcAft>
                <a:spcPts val="1200"/>
              </a:spcAft>
              <a:buFont typeface="Arial" panose="020B0604020202020204" pitchFamily="34" charset="0"/>
              <a:buChar char="•"/>
            </a:pPr>
            <a:r>
              <a:rPr lang="en-US" sz="2000" b="0" dirty="0">
                <a:latin typeface="Montserrat" pitchFamily="2" charset="77"/>
              </a:rPr>
              <a:t>A critical challenge lies in the low Order rate for Regions 2 and 3, spanning across all channels except for Channel 1.</a:t>
            </a:r>
          </a:p>
          <a:p>
            <a:pPr marL="342900" indent="-342900" algn="l">
              <a:spcAft>
                <a:spcPts val="1200"/>
              </a:spcAft>
              <a:buFont typeface="Arial" panose="020B0604020202020204" pitchFamily="34" charset="0"/>
              <a:buChar char="•"/>
            </a:pPr>
            <a:r>
              <a:rPr lang="en-US" sz="2000" b="0" dirty="0">
                <a:latin typeface="Montserrat" pitchFamily="2" charset="77"/>
              </a:rPr>
              <a:t>High Bounce rates in Region 1 and 3 indicate a lack of customer interest, calling for a UI revamp.</a:t>
            </a:r>
          </a:p>
          <a:p>
            <a:pPr marL="342900" indent="-342900" algn="l">
              <a:spcAft>
                <a:spcPts val="1200"/>
              </a:spcAft>
              <a:buFont typeface="Arial" panose="020B0604020202020204" pitchFamily="34" charset="0"/>
              <a:buChar char="•"/>
            </a:pPr>
            <a:r>
              <a:rPr lang="en-US" sz="2000" b="0" dirty="0">
                <a:latin typeface="Montserrat" pitchFamily="2" charset="77"/>
              </a:rPr>
              <a:t>Efforts should be directed at elevating Visit activity levels during weekdays.</a:t>
            </a:r>
          </a:p>
        </p:txBody>
      </p:sp>
      <p:sp>
        <p:nvSpPr>
          <p:cNvPr id="72" name="TextBox 71">
            <a:extLst>
              <a:ext uri="{FF2B5EF4-FFF2-40B4-BE49-F238E27FC236}">
                <a16:creationId xmlns:a16="http://schemas.microsoft.com/office/drawing/2014/main" id="{6878719C-1EC4-8CDE-57C3-67059C26A838}"/>
              </a:ext>
            </a:extLst>
          </p:cNvPr>
          <p:cNvSpPr txBox="1"/>
          <p:nvPr/>
        </p:nvSpPr>
        <p:spPr>
          <a:xfrm>
            <a:off x="6150211" y="12627274"/>
            <a:ext cx="1201101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2000" dirty="0">
                <a:latin typeface="Montserrat" pitchFamily="2" charset="77"/>
              </a:rPr>
              <a:t>Conclusion: </a:t>
            </a:r>
            <a:r>
              <a:rPr lang="en-US" sz="2000" b="0" dirty="0">
                <a:latin typeface="Montserrat" pitchFamily="2" charset="77"/>
              </a:rPr>
              <a:t>Working on growth areas and improvements will enable increase Net Orders thereby directly increasing Room Nights.</a:t>
            </a:r>
            <a:endParaRPr lang="en-US" sz="2000" dirty="0">
              <a:latin typeface="Montserrat" pitchFamily="2" charset="77"/>
            </a:endParaRPr>
          </a:p>
        </p:txBody>
      </p:sp>
    </p:spTree>
    <p:extLst>
      <p:ext uri="{BB962C8B-B14F-4D97-AF65-F5344CB8AC3E}">
        <p14:creationId xmlns:p14="http://schemas.microsoft.com/office/powerpoint/2010/main" val="339229208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2438339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 y="0"/>
            <a:ext cx="2438339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7" name="Group 36">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4950" y="2"/>
            <a:ext cx="8524018" cy="5205528"/>
            <a:chOff x="6867015" y="-1"/>
            <a:chExt cx="5324985" cy="3251912"/>
          </a:xfrm>
          <a:solidFill>
            <a:schemeClr val="accent5">
              <a:alpha val="5000"/>
            </a:schemeClr>
          </a:solidFill>
        </p:grpSpPr>
        <p:sp>
          <p:nvSpPr>
            <p:cNvPr id="38" name="Freeform: Shape 37">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321990" y="124704"/>
            <a:ext cx="12057394" cy="13591296"/>
            <a:chOff x="6160995" y="62352"/>
            <a:chExt cx="6028697" cy="6795648"/>
          </a:xfrm>
        </p:grpSpPr>
        <p:sp>
          <p:nvSpPr>
            <p:cNvPr id="30" name="Freeform: Shape 43">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44">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45">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Acquisition Funnel Metrics">
            <a:extLst>
              <a:ext uri="{FF2B5EF4-FFF2-40B4-BE49-F238E27FC236}">
                <a16:creationId xmlns:a16="http://schemas.microsoft.com/office/drawing/2014/main" id="{3CB7264C-871B-8DF0-947D-162B2C4792AB}"/>
              </a:ext>
            </a:extLst>
          </p:cNvPr>
          <p:cNvSpPr txBox="1">
            <a:spLocks/>
          </p:cNvSpPr>
          <p:nvPr/>
        </p:nvSpPr>
        <p:spPr>
          <a:xfrm>
            <a:off x="1609344" y="2110196"/>
            <a:ext cx="11521438" cy="94956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algn="l" defTabSz="914400" hangingPunct="1">
              <a:lnSpc>
                <a:spcPct val="90000"/>
              </a:lnSpc>
              <a:spcBef>
                <a:spcPct val="0"/>
              </a:spcBef>
              <a:spcAft>
                <a:spcPts val="600"/>
              </a:spcAft>
            </a:pPr>
            <a:r>
              <a:rPr lang="en-US" sz="8000" b="1" kern="1200" dirty="0">
                <a:solidFill>
                  <a:schemeClr val="tx1"/>
                </a:solidFill>
                <a:latin typeface="+mj-lt"/>
                <a:ea typeface="+mj-ea"/>
                <a:cs typeface="+mj-cs"/>
              </a:rPr>
              <a:t>Thank you!</a:t>
            </a:r>
          </a:p>
        </p:txBody>
      </p:sp>
      <p:sp>
        <p:nvSpPr>
          <p:cNvPr id="2" name="TextBox 1">
            <a:extLst>
              <a:ext uri="{FF2B5EF4-FFF2-40B4-BE49-F238E27FC236}">
                <a16:creationId xmlns:a16="http://schemas.microsoft.com/office/drawing/2014/main" id="{B52E2ECA-9CC9-EA4C-8DCE-74859F98FF85}"/>
              </a:ext>
            </a:extLst>
          </p:cNvPr>
          <p:cNvSpPr txBox="1"/>
          <p:nvPr/>
        </p:nvSpPr>
        <p:spPr>
          <a:xfrm>
            <a:off x="1376028" y="2817911"/>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21315645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2438339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 y="0"/>
            <a:ext cx="2438339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7" name="Group 36">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4950" y="2"/>
            <a:ext cx="8524018" cy="5205528"/>
            <a:chOff x="6867015" y="-1"/>
            <a:chExt cx="5324985" cy="3251912"/>
          </a:xfrm>
          <a:solidFill>
            <a:schemeClr val="accent5">
              <a:alpha val="5000"/>
            </a:schemeClr>
          </a:solidFill>
        </p:grpSpPr>
        <p:sp>
          <p:nvSpPr>
            <p:cNvPr id="38" name="Freeform: Shape 37">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321990" y="124704"/>
            <a:ext cx="12057394" cy="13591296"/>
            <a:chOff x="6160995" y="62352"/>
            <a:chExt cx="6028697" cy="6795648"/>
          </a:xfrm>
        </p:grpSpPr>
        <p:sp>
          <p:nvSpPr>
            <p:cNvPr id="30" name="Freeform: Shape 43">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44">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45">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Acquisition Funnel Metrics">
            <a:extLst>
              <a:ext uri="{FF2B5EF4-FFF2-40B4-BE49-F238E27FC236}">
                <a16:creationId xmlns:a16="http://schemas.microsoft.com/office/drawing/2014/main" id="{3CB7264C-871B-8DF0-947D-162B2C4792AB}"/>
              </a:ext>
            </a:extLst>
          </p:cNvPr>
          <p:cNvSpPr txBox="1">
            <a:spLocks/>
          </p:cNvSpPr>
          <p:nvPr/>
        </p:nvSpPr>
        <p:spPr>
          <a:xfrm>
            <a:off x="1609344" y="2110196"/>
            <a:ext cx="11521438" cy="94956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algn="l" defTabSz="914400" hangingPunct="1">
              <a:lnSpc>
                <a:spcPct val="90000"/>
              </a:lnSpc>
              <a:spcBef>
                <a:spcPct val="0"/>
              </a:spcBef>
              <a:spcAft>
                <a:spcPts val="600"/>
              </a:spcAft>
            </a:pPr>
            <a:r>
              <a:rPr lang="en-US" sz="8000" b="1" kern="1200" dirty="0">
                <a:solidFill>
                  <a:schemeClr val="tx1"/>
                </a:solidFill>
                <a:latin typeface="+mj-lt"/>
                <a:ea typeface="+mj-ea"/>
                <a:cs typeface="+mj-cs"/>
              </a:rPr>
              <a:t>Appendix</a:t>
            </a:r>
          </a:p>
        </p:txBody>
      </p:sp>
      <p:sp>
        <p:nvSpPr>
          <p:cNvPr id="2" name="TextBox 1">
            <a:extLst>
              <a:ext uri="{FF2B5EF4-FFF2-40B4-BE49-F238E27FC236}">
                <a16:creationId xmlns:a16="http://schemas.microsoft.com/office/drawing/2014/main" id="{B52E2ECA-9CC9-EA4C-8DCE-74859F98FF85}"/>
              </a:ext>
            </a:extLst>
          </p:cNvPr>
          <p:cNvSpPr txBox="1"/>
          <p:nvPr/>
        </p:nvSpPr>
        <p:spPr>
          <a:xfrm>
            <a:off x="1376028" y="2817911"/>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49072801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Acquisition Funnel Metrics">
            <a:extLst>
              <a:ext uri="{FF2B5EF4-FFF2-40B4-BE49-F238E27FC236}">
                <a16:creationId xmlns:a16="http://schemas.microsoft.com/office/drawing/2014/main" id="{0A28DA88-F8F8-26AF-1397-06F403FDE87C}"/>
              </a:ext>
            </a:extLst>
          </p:cNvPr>
          <p:cNvSpPr txBox="1">
            <a:spLocks/>
          </p:cNvSpPr>
          <p:nvPr/>
        </p:nvSpPr>
        <p:spPr>
          <a:xfrm>
            <a:off x="0" y="305775"/>
            <a:ext cx="24384000" cy="9448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Regression Analysis</a:t>
            </a:r>
          </a:p>
        </p:txBody>
      </p:sp>
      <p:grpSp>
        <p:nvGrpSpPr>
          <p:cNvPr id="15" name="Group 14">
            <a:extLst>
              <a:ext uri="{FF2B5EF4-FFF2-40B4-BE49-F238E27FC236}">
                <a16:creationId xmlns:a16="http://schemas.microsoft.com/office/drawing/2014/main" id="{63205C6A-570D-037B-153D-2A9A14215C20}"/>
              </a:ext>
            </a:extLst>
          </p:cNvPr>
          <p:cNvGrpSpPr/>
          <p:nvPr/>
        </p:nvGrpSpPr>
        <p:grpSpPr>
          <a:xfrm>
            <a:off x="953864" y="2226949"/>
            <a:ext cx="8829649" cy="2593489"/>
            <a:chOff x="1535384" y="2188011"/>
            <a:chExt cx="7752707" cy="2792292"/>
          </a:xfrm>
        </p:grpSpPr>
        <p:sp>
          <p:nvSpPr>
            <p:cNvPr id="18" name="TextBox 17">
              <a:extLst>
                <a:ext uri="{FF2B5EF4-FFF2-40B4-BE49-F238E27FC236}">
                  <a16:creationId xmlns:a16="http://schemas.microsoft.com/office/drawing/2014/main" id="{BE5471B6-D1DA-656A-43A4-5B767648E8CE}"/>
                </a:ext>
              </a:extLst>
            </p:cNvPr>
            <p:cNvSpPr txBox="1"/>
            <p:nvPr/>
          </p:nvSpPr>
          <p:spPr>
            <a:xfrm>
              <a:off x="1570197" y="3141205"/>
              <a:ext cx="7717893" cy="1839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spcAft>
                  <a:spcPts val="600"/>
                </a:spcAft>
                <a:buFont typeface="Arial" panose="020B0604020202020204" pitchFamily="34" charset="0"/>
                <a:buChar char="•"/>
              </a:pPr>
              <a:r>
                <a:rPr lang="en-US" sz="2000" b="0" dirty="0">
                  <a:latin typeface="Montserrat" pitchFamily="2" charset="77"/>
                </a:rPr>
                <a:t>Removed 25% quartile of the negative values for response due to extreme variance at lower end.  (0.23% of the dataset – Net Room Nights &lt; -8)</a:t>
              </a:r>
            </a:p>
            <a:p>
              <a:pPr marL="342900" indent="-342900" algn="l">
                <a:spcAft>
                  <a:spcPts val="600"/>
                </a:spcAft>
                <a:buFont typeface="Arial" panose="020B0604020202020204" pitchFamily="34" charset="0"/>
                <a:buChar char="•"/>
              </a:pPr>
              <a:r>
                <a:rPr lang="en-US" sz="2000" b="0" dirty="0">
                  <a:latin typeface="Montserrat" pitchFamily="2" charset="77"/>
                </a:rPr>
                <a:t>Applied Winsorization at a 99% quartile in order to cap the outliers through a threshold for all numerical features.</a:t>
              </a:r>
            </a:p>
          </p:txBody>
        </p:sp>
        <p:grpSp>
          <p:nvGrpSpPr>
            <p:cNvPr id="19" name="Group 18">
              <a:extLst>
                <a:ext uri="{FF2B5EF4-FFF2-40B4-BE49-F238E27FC236}">
                  <a16:creationId xmlns:a16="http://schemas.microsoft.com/office/drawing/2014/main" id="{9748F896-8151-70EE-45A4-C30F83DB435E}"/>
                </a:ext>
              </a:extLst>
            </p:cNvPr>
            <p:cNvGrpSpPr/>
            <p:nvPr/>
          </p:nvGrpSpPr>
          <p:grpSpPr>
            <a:xfrm>
              <a:off x="1535384" y="2188011"/>
              <a:ext cx="7752707" cy="737108"/>
              <a:chOff x="4843485" y="1249871"/>
              <a:chExt cx="8302543" cy="2205645"/>
            </a:xfrm>
          </p:grpSpPr>
          <p:sp>
            <p:nvSpPr>
              <p:cNvPr id="20" name="Rounded Rectangle 19">
                <a:extLst>
                  <a:ext uri="{FF2B5EF4-FFF2-40B4-BE49-F238E27FC236}">
                    <a16:creationId xmlns:a16="http://schemas.microsoft.com/office/drawing/2014/main" id="{E12F5A3B-B7F7-85E7-E231-CE06D59FEC63}"/>
                  </a:ext>
                </a:extLst>
              </p:cNvPr>
              <p:cNvSpPr/>
              <p:nvPr/>
            </p:nvSpPr>
            <p:spPr>
              <a:xfrm>
                <a:off x="4843485" y="1249871"/>
                <a:ext cx="8302543" cy="2205645"/>
              </a:xfrm>
              <a:prstGeom prst="roundRect">
                <a:avLst/>
              </a:prstGeom>
              <a:solidFill>
                <a:srgbClr val="1D2DB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1" name="TextBox 20">
                <a:extLst>
                  <a:ext uri="{FF2B5EF4-FFF2-40B4-BE49-F238E27FC236}">
                    <a16:creationId xmlns:a16="http://schemas.microsoft.com/office/drawing/2014/main" id="{4BBE49C2-86BA-3DB4-9CA0-2648F17E85B8}"/>
                  </a:ext>
                </a:extLst>
              </p:cNvPr>
              <p:cNvSpPr txBox="1"/>
              <p:nvPr/>
            </p:nvSpPr>
            <p:spPr>
              <a:xfrm>
                <a:off x="4880768" y="1466789"/>
                <a:ext cx="8265260" cy="17682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Aft>
                    <a:spcPts val="600"/>
                  </a:spcAft>
                </a:pPr>
                <a:r>
                  <a:rPr lang="en-US" sz="2400" dirty="0">
                    <a:solidFill>
                      <a:schemeClr val="bg1"/>
                    </a:solidFill>
                    <a:latin typeface="Montserrat" pitchFamily="2" charset="77"/>
                  </a:rPr>
                  <a:t>Identification Anomaly and Outliers</a:t>
                </a:r>
              </a:p>
            </p:txBody>
          </p:sp>
        </p:grpSp>
      </p:grpSp>
      <p:grpSp>
        <p:nvGrpSpPr>
          <p:cNvPr id="46" name="Group 45">
            <a:extLst>
              <a:ext uri="{FF2B5EF4-FFF2-40B4-BE49-F238E27FC236}">
                <a16:creationId xmlns:a16="http://schemas.microsoft.com/office/drawing/2014/main" id="{0D2552BB-D58A-D7F4-D171-8CF3C36CF77E}"/>
              </a:ext>
            </a:extLst>
          </p:cNvPr>
          <p:cNvGrpSpPr/>
          <p:nvPr/>
        </p:nvGrpSpPr>
        <p:grpSpPr>
          <a:xfrm>
            <a:off x="11096234" y="2121145"/>
            <a:ext cx="14645840" cy="1434374"/>
            <a:chOff x="11834631" y="2884997"/>
            <a:chExt cx="14645840" cy="1434374"/>
          </a:xfrm>
        </p:grpSpPr>
        <p:pic>
          <p:nvPicPr>
            <p:cNvPr id="39" name="Picture 38">
              <a:extLst>
                <a:ext uri="{FF2B5EF4-FFF2-40B4-BE49-F238E27FC236}">
                  <a16:creationId xmlns:a16="http://schemas.microsoft.com/office/drawing/2014/main" id="{4E7FB209-365F-3CAA-F839-7EBD627A2BDC}"/>
                </a:ext>
              </a:extLst>
            </p:cNvPr>
            <p:cNvPicPr>
              <a:picLocks noChangeAspect="1"/>
            </p:cNvPicPr>
            <p:nvPr/>
          </p:nvPicPr>
          <p:blipFill>
            <a:blip r:embed="rId2"/>
            <a:stretch>
              <a:fillRect/>
            </a:stretch>
          </p:blipFill>
          <p:spPr>
            <a:xfrm>
              <a:off x="11834631" y="3190233"/>
              <a:ext cx="5488564" cy="1075709"/>
            </a:xfrm>
            <a:prstGeom prst="rect">
              <a:avLst/>
            </a:prstGeom>
          </p:spPr>
        </p:pic>
        <p:pic>
          <p:nvPicPr>
            <p:cNvPr id="43" name="Picture 42">
              <a:extLst>
                <a:ext uri="{FF2B5EF4-FFF2-40B4-BE49-F238E27FC236}">
                  <a16:creationId xmlns:a16="http://schemas.microsoft.com/office/drawing/2014/main" id="{58F76AB3-5498-AFDE-572A-584CB1424124}"/>
                </a:ext>
              </a:extLst>
            </p:cNvPr>
            <p:cNvPicPr>
              <a:picLocks noChangeAspect="1"/>
            </p:cNvPicPr>
            <p:nvPr/>
          </p:nvPicPr>
          <p:blipFill>
            <a:blip r:embed="rId3"/>
            <a:stretch>
              <a:fillRect/>
            </a:stretch>
          </p:blipFill>
          <p:spPr>
            <a:xfrm>
              <a:off x="18783627" y="3200226"/>
              <a:ext cx="4492233" cy="1119145"/>
            </a:xfrm>
            <a:prstGeom prst="rect">
              <a:avLst/>
            </a:prstGeom>
          </p:spPr>
        </p:pic>
        <p:sp>
          <p:nvSpPr>
            <p:cNvPr id="44" name="TextBox 43">
              <a:extLst>
                <a:ext uri="{FF2B5EF4-FFF2-40B4-BE49-F238E27FC236}">
                  <a16:creationId xmlns:a16="http://schemas.microsoft.com/office/drawing/2014/main" id="{95B3D2BC-7466-3563-EB6D-8A198718AA08}"/>
                </a:ext>
              </a:extLst>
            </p:cNvPr>
            <p:cNvSpPr txBox="1"/>
            <p:nvPr/>
          </p:nvSpPr>
          <p:spPr>
            <a:xfrm>
              <a:off x="12024165" y="2884997"/>
              <a:ext cx="7752708"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800"/>
                </a:spcAft>
              </a:pPr>
              <a:r>
                <a:rPr lang="en-US" sz="1600" b="0" i="1" dirty="0">
                  <a:latin typeface="Montserrat" pitchFamily="2" charset="77"/>
                </a:rPr>
                <a:t>Pre Winsorization – Visits </a:t>
              </a:r>
            </a:p>
          </p:txBody>
        </p:sp>
        <p:sp>
          <p:nvSpPr>
            <p:cNvPr id="45" name="TextBox 44">
              <a:extLst>
                <a:ext uri="{FF2B5EF4-FFF2-40B4-BE49-F238E27FC236}">
                  <a16:creationId xmlns:a16="http://schemas.microsoft.com/office/drawing/2014/main" id="{583EE29C-BC49-6021-EC90-BBF123310813}"/>
                </a:ext>
              </a:extLst>
            </p:cNvPr>
            <p:cNvSpPr txBox="1"/>
            <p:nvPr/>
          </p:nvSpPr>
          <p:spPr>
            <a:xfrm>
              <a:off x="18727763" y="2919677"/>
              <a:ext cx="7752708"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800"/>
                </a:spcAft>
              </a:pPr>
              <a:r>
                <a:rPr lang="en-US" sz="1600" b="0" i="1" dirty="0">
                  <a:latin typeface="Montserrat" pitchFamily="2" charset="77"/>
                </a:rPr>
                <a:t>Visits Post Winsorization – Visits </a:t>
              </a:r>
            </a:p>
          </p:txBody>
        </p:sp>
      </p:grpSp>
      <p:grpSp>
        <p:nvGrpSpPr>
          <p:cNvPr id="22" name="Group 21">
            <a:extLst>
              <a:ext uri="{FF2B5EF4-FFF2-40B4-BE49-F238E27FC236}">
                <a16:creationId xmlns:a16="http://schemas.microsoft.com/office/drawing/2014/main" id="{C987555A-24E5-4356-F062-FCC05E711F42}"/>
              </a:ext>
            </a:extLst>
          </p:cNvPr>
          <p:cNvGrpSpPr/>
          <p:nvPr/>
        </p:nvGrpSpPr>
        <p:grpSpPr>
          <a:xfrm>
            <a:off x="991066" y="5081001"/>
            <a:ext cx="8789999" cy="3046075"/>
            <a:chOff x="1535384" y="2188011"/>
            <a:chExt cx="7752707" cy="3046075"/>
          </a:xfrm>
        </p:grpSpPr>
        <p:sp>
          <p:nvSpPr>
            <p:cNvPr id="27" name="TextBox 26">
              <a:extLst>
                <a:ext uri="{FF2B5EF4-FFF2-40B4-BE49-F238E27FC236}">
                  <a16:creationId xmlns:a16="http://schemas.microsoft.com/office/drawing/2014/main" id="{DF9F4CCF-E842-E489-A1FA-54A329FB11F9}"/>
                </a:ext>
              </a:extLst>
            </p:cNvPr>
            <p:cNvSpPr txBox="1"/>
            <p:nvPr/>
          </p:nvSpPr>
          <p:spPr>
            <a:xfrm>
              <a:off x="1570197" y="3141205"/>
              <a:ext cx="7717893" cy="2092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spcAft>
                  <a:spcPts val="600"/>
                </a:spcAft>
                <a:buFont typeface="Arial" panose="020B0604020202020204" pitchFamily="34" charset="0"/>
                <a:buChar char="•"/>
              </a:pPr>
              <a:r>
                <a:rPr lang="en-US" sz="2000" b="0" dirty="0">
                  <a:latin typeface="Montserrat" pitchFamily="2" charset="77"/>
                </a:rPr>
                <a:t>Normality of the Response and Nominal Features was majority Skewed to the right.</a:t>
              </a:r>
            </a:p>
            <a:p>
              <a:pPr marL="342900" indent="-342900" algn="l">
                <a:spcAft>
                  <a:spcPts val="600"/>
                </a:spcAft>
                <a:buFont typeface="Arial" panose="020B0604020202020204" pitchFamily="34" charset="0"/>
                <a:buChar char="•"/>
              </a:pPr>
              <a:r>
                <a:rPr lang="en-US" sz="2000" b="0" dirty="0">
                  <a:latin typeface="Montserrat" pitchFamily="2" charset="77"/>
                </a:rPr>
                <a:t>Applied Log transformation with a constant addition to handle the handle zero and negative values</a:t>
              </a:r>
            </a:p>
            <a:p>
              <a:pPr marL="342900" indent="-342900" algn="l">
                <a:spcAft>
                  <a:spcPts val="600"/>
                </a:spcAft>
                <a:buFont typeface="Arial" panose="020B0604020202020204" pitchFamily="34" charset="0"/>
                <a:buChar char="•"/>
              </a:pPr>
              <a:r>
                <a:rPr lang="en-US" sz="2000" b="0" dirty="0">
                  <a:latin typeface="Montserrat" pitchFamily="2" charset="77"/>
                </a:rPr>
                <a:t>Conduct a Cut off threshold where Ratio Features exceeded 100%. (other then occupancy rate)</a:t>
              </a:r>
            </a:p>
          </p:txBody>
        </p:sp>
        <p:grpSp>
          <p:nvGrpSpPr>
            <p:cNvPr id="28" name="Group 27">
              <a:extLst>
                <a:ext uri="{FF2B5EF4-FFF2-40B4-BE49-F238E27FC236}">
                  <a16:creationId xmlns:a16="http://schemas.microsoft.com/office/drawing/2014/main" id="{BEA07E36-CCD1-6B67-3A28-7764735C62CF}"/>
                </a:ext>
              </a:extLst>
            </p:cNvPr>
            <p:cNvGrpSpPr/>
            <p:nvPr/>
          </p:nvGrpSpPr>
          <p:grpSpPr>
            <a:xfrm>
              <a:off x="1535384" y="2188011"/>
              <a:ext cx="7752707" cy="737108"/>
              <a:chOff x="4843485" y="1249871"/>
              <a:chExt cx="8302543" cy="2205645"/>
            </a:xfrm>
          </p:grpSpPr>
          <p:sp>
            <p:nvSpPr>
              <p:cNvPr id="37" name="Rounded Rectangle 36">
                <a:extLst>
                  <a:ext uri="{FF2B5EF4-FFF2-40B4-BE49-F238E27FC236}">
                    <a16:creationId xmlns:a16="http://schemas.microsoft.com/office/drawing/2014/main" id="{956BBA16-4519-592C-37F9-17679FAC4372}"/>
                  </a:ext>
                </a:extLst>
              </p:cNvPr>
              <p:cNvSpPr/>
              <p:nvPr/>
            </p:nvSpPr>
            <p:spPr>
              <a:xfrm>
                <a:off x="4843485" y="1249871"/>
                <a:ext cx="8302543" cy="2205645"/>
              </a:xfrm>
              <a:prstGeom prst="roundRect">
                <a:avLst/>
              </a:prstGeom>
              <a:solidFill>
                <a:srgbClr val="1D2DB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8" name="TextBox 37">
                <a:extLst>
                  <a:ext uri="{FF2B5EF4-FFF2-40B4-BE49-F238E27FC236}">
                    <a16:creationId xmlns:a16="http://schemas.microsoft.com/office/drawing/2014/main" id="{95997E96-35A3-40F1-9AFA-887A442769EF}"/>
                  </a:ext>
                </a:extLst>
              </p:cNvPr>
              <p:cNvSpPr txBox="1"/>
              <p:nvPr/>
            </p:nvSpPr>
            <p:spPr>
              <a:xfrm>
                <a:off x="4880768" y="1529737"/>
                <a:ext cx="8265260" cy="1642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Aft>
                    <a:spcPts val="600"/>
                  </a:spcAft>
                </a:pPr>
                <a:r>
                  <a:rPr lang="en-US" sz="2400" dirty="0">
                    <a:solidFill>
                      <a:schemeClr val="bg1"/>
                    </a:solidFill>
                    <a:latin typeface="Montserrat" pitchFamily="2" charset="77"/>
                  </a:rPr>
                  <a:t>Check Normality of Predictors &amp; Response</a:t>
                </a:r>
              </a:p>
            </p:txBody>
          </p:sp>
        </p:grpSp>
      </p:grpSp>
      <p:grpSp>
        <p:nvGrpSpPr>
          <p:cNvPr id="52" name="Group 51">
            <a:extLst>
              <a:ext uri="{FF2B5EF4-FFF2-40B4-BE49-F238E27FC236}">
                <a16:creationId xmlns:a16="http://schemas.microsoft.com/office/drawing/2014/main" id="{4E33A2C4-82A0-E016-1CAA-181830AF3240}"/>
              </a:ext>
            </a:extLst>
          </p:cNvPr>
          <p:cNvGrpSpPr/>
          <p:nvPr/>
        </p:nvGrpSpPr>
        <p:grpSpPr>
          <a:xfrm>
            <a:off x="10254288" y="3863563"/>
            <a:ext cx="13511580" cy="2854570"/>
            <a:chOff x="9783513" y="7732268"/>
            <a:chExt cx="13511580" cy="2854570"/>
          </a:xfrm>
        </p:grpSpPr>
        <p:pic>
          <p:nvPicPr>
            <p:cNvPr id="48" name="Picture 47">
              <a:extLst>
                <a:ext uri="{FF2B5EF4-FFF2-40B4-BE49-F238E27FC236}">
                  <a16:creationId xmlns:a16="http://schemas.microsoft.com/office/drawing/2014/main" id="{BE4D3FE7-8727-FDEF-3070-A31FFB101763}"/>
                </a:ext>
              </a:extLst>
            </p:cNvPr>
            <p:cNvPicPr>
              <a:picLocks noChangeAspect="1"/>
            </p:cNvPicPr>
            <p:nvPr/>
          </p:nvPicPr>
          <p:blipFill>
            <a:blip r:embed="rId4"/>
            <a:stretch>
              <a:fillRect/>
            </a:stretch>
          </p:blipFill>
          <p:spPr>
            <a:xfrm>
              <a:off x="10715534" y="8158528"/>
              <a:ext cx="4975464" cy="2399190"/>
            </a:xfrm>
            <a:prstGeom prst="rect">
              <a:avLst/>
            </a:prstGeom>
            <a:ln w="22225">
              <a:solidFill>
                <a:srgbClr val="0070C0"/>
              </a:solidFill>
            </a:ln>
          </p:spPr>
        </p:pic>
        <p:pic>
          <p:nvPicPr>
            <p:cNvPr id="49" name="Picture 48">
              <a:extLst>
                <a:ext uri="{FF2B5EF4-FFF2-40B4-BE49-F238E27FC236}">
                  <a16:creationId xmlns:a16="http://schemas.microsoft.com/office/drawing/2014/main" id="{08D7EA10-2226-2230-03B4-24516EF62A1F}"/>
                </a:ext>
              </a:extLst>
            </p:cNvPr>
            <p:cNvPicPr>
              <a:picLocks noChangeAspect="1"/>
            </p:cNvPicPr>
            <p:nvPr/>
          </p:nvPicPr>
          <p:blipFill>
            <a:blip r:embed="rId5"/>
            <a:stretch>
              <a:fillRect/>
            </a:stretch>
          </p:blipFill>
          <p:spPr>
            <a:xfrm>
              <a:off x="17375305" y="8103454"/>
              <a:ext cx="5139060" cy="2483384"/>
            </a:xfrm>
            <a:prstGeom prst="rect">
              <a:avLst/>
            </a:prstGeom>
            <a:ln w="22225">
              <a:solidFill>
                <a:srgbClr val="0070C0"/>
              </a:solidFill>
            </a:ln>
          </p:spPr>
        </p:pic>
        <p:sp>
          <p:nvSpPr>
            <p:cNvPr id="50" name="TextBox 49">
              <a:extLst>
                <a:ext uri="{FF2B5EF4-FFF2-40B4-BE49-F238E27FC236}">
                  <a16:creationId xmlns:a16="http://schemas.microsoft.com/office/drawing/2014/main" id="{1402BF13-D4BE-BF8D-AF64-B530186B892A}"/>
                </a:ext>
              </a:extLst>
            </p:cNvPr>
            <p:cNvSpPr txBox="1"/>
            <p:nvPr/>
          </p:nvSpPr>
          <p:spPr>
            <a:xfrm>
              <a:off x="9783513" y="7784863"/>
              <a:ext cx="666604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1600" b="0" i="1" dirty="0">
                  <a:latin typeface="Montserrat" pitchFamily="2" charset="77"/>
                </a:rPr>
                <a:t>Pre-transformation - Net Room Nights </a:t>
              </a:r>
            </a:p>
          </p:txBody>
        </p:sp>
        <p:sp>
          <p:nvSpPr>
            <p:cNvPr id="51" name="TextBox 50">
              <a:extLst>
                <a:ext uri="{FF2B5EF4-FFF2-40B4-BE49-F238E27FC236}">
                  <a16:creationId xmlns:a16="http://schemas.microsoft.com/office/drawing/2014/main" id="{C9AAFB17-094C-2BD0-AB0E-BB95EA25DD4E}"/>
                </a:ext>
              </a:extLst>
            </p:cNvPr>
            <p:cNvSpPr txBox="1"/>
            <p:nvPr/>
          </p:nvSpPr>
          <p:spPr>
            <a:xfrm>
              <a:off x="16594576" y="7732268"/>
              <a:ext cx="6700517"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1600" b="0" i="1" dirty="0">
                  <a:latin typeface="Montserrat" pitchFamily="2" charset="77"/>
                </a:rPr>
                <a:t>Pre-transformation - Net Room Nights </a:t>
              </a:r>
            </a:p>
          </p:txBody>
        </p:sp>
      </p:grpSp>
      <p:grpSp>
        <p:nvGrpSpPr>
          <p:cNvPr id="68" name="Group 67">
            <a:extLst>
              <a:ext uri="{FF2B5EF4-FFF2-40B4-BE49-F238E27FC236}">
                <a16:creationId xmlns:a16="http://schemas.microsoft.com/office/drawing/2014/main" id="{24044949-57F5-4059-A156-7770021B721C}"/>
              </a:ext>
            </a:extLst>
          </p:cNvPr>
          <p:cNvGrpSpPr/>
          <p:nvPr/>
        </p:nvGrpSpPr>
        <p:grpSpPr>
          <a:xfrm>
            <a:off x="11880583" y="7438258"/>
            <a:ext cx="3677515" cy="5277544"/>
            <a:chOff x="11159384" y="2494334"/>
            <a:chExt cx="3677515" cy="5277544"/>
          </a:xfrm>
        </p:grpSpPr>
        <p:sp>
          <p:nvSpPr>
            <p:cNvPr id="69" name="TextBox 68">
              <a:extLst>
                <a:ext uri="{FF2B5EF4-FFF2-40B4-BE49-F238E27FC236}">
                  <a16:creationId xmlns:a16="http://schemas.microsoft.com/office/drawing/2014/main" id="{4008F610-694C-EB1C-2905-5224F5BF0058}"/>
                </a:ext>
              </a:extLst>
            </p:cNvPr>
            <p:cNvSpPr txBox="1"/>
            <p:nvPr/>
          </p:nvSpPr>
          <p:spPr>
            <a:xfrm>
              <a:off x="11159384" y="2494334"/>
              <a:ext cx="3677514"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1600" b="0" i="1" dirty="0">
                  <a:latin typeface="Montserrat" pitchFamily="2" charset="77"/>
                </a:rPr>
                <a:t>SelectKBest Feature selection</a:t>
              </a:r>
            </a:p>
          </p:txBody>
        </p:sp>
        <p:grpSp>
          <p:nvGrpSpPr>
            <p:cNvPr id="70" name="Group 69">
              <a:extLst>
                <a:ext uri="{FF2B5EF4-FFF2-40B4-BE49-F238E27FC236}">
                  <a16:creationId xmlns:a16="http://schemas.microsoft.com/office/drawing/2014/main" id="{DA159EEC-D6AA-4121-D0FD-AF950CD3BEE8}"/>
                </a:ext>
              </a:extLst>
            </p:cNvPr>
            <p:cNvGrpSpPr/>
            <p:nvPr/>
          </p:nvGrpSpPr>
          <p:grpSpPr>
            <a:xfrm>
              <a:off x="11159385" y="2920123"/>
              <a:ext cx="3677514" cy="4851755"/>
              <a:chOff x="10647941" y="2920123"/>
              <a:chExt cx="4861351" cy="6413593"/>
            </a:xfrm>
          </p:grpSpPr>
          <p:pic>
            <p:nvPicPr>
              <p:cNvPr id="71" name="Picture 70">
                <a:extLst>
                  <a:ext uri="{FF2B5EF4-FFF2-40B4-BE49-F238E27FC236}">
                    <a16:creationId xmlns:a16="http://schemas.microsoft.com/office/drawing/2014/main" id="{8208F4F3-3026-BE46-215F-79F93F7867C1}"/>
                  </a:ext>
                </a:extLst>
              </p:cNvPr>
              <p:cNvPicPr>
                <a:picLocks noChangeAspect="1"/>
              </p:cNvPicPr>
              <p:nvPr/>
            </p:nvPicPr>
            <p:blipFill rotWithShape="1">
              <a:blip r:embed="rId6"/>
              <a:srcRect b="19900"/>
              <a:stretch/>
            </p:blipFill>
            <p:spPr>
              <a:xfrm>
                <a:off x="10647941" y="2920123"/>
                <a:ext cx="4861351" cy="6413593"/>
              </a:xfrm>
              <a:prstGeom prst="rect">
                <a:avLst/>
              </a:prstGeom>
              <a:ln w="22225">
                <a:solidFill>
                  <a:srgbClr val="0070C0"/>
                </a:solidFill>
              </a:ln>
            </p:spPr>
          </p:pic>
          <p:sp>
            <p:nvSpPr>
              <p:cNvPr id="72" name="Rectangle 71">
                <a:extLst>
                  <a:ext uri="{FF2B5EF4-FFF2-40B4-BE49-F238E27FC236}">
                    <a16:creationId xmlns:a16="http://schemas.microsoft.com/office/drawing/2014/main" id="{5BE4B6E4-1741-C7B2-C9D3-1EAB630787CD}"/>
                  </a:ext>
                </a:extLst>
              </p:cNvPr>
              <p:cNvSpPr/>
              <p:nvPr/>
            </p:nvSpPr>
            <p:spPr>
              <a:xfrm>
                <a:off x="10647941" y="3288897"/>
                <a:ext cx="4861350" cy="1813134"/>
              </a:xfrm>
              <a:prstGeom prst="rect">
                <a:avLst/>
              </a:prstGeom>
              <a:solidFill>
                <a:srgbClr val="C00000">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grpSp>
      <p:grpSp>
        <p:nvGrpSpPr>
          <p:cNvPr id="73" name="Group 72">
            <a:extLst>
              <a:ext uri="{FF2B5EF4-FFF2-40B4-BE49-F238E27FC236}">
                <a16:creationId xmlns:a16="http://schemas.microsoft.com/office/drawing/2014/main" id="{C6545928-019F-77FE-DF88-EA7AD0737A2F}"/>
              </a:ext>
            </a:extLst>
          </p:cNvPr>
          <p:cNvGrpSpPr/>
          <p:nvPr/>
        </p:nvGrpSpPr>
        <p:grpSpPr>
          <a:xfrm>
            <a:off x="16441048" y="7501355"/>
            <a:ext cx="3033833" cy="5222941"/>
            <a:chOff x="15610628" y="2548937"/>
            <a:chExt cx="3033833" cy="5222941"/>
          </a:xfrm>
        </p:grpSpPr>
        <p:pic>
          <p:nvPicPr>
            <p:cNvPr id="74" name="Picture 73">
              <a:extLst>
                <a:ext uri="{FF2B5EF4-FFF2-40B4-BE49-F238E27FC236}">
                  <a16:creationId xmlns:a16="http://schemas.microsoft.com/office/drawing/2014/main" id="{53AB9B8B-FC0D-88B2-6B87-F8A7D3D70649}"/>
                </a:ext>
              </a:extLst>
            </p:cNvPr>
            <p:cNvPicPr>
              <a:picLocks noChangeAspect="1"/>
            </p:cNvPicPr>
            <p:nvPr/>
          </p:nvPicPr>
          <p:blipFill>
            <a:blip r:embed="rId7"/>
            <a:stretch>
              <a:fillRect/>
            </a:stretch>
          </p:blipFill>
          <p:spPr>
            <a:xfrm>
              <a:off x="15610628" y="2920123"/>
              <a:ext cx="3021890" cy="4851755"/>
            </a:xfrm>
            <a:prstGeom prst="rect">
              <a:avLst/>
            </a:prstGeom>
            <a:ln w="22225">
              <a:solidFill>
                <a:srgbClr val="0070C0"/>
              </a:solidFill>
            </a:ln>
          </p:spPr>
        </p:pic>
        <p:sp>
          <p:nvSpPr>
            <p:cNvPr id="75" name="Rectangle 74">
              <a:extLst>
                <a:ext uri="{FF2B5EF4-FFF2-40B4-BE49-F238E27FC236}">
                  <a16:creationId xmlns:a16="http://schemas.microsoft.com/office/drawing/2014/main" id="{17BF192F-0B57-B432-6DD0-641D8E68E6CD}"/>
                </a:ext>
              </a:extLst>
            </p:cNvPr>
            <p:cNvSpPr/>
            <p:nvPr/>
          </p:nvSpPr>
          <p:spPr>
            <a:xfrm>
              <a:off x="15610629" y="3538852"/>
              <a:ext cx="2119432" cy="1508760"/>
            </a:xfrm>
            <a:prstGeom prst="rect">
              <a:avLst/>
            </a:prstGeom>
            <a:solidFill>
              <a:srgbClr val="C00000">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Rectangle 75">
              <a:extLst>
                <a:ext uri="{FF2B5EF4-FFF2-40B4-BE49-F238E27FC236}">
                  <a16:creationId xmlns:a16="http://schemas.microsoft.com/office/drawing/2014/main" id="{34A02CAB-28B0-8C75-3A92-DFE4C9C63915}"/>
                </a:ext>
              </a:extLst>
            </p:cNvPr>
            <p:cNvSpPr/>
            <p:nvPr/>
          </p:nvSpPr>
          <p:spPr>
            <a:xfrm>
              <a:off x="17730061" y="3765665"/>
              <a:ext cx="914400" cy="1280160"/>
            </a:xfrm>
            <a:prstGeom prst="rect">
              <a:avLst/>
            </a:prstGeom>
            <a:solidFill>
              <a:schemeClr val="accent3">
                <a:lumMod val="60000"/>
                <a:lumOff val="40000"/>
                <a:alpha val="37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7" name="TextBox 76">
              <a:extLst>
                <a:ext uri="{FF2B5EF4-FFF2-40B4-BE49-F238E27FC236}">
                  <a16:creationId xmlns:a16="http://schemas.microsoft.com/office/drawing/2014/main" id="{53222452-0CD5-2D9A-0BE0-9DF5F87E0676}"/>
                </a:ext>
              </a:extLst>
            </p:cNvPr>
            <p:cNvSpPr txBox="1"/>
            <p:nvPr/>
          </p:nvSpPr>
          <p:spPr>
            <a:xfrm>
              <a:off x="15610629" y="2548937"/>
              <a:ext cx="302189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1600" b="0" i="1" dirty="0">
                  <a:latin typeface="Montserrat" pitchFamily="2" charset="77"/>
                </a:rPr>
                <a:t>Correlation Chart</a:t>
              </a:r>
            </a:p>
          </p:txBody>
        </p:sp>
      </p:grpSp>
      <p:grpSp>
        <p:nvGrpSpPr>
          <p:cNvPr id="85" name="Group 84">
            <a:extLst>
              <a:ext uri="{FF2B5EF4-FFF2-40B4-BE49-F238E27FC236}">
                <a16:creationId xmlns:a16="http://schemas.microsoft.com/office/drawing/2014/main" id="{131CFB4C-B19B-856A-D3F9-3E3C94FDD1D8}"/>
              </a:ext>
            </a:extLst>
          </p:cNvPr>
          <p:cNvGrpSpPr/>
          <p:nvPr/>
        </p:nvGrpSpPr>
        <p:grpSpPr>
          <a:xfrm>
            <a:off x="20415609" y="7501355"/>
            <a:ext cx="2679700" cy="2676247"/>
            <a:chOff x="19850868" y="8043573"/>
            <a:chExt cx="2679700" cy="2676247"/>
          </a:xfrm>
        </p:grpSpPr>
        <p:pic>
          <p:nvPicPr>
            <p:cNvPr id="78" name="Picture 77">
              <a:extLst>
                <a:ext uri="{FF2B5EF4-FFF2-40B4-BE49-F238E27FC236}">
                  <a16:creationId xmlns:a16="http://schemas.microsoft.com/office/drawing/2014/main" id="{F40A177A-4639-741E-8F13-CABE4B5FC7E5}"/>
                </a:ext>
              </a:extLst>
            </p:cNvPr>
            <p:cNvPicPr>
              <a:picLocks noChangeAspect="1"/>
            </p:cNvPicPr>
            <p:nvPr/>
          </p:nvPicPr>
          <p:blipFill>
            <a:blip r:embed="rId8"/>
            <a:stretch>
              <a:fillRect/>
            </a:stretch>
          </p:blipFill>
          <p:spPr>
            <a:xfrm>
              <a:off x="19850868" y="8383020"/>
              <a:ext cx="2679700" cy="2336800"/>
            </a:xfrm>
            <a:prstGeom prst="rect">
              <a:avLst/>
            </a:prstGeom>
            <a:ln w="22225">
              <a:solidFill>
                <a:srgbClr val="0070C0"/>
              </a:solidFill>
            </a:ln>
          </p:spPr>
        </p:pic>
        <p:sp>
          <p:nvSpPr>
            <p:cNvPr id="79" name="TextBox 78">
              <a:extLst>
                <a:ext uri="{FF2B5EF4-FFF2-40B4-BE49-F238E27FC236}">
                  <a16:creationId xmlns:a16="http://schemas.microsoft.com/office/drawing/2014/main" id="{2CBFA907-0C19-1A16-12BE-927BBC850ECF}"/>
                </a:ext>
              </a:extLst>
            </p:cNvPr>
            <p:cNvSpPr txBox="1"/>
            <p:nvPr/>
          </p:nvSpPr>
          <p:spPr>
            <a:xfrm>
              <a:off x="19850868" y="8043573"/>
              <a:ext cx="26797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1600" b="0" i="1" dirty="0">
                  <a:latin typeface="Montserrat" pitchFamily="2" charset="77"/>
                </a:rPr>
                <a:t>VIF Results</a:t>
              </a:r>
            </a:p>
          </p:txBody>
        </p:sp>
      </p:grpSp>
      <p:grpSp>
        <p:nvGrpSpPr>
          <p:cNvPr id="80" name="Group 79">
            <a:extLst>
              <a:ext uri="{FF2B5EF4-FFF2-40B4-BE49-F238E27FC236}">
                <a16:creationId xmlns:a16="http://schemas.microsoft.com/office/drawing/2014/main" id="{58B9D337-FCCF-3B8C-840B-7036F208E036}"/>
              </a:ext>
            </a:extLst>
          </p:cNvPr>
          <p:cNvGrpSpPr/>
          <p:nvPr/>
        </p:nvGrpSpPr>
        <p:grpSpPr>
          <a:xfrm>
            <a:off x="953864" y="8353724"/>
            <a:ext cx="8827200" cy="3046075"/>
            <a:chOff x="1535385" y="2188011"/>
            <a:chExt cx="7572824" cy="3046075"/>
          </a:xfrm>
        </p:grpSpPr>
        <p:sp>
          <p:nvSpPr>
            <p:cNvPr id="81" name="TextBox 80">
              <a:extLst>
                <a:ext uri="{FF2B5EF4-FFF2-40B4-BE49-F238E27FC236}">
                  <a16:creationId xmlns:a16="http://schemas.microsoft.com/office/drawing/2014/main" id="{F5779560-CC0E-AD16-1BCF-E0ABE294C099}"/>
                </a:ext>
              </a:extLst>
            </p:cNvPr>
            <p:cNvSpPr txBox="1"/>
            <p:nvPr/>
          </p:nvSpPr>
          <p:spPr>
            <a:xfrm>
              <a:off x="1570198" y="3141205"/>
              <a:ext cx="7538010" cy="2092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spcAft>
                  <a:spcPts val="600"/>
                </a:spcAft>
                <a:buFont typeface="Arial" panose="020B0604020202020204" pitchFamily="34" charset="0"/>
                <a:buChar char="•"/>
              </a:pPr>
              <a:r>
                <a:rPr lang="en-US" sz="2000" b="0" dirty="0">
                  <a:latin typeface="Montserrat" pitchFamily="2" charset="77"/>
                </a:rPr>
                <a:t>Applied SelectKBest feature method identifies co-relation b/w each feature and response keeping other features constant.</a:t>
              </a:r>
            </a:p>
            <a:p>
              <a:pPr marL="342900" indent="-342900" algn="l">
                <a:spcAft>
                  <a:spcPts val="600"/>
                </a:spcAft>
                <a:buFont typeface="Arial" panose="020B0604020202020204" pitchFamily="34" charset="0"/>
                <a:buChar char="•"/>
              </a:pPr>
              <a:r>
                <a:rPr lang="en-US" sz="2000" b="0" dirty="0">
                  <a:latin typeface="Montserrat" pitchFamily="2" charset="77"/>
                </a:rPr>
                <a:t>Visualized the Correlation Table to filter features with high multi-collinearity to  b/w each other and Response.</a:t>
              </a:r>
            </a:p>
            <a:p>
              <a:pPr marL="342900" indent="-342900" algn="l">
                <a:spcAft>
                  <a:spcPts val="600"/>
                </a:spcAft>
                <a:buFont typeface="Arial" panose="020B0604020202020204" pitchFamily="34" charset="0"/>
                <a:buChar char="•"/>
              </a:pPr>
              <a:r>
                <a:rPr lang="en-US" sz="2000" b="0" dirty="0">
                  <a:latin typeface="Montserrat" pitchFamily="2" charset="77"/>
                </a:rPr>
                <a:t>Check the Variance Inflation Factor to check multi-collinearity and filter a final set of features for modeling.</a:t>
              </a:r>
            </a:p>
          </p:txBody>
        </p:sp>
        <p:grpSp>
          <p:nvGrpSpPr>
            <p:cNvPr id="82" name="Group 81">
              <a:extLst>
                <a:ext uri="{FF2B5EF4-FFF2-40B4-BE49-F238E27FC236}">
                  <a16:creationId xmlns:a16="http://schemas.microsoft.com/office/drawing/2014/main" id="{968848BB-A647-7C21-4974-01F827632E1C}"/>
                </a:ext>
              </a:extLst>
            </p:cNvPr>
            <p:cNvGrpSpPr/>
            <p:nvPr/>
          </p:nvGrpSpPr>
          <p:grpSpPr>
            <a:xfrm>
              <a:off x="1535385" y="2188011"/>
              <a:ext cx="7572824" cy="737108"/>
              <a:chOff x="4843486" y="1249871"/>
              <a:chExt cx="8109902" cy="2205645"/>
            </a:xfrm>
          </p:grpSpPr>
          <p:sp>
            <p:nvSpPr>
              <p:cNvPr id="83" name="Rounded Rectangle 82">
                <a:extLst>
                  <a:ext uri="{FF2B5EF4-FFF2-40B4-BE49-F238E27FC236}">
                    <a16:creationId xmlns:a16="http://schemas.microsoft.com/office/drawing/2014/main" id="{0AFAD519-E585-B027-1798-C538A80AD26F}"/>
                  </a:ext>
                </a:extLst>
              </p:cNvPr>
              <p:cNvSpPr/>
              <p:nvPr/>
            </p:nvSpPr>
            <p:spPr>
              <a:xfrm>
                <a:off x="4843486" y="1249871"/>
                <a:ext cx="8109902" cy="2205645"/>
              </a:xfrm>
              <a:prstGeom prst="roundRect">
                <a:avLst/>
              </a:prstGeom>
              <a:solidFill>
                <a:srgbClr val="1D2DB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4" name="TextBox 83">
                <a:extLst>
                  <a:ext uri="{FF2B5EF4-FFF2-40B4-BE49-F238E27FC236}">
                    <a16:creationId xmlns:a16="http://schemas.microsoft.com/office/drawing/2014/main" id="{5C16487C-7BDD-D81F-E0F8-1789608C25C0}"/>
                  </a:ext>
                </a:extLst>
              </p:cNvPr>
              <p:cNvSpPr txBox="1"/>
              <p:nvPr/>
            </p:nvSpPr>
            <p:spPr>
              <a:xfrm>
                <a:off x="4880768" y="1529737"/>
                <a:ext cx="8072619" cy="1642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Aft>
                    <a:spcPts val="600"/>
                  </a:spcAft>
                </a:pPr>
                <a:r>
                  <a:rPr lang="en-US" sz="2400" dirty="0">
                    <a:solidFill>
                      <a:schemeClr val="bg1"/>
                    </a:solidFill>
                    <a:latin typeface="Montserrat" pitchFamily="2" charset="77"/>
                  </a:rPr>
                  <a:t>Feature Selection</a:t>
                </a:r>
              </a:p>
            </p:txBody>
          </p:sp>
        </p:grpSp>
      </p:grpSp>
      <p:sp>
        <p:nvSpPr>
          <p:cNvPr id="86" name="TextBox 85">
            <a:extLst>
              <a:ext uri="{FF2B5EF4-FFF2-40B4-BE49-F238E27FC236}">
                <a16:creationId xmlns:a16="http://schemas.microsoft.com/office/drawing/2014/main" id="{65ABF999-D0EA-364B-5F4F-A1DB81657AB2}"/>
              </a:ext>
            </a:extLst>
          </p:cNvPr>
          <p:cNvSpPr txBox="1"/>
          <p:nvPr/>
        </p:nvSpPr>
        <p:spPr>
          <a:xfrm>
            <a:off x="11285768" y="12803037"/>
            <a:ext cx="470421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1600" b="0" dirty="0">
                <a:latin typeface="Montserrat" pitchFamily="2" charset="77"/>
              </a:rPr>
              <a:t>Top 6 features in red indicate an extreme co-relation with Net Room Nights.</a:t>
            </a:r>
          </a:p>
        </p:txBody>
      </p:sp>
      <p:sp>
        <p:nvSpPr>
          <p:cNvPr id="89" name="TextBox 88">
            <a:extLst>
              <a:ext uri="{FF2B5EF4-FFF2-40B4-BE49-F238E27FC236}">
                <a16:creationId xmlns:a16="http://schemas.microsoft.com/office/drawing/2014/main" id="{0B8B4A8F-52D1-0084-B81A-0BFEE656A2F3}"/>
              </a:ext>
            </a:extLst>
          </p:cNvPr>
          <p:cNvSpPr txBox="1"/>
          <p:nvPr/>
        </p:nvSpPr>
        <p:spPr>
          <a:xfrm>
            <a:off x="1058640" y="11702065"/>
            <a:ext cx="8827201" cy="17081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dirty="0">
                <a:latin typeface="Montserrat" pitchFamily="2" charset="77"/>
              </a:rPr>
              <a:t>Important: </a:t>
            </a:r>
            <a:r>
              <a:rPr lang="en-US" sz="2000" b="0" dirty="0">
                <a:latin typeface="Montserrat" pitchFamily="2" charset="77"/>
              </a:rPr>
              <a:t>The three tests above indicate that initial top features are multi-collinearity with each other and the Response, not providing us with right key Drivers. Hence, we will </a:t>
            </a:r>
          </a:p>
          <a:p>
            <a:pPr algn="l">
              <a:spcAft>
                <a:spcPts val="600"/>
              </a:spcAft>
            </a:pPr>
            <a:r>
              <a:rPr lang="en-US" sz="2000" b="0" dirty="0">
                <a:latin typeface="Montserrat" pitchFamily="2" charset="77"/>
              </a:rPr>
              <a:t>discard these, and utilize the Categorical, Time based and Funnel Based metrics for our Regression model, to explore for insights.</a:t>
            </a:r>
          </a:p>
        </p:txBody>
      </p:sp>
      <p:sp>
        <p:nvSpPr>
          <p:cNvPr id="90" name="TextBox 89">
            <a:extLst>
              <a:ext uri="{FF2B5EF4-FFF2-40B4-BE49-F238E27FC236}">
                <a16:creationId xmlns:a16="http://schemas.microsoft.com/office/drawing/2014/main" id="{574B2477-D2F0-A074-5DAC-93307951F087}"/>
              </a:ext>
            </a:extLst>
          </p:cNvPr>
          <p:cNvSpPr txBox="1"/>
          <p:nvPr/>
        </p:nvSpPr>
        <p:spPr>
          <a:xfrm>
            <a:off x="15989984" y="12803037"/>
            <a:ext cx="430136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1600" b="0" dirty="0">
                <a:latin typeface="Montserrat" pitchFamily="2" charset="77"/>
              </a:rPr>
              <a:t>In purple, Visits shows a high correlation to Nominal features.</a:t>
            </a:r>
          </a:p>
        </p:txBody>
      </p:sp>
      <p:sp>
        <p:nvSpPr>
          <p:cNvPr id="91" name="TextBox 90">
            <a:extLst>
              <a:ext uri="{FF2B5EF4-FFF2-40B4-BE49-F238E27FC236}">
                <a16:creationId xmlns:a16="http://schemas.microsoft.com/office/drawing/2014/main" id="{6F25FC27-7D6D-9D61-BBA4-BF8CAAEF2473}"/>
              </a:ext>
            </a:extLst>
          </p:cNvPr>
          <p:cNvSpPr txBox="1"/>
          <p:nvPr/>
        </p:nvSpPr>
        <p:spPr>
          <a:xfrm>
            <a:off x="19715039" y="10357635"/>
            <a:ext cx="430136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1600" b="0" dirty="0">
                <a:latin typeface="Montserrat" pitchFamily="2" charset="77"/>
              </a:rPr>
              <a:t>The Top 9 Features with no interdependence are selected.</a:t>
            </a:r>
          </a:p>
        </p:txBody>
      </p:sp>
      <p:sp>
        <p:nvSpPr>
          <p:cNvPr id="92" name="TextBox 91">
            <a:extLst>
              <a:ext uri="{FF2B5EF4-FFF2-40B4-BE49-F238E27FC236}">
                <a16:creationId xmlns:a16="http://schemas.microsoft.com/office/drawing/2014/main" id="{CD0C6F36-4492-161D-960A-4F4065324C71}"/>
              </a:ext>
            </a:extLst>
          </p:cNvPr>
          <p:cNvSpPr txBox="1"/>
          <p:nvPr/>
        </p:nvSpPr>
        <p:spPr>
          <a:xfrm>
            <a:off x="-155815" y="1275680"/>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latin typeface="Montserrat" pitchFamily="2" charset="77"/>
              </a:rPr>
              <a:t>Identification of Key Drivers</a:t>
            </a:r>
          </a:p>
        </p:txBody>
      </p:sp>
    </p:spTree>
    <p:extLst>
      <p:ext uri="{BB962C8B-B14F-4D97-AF65-F5344CB8AC3E}">
        <p14:creationId xmlns:p14="http://schemas.microsoft.com/office/powerpoint/2010/main" val="10766738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Acquisition Funnel Metrics">
            <a:extLst>
              <a:ext uri="{FF2B5EF4-FFF2-40B4-BE49-F238E27FC236}">
                <a16:creationId xmlns:a16="http://schemas.microsoft.com/office/drawing/2014/main" id="{0A28DA88-F8F8-26AF-1397-06F403FDE87C}"/>
              </a:ext>
            </a:extLst>
          </p:cNvPr>
          <p:cNvSpPr txBox="1">
            <a:spLocks/>
          </p:cNvSpPr>
          <p:nvPr/>
        </p:nvSpPr>
        <p:spPr>
          <a:xfrm>
            <a:off x="0" y="305775"/>
            <a:ext cx="24384000" cy="944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Regression Analysis</a:t>
            </a:r>
          </a:p>
        </p:txBody>
      </p:sp>
      <p:sp>
        <p:nvSpPr>
          <p:cNvPr id="7" name="Slide Number Placeholder 6">
            <a:extLst>
              <a:ext uri="{FF2B5EF4-FFF2-40B4-BE49-F238E27FC236}">
                <a16:creationId xmlns:a16="http://schemas.microsoft.com/office/drawing/2014/main" id="{E02774B8-275F-F8C0-0595-A5BCC7AB2A9B}"/>
              </a:ext>
            </a:extLst>
          </p:cNvPr>
          <p:cNvSpPr>
            <a:spLocks noGrp="1"/>
          </p:cNvSpPr>
          <p:nvPr>
            <p:ph type="sldNum" sz="quarter" idx="2"/>
          </p:nvPr>
        </p:nvSpPr>
        <p:spPr/>
        <p:txBody>
          <a:bodyPr/>
          <a:lstStyle/>
          <a:p>
            <a:fld id="{86CB4B4D-7CA3-9044-876B-883B54F8677D}" type="slidenum">
              <a:rPr lang="en-US" smtClean="0"/>
              <a:t>19</a:t>
            </a:fld>
            <a:endParaRPr lang="en-US"/>
          </a:p>
        </p:txBody>
      </p:sp>
      <p:grpSp>
        <p:nvGrpSpPr>
          <p:cNvPr id="24" name="Group 23">
            <a:extLst>
              <a:ext uri="{FF2B5EF4-FFF2-40B4-BE49-F238E27FC236}">
                <a16:creationId xmlns:a16="http://schemas.microsoft.com/office/drawing/2014/main" id="{A24BE573-CA78-08F7-2E9A-7A2700EE8AA3}"/>
              </a:ext>
            </a:extLst>
          </p:cNvPr>
          <p:cNvGrpSpPr/>
          <p:nvPr/>
        </p:nvGrpSpPr>
        <p:grpSpPr>
          <a:xfrm>
            <a:off x="1287341" y="8409703"/>
            <a:ext cx="7752707" cy="737108"/>
            <a:chOff x="4843485" y="1249871"/>
            <a:chExt cx="8302543" cy="2205645"/>
          </a:xfrm>
        </p:grpSpPr>
        <p:sp>
          <p:nvSpPr>
            <p:cNvPr id="25" name="Rounded Rectangle 24">
              <a:extLst>
                <a:ext uri="{FF2B5EF4-FFF2-40B4-BE49-F238E27FC236}">
                  <a16:creationId xmlns:a16="http://schemas.microsoft.com/office/drawing/2014/main" id="{D3300107-DA07-4F10-47E8-8BCEAA93D910}"/>
                </a:ext>
              </a:extLst>
            </p:cNvPr>
            <p:cNvSpPr/>
            <p:nvPr/>
          </p:nvSpPr>
          <p:spPr>
            <a:xfrm>
              <a:off x="4843485" y="1249871"/>
              <a:ext cx="8302543" cy="2205645"/>
            </a:xfrm>
            <a:prstGeom prst="roundRect">
              <a:avLst/>
            </a:prstGeom>
            <a:solidFill>
              <a:srgbClr val="1D2DB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6" name="TextBox 25">
              <a:extLst>
                <a:ext uri="{FF2B5EF4-FFF2-40B4-BE49-F238E27FC236}">
                  <a16:creationId xmlns:a16="http://schemas.microsoft.com/office/drawing/2014/main" id="{F660E4C9-7A67-2194-B5AA-2589F8AF979B}"/>
                </a:ext>
              </a:extLst>
            </p:cNvPr>
            <p:cNvSpPr txBox="1"/>
            <p:nvPr/>
          </p:nvSpPr>
          <p:spPr>
            <a:xfrm>
              <a:off x="4880768" y="1529737"/>
              <a:ext cx="8265260" cy="1642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Aft>
                  <a:spcPts val="600"/>
                </a:spcAft>
              </a:pPr>
              <a:r>
                <a:rPr lang="en-US" sz="2400" dirty="0">
                  <a:solidFill>
                    <a:schemeClr val="bg1"/>
                  </a:solidFill>
                  <a:latin typeface="Montserrat" pitchFamily="2" charset="77"/>
                </a:rPr>
                <a:t>Conclusion</a:t>
              </a:r>
            </a:p>
          </p:txBody>
        </p:sp>
      </p:grpSp>
      <p:grpSp>
        <p:nvGrpSpPr>
          <p:cNvPr id="32" name="Group 31">
            <a:extLst>
              <a:ext uri="{FF2B5EF4-FFF2-40B4-BE49-F238E27FC236}">
                <a16:creationId xmlns:a16="http://schemas.microsoft.com/office/drawing/2014/main" id="{EB161738-C1A7-129B-A706-38DA39D86DE7}"/>
              </a:ext>
            </a:extLst>
          </p:cNvPr>
          <p:cNvGrpSpPr/>
          <p:nvPr/>
        </p:nvGrpSpPr>
        <p:grpSpPr>
          <a:xfrm>
            <a:off x="1287342" y="2531442"/>
            <a:ext cx="7752707" cy="5662175"/>
            <a:chOff x="1535384" y="2188011"/>
            <a:chExt cx="7752707" cy="5662175"/>
          </a:xfrm>
        </p:grpSpPr>
        <p:sp>
          <p:nvSpPr>
            <p:cNvPr id="33" name="TextBox 32">
              <a:extLst>
                <a:ext uri="{FF2B5EF4-FFF2-40B4-BE49-F238E27FC236}">
                  <a16:creationId xmlns:a16="http://schemas.microsoft.com/office/drawing/2014/main" id="{100387B8-111A-CF96-8C2C-7C1B871B9C84}"/>
                </a:ext>
              </a:extLst>
            </p:cNvPr>
            <p:cNvSpPr txBox="1"/>
            <p:nvPr/>
          </p:nvSpPr>
          <p:spPr>
            <a:xfrm>
              <a:off x="1570197" y="3141205"/>
              <a:ext cx="7717893"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spcAft>
                  <a:spcPts val="600"/>
                </a:spcAft>
                <a:buFont typeface="Arial" panose="020B0604020202020204" pitchFamily="34" charset="0"/>
                <a:buChar char="•"/>
              </a:pPr>
              <a:r>
                <a:rPr lang="en-US" sz="2000" b="0" dirty="0">
                  <a:latin typeface="Montserrat" pitchFamily="2" charset="77"/>
                </a:rPr>
                <a:t>Implemented Multi-Linear Regression to observe the selected features selection showed statistical significance, and coefficients elaborated on the importance to Response.</a:t>
              </a:r>
            </a:p>
            <a:p>
              <a:pPr marL="342900" indent="-342900" algn="l">
                <a:spcAft>
                  <a:spcPts val="600"/>
                </a:spcAft>
                <a:buFont typeface="Arial" panose="020B0604020202020204" pitchFamily="34" charset="0"/>
                <a:buChar char="•"/>
              </a:pPr>
              <a:r>
                <a:rPr lang="en-US" sz="2000" b="0" dirty="0">
                  <a:latin typeface="Montserrat" pitchFamily="2" charset="77"/>
                </a:rPr>
                <a:t>In Marketing investment, channel 2 shows an optimistic view of increasing Net Room Nights whereas the channel 10 and 4 show a negative impact.</a:t>
              </a:r>
            </a:p>
            <a:p>
              <a:pPr marL="342900" indent="-342900" algn="l">
                <a:spcAft>
                  <a:spcPts val="600"/>
                </a:spcAft>
                <a:buFont typeface="Arial" panose="020B0604020202020204" pitchFamily="34" charset="0"/>
                <a:buChar char="•"/>
              </a:pPr>
              <a:r>
                <a:rPr lang="en-US" sz="2000" b="0" dirty="0">
                  <a:latin typeface="Montserrat" pitchFamily="2" charset="77"/>
                </a:rPr>
                <a:t>Geographic region 1 highlight the highest area to get Net Room Nights.</a:t>
              </a:r>
            </a:p>
            <a:p>
              <a:pPr marL="342900" indent="-342900" algn="l">
                <a:spcAft>
                  <a:spcPts val="600"/>
                </a:spcAft>
                <a:buFont typeface="Arial" panose="020B0604020202020204" pitchFamily="34" charset="0"/>
                <a:buChar char="•"/>
              </a:pPr>
              <a:r>
                <a:rPr lang="en-US" sz="2000" b="0" dirty="0">
                  <a:latin typeface="Montserrat" pitchFamily="2" charset="77"/>
                </a:rPr>
                <a:t>Desktop is the go-to platform for acquisition of increase Net Room Nights.</a:t>
              </a:r>
            </a:p>
            <a:p>
              <a:pPr marL="342900" indent="-342900" algn="l">
                <a:spcAft>
                  <a:spcPts val="600"/>
                </a:spcAft>
                <a:buFont typeface="Arial" panose="020B0604020202020204" pitchFamily="34" charset="0"/>
                <a:buChar char="•"/>
              </a:pPr>
              <a:r>
                <a:rPr lang="en-US" sz="2000" b="0" dirty="0">
                  <a:latin typeface="Montserrat" pitchFamily="2" charset="77"/>
                </a:rPr>
                <a:t>In Funnel metrics, increasing Order rate and decreasing Bounce rate, would deduce increase in Net Room Nights.</a:t>
              </a:r>
            </a:p>
          </p:txBody>
        </p:sp>
        <p:grpSp>
          <p:nvGrpSpPr>
            <p:cNvPr id="34" name="Group 33">
              <a:extLst>
                <a:ext uri="{FF2B5EF4-FFF2-40B4-BE49-F238E27FC236}">
                  <a16:creationId xmlns:a16="http://schemas.microsoft.com/office/drawing/2014/main" id="{F012F06A-AF19-C01B-D27C-894C7FA80D50}"/>
                </a:ext>
              </a:extLst>
            </p:cNvPr>
            <p:cNvGrpSpPr/>
            <p:nvPr/>
          </p:nvGrpSpPr>
          <p:grpSpPr>
            <a:xfrm>
              <a:off x="1535384" y="2188011"/>
              <a:ext cx="7752707" cy="737108"/>
              <a:chOff x="4843485" y="1249871"/>
              <a:chExt cx="8302543" cy="2205645"/>
            </a:xfrm>
          </p:grpSpPr>
          <p:sp>
            <p:nvSpPr>
              <p:cNvPr id="36" name="Rounded Rectangle 35">
                <a:extLst>
                  <a:ext uri="{FF2B5EF4-FFF2-40B4-BE49-F238E27FC236}">
                    <a16:creationId xmlns:a16="http://schemas.microsoft.com/office/drawing/2014/main" id="{0C959078-D111-91E4-0209-5ACE6545BB20}"/>
                  </a:ext>
                </a:extLst>
              </p:cNvPr>
              <p:cNvSpPr/>
              <p:nvPr/>
            </p:nvSpPr>
            <p:spPr>
              <a:xfrm>
                <a:off x="4843485" y="1249871"/>
                <a:ext cx="8302543" cy="2205645"/>
              </a:xfrm>
              <a:prstGeom prst="roundRect">
                <a:avLst/>
              </a:prstGeom>
              <a:solidFill>
                <a:srgbClr val="1D2DB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7" name="TextBox 36">
                <a:extLst>
                  <a:ext uri="{FF2B5EF4-FFF2-40B4-BE49-F238E27FC236}">
                    <a16:creationId xmlns:a16="http://schemas.microsoft.com/office/drawing/2014/main" id="{3E20AC65-661F-5467-EEC0-C6545D10A988}"/>
                  </a:ext>
                </a:extLst>
              </p:cNvPr>
              <p:cNvSpPr txBox="1"/>
              <p:nvPr/>
            </p:nvSpPr>
            <p:spPr>
              <a:xfrm>
                <a:off x="4880768" y="1529737"/>
                <a:ext cx="8265260" cy="1642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Aft>
                    <a:spcPts val="600"/>
                  </a:spcAft>
                </a:pPr>
                <a:r>
                  <a:rPr lang="en-US" sz="2400" dirty="0">
                    <a:solidFill>
                      <a:schemeClr val="bg1"/>
                    </a:solidFill>
                    <a:latin typeface="Montserrat" pitchFamily="2" charset="77"/>
                  </a:rPr>
                  <a:t>Modeling</a:t>
                </a:r>
              </a:p>
            </p:txBody>
          </p:sp>
        </p:grpSp>
      </p:grpSp>
      <p:pic>
        <p:nvPicPr>
          <p:cNvPr id="56" name="Picture 55">
            <a:extLst>
              <a:ext uri="{FF2B5EF4-FFF2-40B4-BE49-F238E27FC236}">
                <a16:creationId xmlns:a16="http://schemas.microsoft.com/office/drawing/2014/main" id="{5E2C4E3F-B9A4-AEB9-AEAF-6283C49DDA0A}"/>
              </a:ext>
            </a:extLst>
          </p:cNvPr>
          <p:cNvPicPr>
            <a:picLocks noChangeAspect="1"/>
          </p:cNvPicPr>
          <p:nvPr/>
        </p:nvPicPr>
        <p:blipFill rotWithShape="1">
          <a:blip r:embed="rId2"/>
          <a:srcRect b="5180"/>
          <a:stretch/>
        </p:blipFill>
        <p:spPr>
          <a:xfrm>
            <a:off x="11959031" y="2531442"/>
            <a:ext cx="8695121" cy="5631866"/>
          </a:xfrm>
          <a:prstGeom prst="rect">
            <a:avLst/>
          </a:prstGeom>
          <a:ln w="22225">
            <a:solidFill>
              <a:srgbClr val="0070C0"/>
            </a:solidFill>
          </a:ln>
        </p:spPr>
      </p:pic>
      <p:sp>
        <p:nvSpPr>
          <p:cNvPr id="57" name="TextBox 56">
            <a:extLst>
              <a:ext uri="{FF2B5EF4-FFF2-40B4-BE49-F238E27FC236}">
                <a16:creationId xmlns:a16="http://schemas.microsoft.com/office/drawing/2014/main" id="{E7ADF257-A468-E973-98A2-782FD7851AC4}"/>
              </a:ext>
            </a:extLst>
          </p:cNvPr>
          <p:cNvSpPr txBox="1"/>
          <p:nvPr/>
        </p:nvSpPr>
        <p:spPr>
          <a:xfrm>
            <a:off x="1322155" y="9240340"/>
            <a:ext cx="7717893" cy="2400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b="0" dirty="0">
                <a:latin typeface="Montserrat" pitchFamily="2" charset="77"/>
              </a:rPr>
              <a:t>The regression analysis elaborate on the key drivers for Net Room Nights, it indicate the key channels and geo regions to be reviewed in our Exploratory analysis.</a:t>
            </a:r>
          </a:p>
          <a:p>
            <a:pPr algn="l">
              <a:spcAft>
                <a:spcPts val="600"/>
              </a:spcAft>
            </a:pPr>
            <a:endParaRPr lang="en-US" sz="2000" b="0" dirty="0">
              <a:latin typeface="Montserrat" pitchFamily="2" charset="77"/>
            </a:endParaRPr>
          </a:p>
          <a:p>
            <a:pPr algn="l">
              <a:spcAft>
                <a:spcPts val="600"/>
              </a:spcAft>
            </a:pPr>
            <a:r>
              <a:rPr lang="en-US" sz="2000" b="0" dirty="0">
                <a:latin typeface="Montserrat" pitchFamily="2" charset="77"/>
              </a:rPr>
              <a:t>The insights related to positive or negative correlation will help in identification of driving features and areas for growth of Net Room Nights.</a:t>
            </a:r>
          </a:p>
        </p:txBody>
      </p:sp>
      <p:sp>
        <p:nvSpPr>
          <p:cNvPr id="58" name="TextBox 57">
            <a:extLst>
              <a:ext uri="{FF2B5EF4-FFF2-40B4-BE49-F238E27FC236}">
                <a16:creationId xmlns:a16="http://schemas.microsoft.com/office/drawing/2014/main" id="{43EB1A92-1814-DB35-AEA6-BBF1146AD4C9}"/>
              </a:ext>
            </a:extLst>
          </p:cNvPr>
          <p:cNvSpPr txBox="1"/>
          <p:nvPr/>
        </p:nvSpPr>
        <p:spPr>
          <a:xfrm>
            <a:off x="11793174" y="8437016"/>
            <a:ext cx="8860978" cy="15542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1600" b="0" dirty="0">
                <a:latin typeface="Montserrat" pitchFamily="2" charset="77"/>
              </a:rPr>
              <a:t>The model has a reasonable R-square and R-adjusted indicating that it is not overfitted and feature coefficient can be reviewed. A high F statistic also indicates a suitable model. </a:t>
            </a:r>
          </a:p>
          <a:p>
            <a:pPr>
              <a:spcAft>
                <a:spcPts val="1800"/>
              </a:spcAft>
            </a:pPr>
            <a:r>
              <a:rPr lang="en-US" sz="1600" b="0" dirty="0">
                <a:latin typeface="Montserrat" pitchFamily="2" charset="77"/>
              </a:rPr>
              <a:t>P Values of the selected features &lt; 0.05 validating significance. Coefficients with +/- values elaborate on relationship with the Net Room Nights. </a:t>
            </a:r>
          </a:p>
        </p:txBody>
      </p:sp>
      <p:sp>
        <p:nvSpPr>
          <p:cNvPr id="60" name="TextBox 59">
            <a:extLst>
              <a:ext uri="{FF2B5EF4-FFF2-40B4-BE49-F238E27FC236}">
                <a16:creationId xmlns:a16="http://schemas.microsoft.com/office/drawing/2014/main" id="{DE489DE7-940E-80C1-5014-7218EA342D1D}"/>
              </a:ext>
            </a:extLst>
          </p:cNvPr>
          <p:cNvSpPr txBox="1"/>
          <p:nvPr/>
        </p:nvSpPr>
        <p:spPr>
          <a:xfrm>
            <a:off x="-155815" y="1275680"/>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latin typeface="Montserrat" pitchFamily="2" charset="77"/>
              </a:rPr>
              <a:t>Identification of Key Drivers</a:t>
            </a:r>
          </a:p>
        </p:txBody>
      </p:sp>
    </p:spTree>
    <p:extLst>
      <p:ext uri="{BB962C8B-B14F-4D97-AF65-F5344CB8AC3E}">
        <p14:creationId xmlns:p14="http://schemas.microsoft.com/office/powerpoint/2010/main" val="140928145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2438339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 y="0"/>
            <a:ext cx="2438339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7" name="Group 16">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92202" cy="5021728"/>
            <a:chOff x="-305" y="-1"/>
            <a:chExt cx="3832880" cy="2876136"/>
          </a:xfrm>
        </p:grpSpPr>
        <p:sp>
          <p:nvSpPr>
            <p:cNvPr id="10" name="Freeform: Shape 17">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8">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9">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145560" y="7468676"/>
            <a:ext cx="7757328" cy="4737318"/>
            <a:chOff x="6867015" y="-1"/>
            <a:chExt cx="5324985" cy="3251912"/>
          </a:xfrm>
          <a:solidFill>
            <a:schemeClr val="accent5">
              <a:alpha val="10000"/>
            </a:schemeClr>
          </a:solidFill>
        </p:grpSpPr>
        <p:sp>
          <p:nvSpPr>
            <p:cNvPr id="16" name="Freeform: Shape 23">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4">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5">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6">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7D6A529-143F-9F7E-9A13-340E1068688C}"/>
              </a:ext>
            </a:extLst>
          </p:cNvPr>
          <p:cNvSpPr txBox="1"/>
          <p:nvPr/>
        </p:nvSpPr>
        <p:spPr>
          <a:xfrm>
            <a:off x="3346633" y="2907625"/>
            <a:ext cx="17251326" cy="3539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solidFill>
                  <a:srgbClr val="000000"/>
                </a:solidFill>
                <a:effectLst/>
                <a:latin typeface="Montserrat" pitchFamily="2" charset="77"/>
              </a:rPr>
              <a:t>Explaining and quantifying</a:t>
            </a:r>
          </a:p>
          <a:p>
            <a:r>
              <a:rPr lang="en-US" sz="2000" dirty="0">
                <a:solidFill>
                  <a:srgbClr val="000000"/>
                </a:solidFill>
                <a:effectLst/>
                <a:latin typeface="Montserrat" pitchFamily="2" charset="77"/>
              </a:rPr>
              <a:t> </a:t>
            </a:r>
          </a:p>
          <a:p>
            <a:r>
              <a:rPr lang="en-US" sz="4000" b="0" dirty="0">
                <a:solidFill>
                  <a:srgbClr val="000000"/>
                </a:solidFill>
                <a:effectLst/>
                <a:latin typeface="Montserrat" pitchFamily="2" charset="77"/>
              </a:rPr>
              <a:t>1. What the data suggests in terms of the </a:t>
            </a:r>
            <a:r>
              <a:rPr lang="en-US" sz="4000" dirty="0">
                <a:solidFill>
                  <a:srgbClr val="000000"/>
                </a:solidFill>
                <a:effectLst/>
                <a:latin typeface="Montserrat" pitchFamily="2" charset="77"/>
              </a:rPr>
              <a:t>Key Drivers </a:t>
            </a:r>
            <a:r>
              <a:rPr lang="en-US" sz="4000" b="0" dirty="0">
                <a:solidFill>
                  <a:srgbClr val="000000"/>
                </a:solidFill>
                <a:effectLst/>
                <a:latin typeface="Montserrat" pitchFamily="2" charset="77"/>
              </a:rPr>
              <a:t>of Net Room Nights performance?</a:t>
            </a:r>
          </a:p>
          <a:p>
            <a:endParaRPr lang="en-US" sz="4000" b="0" dirty="0">
              <a:solidFill>
                <a:srgbClr val="000000"/>
              </a:solidFill>
              <a:effectLst/>
              <a:latin typeface="Montserrat" pitchFamily="2" charset="77"/>
            </a:endParaRPr>
          </a:p>
          <a:p>
            <a:r>
              <a:rPr lang="en-US" sz="4000" b="0" dirty="0">
                <a:solidFill>
                  <a:srgbClr val="000000"/>
                </a:solidFill>
                <a:effectLst/>
                <a:latin typeface="Montserrat" pitchFamily="2" charset="77"/>
              </a:rPr>
              <a:t>2. Where are the opportunities for </a:t>
            </a:r>
            <a:r>
              <a:rPr lang="en-US" sz="4000" dirty="0">
                <a:solidFill>
                  <a:srgbClr val="000000"/>
                </a:solidFill>
                <a:effectLst/>
                <a:latin typeface="Montserrat" pitchFamily="2" charset="77"/>
              </a:rPr>
              <a:t>growth of Room Nights</a:t>
            </a:r>
            <a:r>
              <a:rPr lang="en-US" sz="4000" b="0" dirty="0">
                <a:solidFill>
                  <a:srgbClr val="000000"/>
                </a:solidFill>
                <a:effectLst/>
                <a:latin typeface="Montserrat" pitchFamily="2" charset="77"/>
              </a:rPr>
              <a:t>?</a:t>
            </a:r>
          </a:p>
        </p:txBody>
      </p:sp>
      <p:sp>
        <p:nvSpPr>
          <p:cNvPr id="34" name="Acquisition Funnel Metrics">
            <a:extLst>
              <a:ext uri="{FF2B5EF4-FFF2-40B4-BE49-F238E27FC236}">
                <a16:creationId xmlns:a16="http://schemas.microsoft.com/office/drawing/2014/main" id="{7319BA11-2C4E-7177-39C6-8E046FFF56E2}"/>
              </a:ext>
            </a:extLst>
          </p:cNvPr>
          <p:cNvSpPr txBox="1">
            <a:spLocks noGrp="1"/>
          </p:cNvSpPr>
          <p:nvPr>
            <p:ph type="title"/>
          </p:nvPr>
        </p:nvSpPr>
        <p:spPr>
          <a:xfrm>
            <a:off x="0" y="372769"/>
            <a:ext cx="24384000" cy="1466679"/>
          </a:xfrm>
          <a:prstGeom prst="rect">
            <a:avLst/>
          </a:prstGeom>
        </p:spPr>
        <p:txBody>
          <a:bodyPr>
            <a:normAutofit/>
          </a:bodyPr>
          <a:lstStyle>
            <a:lvl1pPr>
              <a:defRPr sz="10000">
                <a:latin typeface="Microsoft Sans Serif"/>
                <a:ea typeface="Microsoft Sans Serif"/>
                <a:cs typeface="Microsoft Sans Serif"/>
                <a:sym typeface="Microsoft Sans Serif"/>
              </a:defRPr>
            </a:lvl1pPr>
          </a:lstStyle>
          <a:p>
            <a:pPr hangingPunct="1"/>
            <a:r>
              <a:rPr lang="en-US" sz="7200" b="1" dirty="0">
                <a:latin typeface="Montserrat" pitchFamily="2" charset="77"/>
              </a:rPr>
              <a:t>Problem Statement</a:t>
            </a:r>
          </a:p>
        </p:txBody>
      </p:sp>
      <p:sp>
        <p:nvSpPr>
          <p:cNvPr id="35" name="TextBox 34">
            <a:extLst>
              <a:ext uri="{FF2B5EF4-FFF2-40B4-BE49-F238E27FC236}">
                <a16:creationId xmlns:a16="http://schemas.microsoft.com/office/drawing/2014/main" id="{3163E9A7-331A-59C2-1F14-ED9181C25EF3}"/>
              </a:ext>
            </a:extLst>
          </p:cNvPr>
          <p:cNvSpPr txBox="1"/>
          <p:nvPr/>
        </p:nvSpPr>
        <p:spPr>
          <a:xfrm>
            <a:off x="3331352" y="8072774"/>
            <a:ext cx="17251326" cy="2923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Montserrat" pitchFamily="2" charset="77"/>
              </a:rPr>
              <a:t>Steps taken to Dissect the problem</a:t>
            </a:r>
          </a:p>
          <a:p>
            <a:r>
              <a:rPr lang="en-US" sz="2000" dirty="0">
                <a:latin typeface="Montserrat" pitchFamily="2" charset="77"/>
              </a:rPr>
              <a:t> </a:t>
            </a:r>
          </a:p>
          <a:p>
            <a:r>
              <a:rPr lang="en-US" sz="4000" b="0" dirty="0">
                <a:latin typeface="Montserrat" pitchFamily="2" charset="77"/>
              </a:rPr>
              <a:t>Regression Analysis</a:t>
            </a:r>
          </a:p>
          <a:p>
            <a:r>
              <a:rPr lang="en-US" sz="4000" b="0" dirty="0">
                <a:latin typeface="Montserrat" pitchFamily="2" charset="77"/>
              </a:rPr>
              <a:t>Exploratory Data Analysis</a:t>
            </a:r>
          </a:p>
          <a:p>
            <a:r>
              <a:rPr lang="en-US" sz="4000" b="0" dirty="0">
                <a:latin typeface="Montserrat" pitchFamily="2" charset="77"/>
              </a:rPr>
              <a:t>Funnel Analysis</a:t>
            </a:r>
          </a:p>
        </p:txBody>
      </p:sp>
      <p:sp>
        <p:nvSpPr>
          <p:cNvPr id="36" name="Slide Number Placeholder 35">
            <a:extLst>
              <a:ext uri="{FF2B5EF4-FFF2-40B4-BE49-F238E27FC236}">
                <a16:creationId xmlns:a16="http://schemas.microsoft.com/office/drawing/2014/main" id="{565E1352-25AD-6B13-B562-6FF3B4751AC2}"/>
              </a:ext>
            </a:extLst>
          </p:cNvPr>
          <p:cNvSpPr>
            <a:spLocks noGrp="1"/>
          </p:cNvSpPr>
          <p:nvPr>
            <p:ph type="sldNum" sz="quarter" idx="2"/>
          </p:nvPr>
        </p:nvSpPr>
        <p:spPr/>
        <p:txBody>
          <a:bodyPr/>
          <a:lstStyle/>
          <a:p>
            <a:fld id="{86CB4B4D-7CA3-9044-876B-883B54F8677D}" type="slidenum">
              <a:rPr lang="en-US" smtClean="0"/>
              <a:t>2</a:t>
            </a:fld>
            <a:endParaRPr lang="en-US"/>
          </a:p>
        </p:txBody>
      </p:sp>
    </p:spTree>
    <p:extLst>
      <p:ext uri="{BB962C8B-B14F-4D97-AF65-F5344CB8AC3E}">
        <p14:creationId xmlns:p14="http://schemas.microsoft.com/office/powerpoint/2010/main" val="61623378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339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 y="0"/>
            <a:ext cx="2438339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353494" y="0"/>
            <a:ext cx="5029896" cy="4348666"/>
            <a:chOff x="-305" y="-4155"/>
            <a:chExt cx="2514948" cy="2174333"/>
          </a:xfrm>
        </p:grpSpPr>
        <p:sp>
          <p:nvSpPr>
            <p:cNvPr id="17" name="Freeform: Shape 16">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3F6745DD-987B-8114-0704-E577A2841F1A}"/>
              </a:ext>
            </a:extLst>
          </p:cNvPr>
          <p:cNvPicPr>
            <a:picLocks noChangeAspect="1"/>
          </p:cNvPicPr>
          <p:nvPr/>
        </p:nvPicPr>
        <p:blipFill>
          <a:blip r:embed="rId2"/>
          <a:stretch>
            <a:fillRect/>
          </a:stretch>
        </p:blipFill>
        <p:spPr>
          <a:xfrm>
            <a:off x="314753" y="2433973"/>
            <a:ext cx="23051728" cy="4898493"/>
          </a:xfrm>
          <a:prstGeom prst="rect">
            <a:avLst/>
          </a:prstGeom>
        </p:spPr>
      </p:pic>
      <p:grpSp>
        <p:nvGrpSpPr>
          <p:cNvPr id="22" name="Group 21">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610" y="8645757"/>
            <a:ext cx="6756853" cy="5070243"/>
            <a:chOff x="-305" y="-1"/>
            <a:chExt cx="3832880" cy="2876136"/>
          </a:xfrm>
        </p:grpSpPr>
        <p:sp>
          <p:nvSpPr>
            <p:cNvPr id="23" name="Freeform: Shape 22">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8935DBAA-CD74-BE4B-1589-66A2574A0AB0}"/>
              </a:ext>
            </a:extLst>
          </p:cNvPr>
          <p:cNvSpPr>
            <a:spLocks noGrp="1"/>
          </p:cNvSpPr>
          <p:nvPr>
            <p:ph type="sldNum" sz="quarter" idx="2"/>
          </p:nvPr>
        </p:nvSpPr>
        <p:spPr>
          <a:xfrm>
            <a:off x="17221200" y="12712700"/>
            <a:ext cx="5486400" cy="730250"/>
          </a:xfrm>
        </p:spPr>
        <p:txBody>
          <a:bodyPr vert="horz" lIns="91440" tIns="45720" rIns="91440" bIns="45720" rtlCol="0" anchor="ctr">
            <a:normAutofit/>
          </a:bodyPr>
          <a:lstStyle/>
          <a:p>
            <a:pPr algn="r" defTabSz="914400" hangingPunct="1">
              <a:spcAft>
                <a:spcPts val="600"/>
              </a:spcAft>
            </a:pPr>
            <a:fld id="{86CB4B4D-7CA3-9044-876B-883B54F8677D}" type="slidenum">
              <a:rPr lang="en-US" sz="1200" kern="1200" smtClean="0">
                <a:solidFill>
                  <a:schemeClr val="tx1">
                    <a:tint val="75000"/>
                  </a:schemeClr>
                </a:solidFill>
                <a:latin typeface="+mn-lt"/>
                <a:ea typeface="+mn-ea"/>
                <a:cs typeface="+mn-cs"/>
              </a:rPr>
              <a:pPr algn="r" defTabSz="914400" hangingPunct="1">
                <a:spcAft>
                  <a:spcPts val="600"/>
                </a:spcAft>
              </a:pPr>
              <a:t>20</a:t>
            </a:fld>
            <a:endParaRPr lang="en-US" sz="1200" kern="1200">
              <a:solidFill>
                <a:schemeClr val="tx1">
                  <a:tint val="75000"/>
                </a:schemeClr>
              </a:solidFill>
              <a:latin typeface="+mn-lt"/>
              <a:ea typeface="+mn-ea"/>
              <a:cs typeface="+mn-cs"/>
            </a:endParaRPr>
          </a:p>
        </p:txBody>
      </p:sp>
      <p:pic>
        <p:nvPicPr>
          <p:cNvPr id="8" name="Picture 7">
            <a:extLst>
              <a:ext uri="{FF2B5EF4-FFF2-40B4-BE49-F238E27FC236}">
                <a16:creationId xmlns:a16="http://schemas.microsoft.com/office/drawing/2014/main" id="{D3564DF5-9CC4-2356-1E88-BF89299AC7A1}"/>
              </a:ext>
            </a:extLst>
          </p:cNvPr>
          <p:cNvPicPr>
            <a:picLocks noChangeAspect="1"/>
          </p:cNvPicPr>
          <p:nvPr/>
        </p:nvPicPr>
        <p:blipFill>
          <a:blip r:embed="rId3"/>
          <a:stretch>
            <a:fillRect/>
          </a:stretch>
        </p:blipFill>
        <p:spPr>
          <a:xfrm>
            <a:off x="1662468" y="7332466"/>
            <a:ext cx="21058454" cy="4859641"/>
          </a:xfrm>
          <a:prstGeom prst="rect">
            <a:avLst/>
          </a:prstGeom>
        </p:spPr>
      </p:pic>
      <p:sp>
        <p:nvSpPr>
          <p:cNvPr id="9" name="Acquisition Funnel Metrics">
            <a:extLst>
              <a:ext uri="{FF2B5EF4-FFF2-40B4-BE49-F238E27FC236}">
                <a16:creationId xmlns:a16="http://schemas.microsoft.com/office/drawing/2014/main" id="{5B6B5097-C930-2912-F5FD-361F69E93E03}"/>
              </a:ext>
            </a:extLst>
          </p:cNvPr>
          <p:cNvSpPr txBox="1">
            <a:spLocks/>
          </p:cNvSpPr>
          <p:nvPr/>
        </p:nvSpPr>
        <p:spPr>
          <a:xfrm>
            <a:off x="0" y="305775"/>
            <a:ext cx="24384000" cy="9448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Regression Analysis</a:t>
            </a:r>
          </a:p>
        </p:txBody>
      </p:sp>
      <p:sp>
        <p:nvSpPr>
          <p:cNvPr id="10" name="TextBox 9">
            <a:extLst>
              <a:ext uri="{FF2B5EF4-FFF2-40B4-BE49-F238E27FC236}">
                <a16:creationId xmlns:a16="http://schemas.microsoft.com/office/drawing/2014/main" id="{F882B08A-5F2D-2A2A-6D6C-21CAFE51E890}"/>
              </a:ext>
            </a:extLst>
          </p:cNvPr>
          <p:cNvSpPr txBox="1"/>
          <p:nvPr/>
        </p:nvSpPr>
        <p:spPr>
          <a:xfrm>
            <a:off x="0" y="1362114"/>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latin typeface="Montserrat" pitchFamily="2" charset="77"/>
              </a:rPr>
              <a:t>Relationship b/w Features &amp; Response</a:t>
            </a:r>
          </a:p>
        </p:txBody>
      </p:sp>
    </p:spTree>
    <p:extLst>
      <p:ext uri="{BB962C8B-B14F-4D97-AF65-F5344CB8AC3E}">
        <p14:creationId xmlns:p14="http://schemas.microsoft.com/office/powerpoint/2010/main" val="223547856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339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 y="0"/>
            <a:ext cx="2438339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353494" y="0"/>
            <a:ext cx="5029896" cy="4348666"/>
            <a:chOff x="-305" y="-4155"/>
            <a:chExt cx="2514948" cy="2174333"/>
          </a:xfrm>
        </p:grpSpPr>
        <p:sp>
          <p:nvSpPr>
            <p:cNvPr id="17" name="Freeform: Shape 16">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610" y="8645757"/>
            <a:ext cx="6756853" cy="5070243"/>
            <a:chOff x="-305" y="-1"/>
            <a:chExt cx="3832880" cy="2876136"/>
          </a:xfrm>
        </p:grpSpPr>
        <p:sp>
          <p:nvSpPr>
            <p:cNvPr id="23" name="Freeform: Shape 22">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8935DBAA-CD74-BE4B-1589-66A2574A0AB0}"/>
              </a:ext>
            </a:extLst>
          </p:cNvPr>
          <p:cNvSpPr>
            <a:spLocks noGrp="1"/>
          </p:cNvSpPr>
          <p:nvPr>
            <p:ph type="sldNum" sz="quarter" idx="2"/>
          </p:nvPr>
        </p:nvSpPr>
        <p:spPr>
          <a:xfrm>
            <a:off x="17221200" y="12712700"/>
            <a:ext cx="5486400" cy="730250"/>
          </a:xfrm>
        </p:spPr>
        <p:txBody>
          <a:bodyPr vert="horz" lIns="91440" tIns="45720" rIns="91440" bIns="45720" rtlCol="0" anchor="ctr">
            <a:normAutofit/>
          </a:bodyPr>
          <a:lstStyle/>
          <a:p>
            <a:pPr algn="r" defTabSz="914400" hangingPunct="1">
              <a:spcAft>
                <a:spcPts val="600"/>
              </a:spcAft>
            </a:pPr>
            <a:fld id="{86CB4B4D-7CA3-9044-876B-883B54F8677D}" type="slidenum">
              <a:rPr lang="en-US" sz="1200" kern="1200" smtClean="0">
                <a:solidFill>
                  <a:schemeClr val="tx1">
                    <a:tint val="75000"/>
                  </a:schemeClr>
                </a:solidFill>
                <a:latin typeface="+mn-lt"/>
                <a:ea typeface="+mn-ea"/>
                <a:cs typeface="+mn-cs"/>
              </a:rPr>
              <a:pPr algn="r" defTabSz="914400" hangingPunct="1">
                <a:spcAft>
                  <a:spcPts val="600"/>
                </a:spcAft>
              </a:pPr>
              <a:t>21</a:t>
            </a:fld>
            <a:endParaRPr lang="en-US" sz="1200" kern="1200">
              <a:solidFill>
                <a:schemeClr val="tx1">
                  <a:tint val="75000"/>
                </a:schemeClr>
              </a:solidFill>
              <a:latin typeface="+mn-lt"/>
              <a:ea typeface="+mn-ea"/>
              <a:cs typeface="+mn-cs"/>
            </a:endParaRPr>
          </a:p>
        </p:txBody>
      </p:sp>
      <p:sp>
        <p:nvSpPr>
          <p:cNvPr id="9" name="Acquisition Funnel Metrics">
            <a:extLst>
              <a:ext uri="{FF2B5EF4-FFF2-40B4-BE49-F238E27FC236}">
                <a16:creationId xmlns:a16="http://schemas.microsoft.com/office/drawing/2014/main" id="{5B6B5097-C930-2912-F5FD-361F69E93E03}"/>
              </a:ext>
            </a:extLst>
          </p:cNvPr>
          <p:cNvSpPr txBox="1">
            <a:spLocks/>
          </p:cNvSpPr>
          <p:nvPr/>
        </p:nvSpPr>
        <p:spPr>
          <a:xfrm>
            <a:off x="0" y="305775"/>
            <a:ext cx="24384000" cy="944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Regression Analysis</a:t>
            </a:r>
          </a:p>
        </p:txBody>
      </p:sp>
      <p:sp>
        <p:nvSpPr>
          <p:cNvPr id="10" name="TextBox 9">
            <a:extLst>
              <a:ext uri="{FF2B5EF4-FFF2-40B4-BE49-F238E27FC236}">
                <a16:creationId xmlns:a16="http://schemas.microsoft.com/office/drawing/2014/main" id="{F882B08A-5F2D-2A2A-6D6C-21CAFE51E890}"/>
              </a:ext>
            </a:extLst>
          </p:cNvPr>
          <p:cNvSpPr txBox="1"/>
          <p:nvPr/>
        </p:nvSpPr>
        <p:spPr>
          <a:xfrm>
            <a:off x="0" y="1362114"/>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latin typeface="Montserrat" pitchFamily="2" charset="77"/>
              </a:rPr>
              <a:t>Relationship b/w Features, Response, Multi-collinearity</a:t>
            </a:r>
          </a:p>
        </p:txBody>
      </p:sp>
      <p:pic>
        <p:nvPicPr>
          <p:cNvPr id="2" name="Picture 1">
            <a:extLst>
              <a:ext uri="{FF2B5EF4-FFF2-40B4-BE49-F238E27FC236}">
                <a16:creationId xmlns:a16="http://schemas.microsoft.com/office/drawing/2014/main" id="{8998BAEC-7482-C865-B421-CEEDEFF0ABA0}"/>
              </a:ext>
            </a:extLst>
          </p:cNvPr>
          <p:cNvPicPr>
            <a:picLocks noChangeAspect="1"/>
          </p:cNvPicPr>
          <p:nvPr/>
        </p:nvPicPr>
        <p:blipFill>
          <a:blip r:embed="rId2"/>
          <a:stretch>
            <a:fillRect/>
          </a:stretch>
        </p:blipFill>
        <p:spPr>
          <a:xfrm>
            <a:off x="1181875" y="2968047"/>
            <a:ext cx="4861351" cy="8006931"/>
          </a:xfrm>
          <a:prstGeom prst="rect">
            <a:avLst/>
          </a:prstGeom>
          <a:ln w="19050">
            <a:solidFill>
              <a:schemeClr val="accent1"/>
            </a:solidFill>
          </a:ln>
        </p:spPr>
      </p:pic>
      <p:pic>
        <p:nvPicPr>
          <p:cNvPr id="4" name="Picture 3">
            <a:extLst>
              <a:ext uri="{FF2B5EF4-FFF2-40B4-BE49-F238E27FC236}">
                <a16:creationId xmlns:a16="http://schemas.microsoft.com/office/drawing/2014/main" id="{D94272B5-DC58-7A92-2D71-E1A57E420A90}"/>
              </a:ext>
            </a:extLst>
          </p:cNvPr>
          <p:cNvPicPr>
            <a:picLocks noChangeAspect="1"/>
          </p:cNvPicPr>
          <p:nvPr/>
        </p:nvPicPr>
        <p:blipFill>
          <a:blip r:embed="rId3"/>
          <a:stretch>
            <a:fillRect/>
          </a:stretch>
        </p:blipFill>
        <p:spPr>
          <a:xfrm>
            <a:off x="6397026" y="2981461"/>
            <a:ext cx="17334652" cy="4446504"/>
          </a:xfrm>
          <a:prstGeom prst="rect">
            <a:avLst/>
          </a:prstGeom>
          <a:ln w="19050">
            <a:solidFill>
              <a:schemeClr val="accent1"/>
            </a:solidFill>
          </a:ln>
        </p:spPr>
      </p:pic>
    </p:spTree>
    <p:extLst>
      <p:ext uri="{BB962C8B-B14F-4D97-AF65-F5344CB8AC3E}">
        <p14:creationId xmlns:p14="http://schemas.microsoft.com/office/powerpoint/2010/main" val="428918057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3BDCD4CA-2DBD-DBAF-785E-14C9A9B1CF1C}"/>
              </a:ext>
            </a:extLst>
          </p:cNvPr>
          <p:cNvSpPr txBox="1">
            <a:spLocks/>
          </p:cNvSpPr>
          <p:nvPr/>
        </p:nvSpPr>
        <p:spPr>
          <a:xfrm>
            <a:off x="12041272" y="13078759"/>
            <a:ext cx="28377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3</a:t>
            </a:fld>
            <a:endParaRPr lang="en-US" dirty="0"/>
          </a:p>
        </p:txBody>
      </p:sp>
      <p:sp>
        <p:nvSpPr>
          <p:cNvPr id="24" name="TextBox 23">
            <a:extLst>
              <a:ext uri="{FF2B5EF4-FFF2-40B4-BE49-F238E27FC236}">
                <a16:creationId xmlns:a16="http://schemas.microsoft.com/office/drawing/2014/main" id="{945F35A9-FF8E-4686-A43F-4E4B4714E4AA}"/>
              </a:ext>
            </a:extLst>
          </p:cNvPr>
          <p:cNvSpPr txBox="1"/>
          <p:nvPr/>
        </p:nvSpPr>
        <p:spPr>
          <a:xfrm>
            <a:off x="1536268" y="7038981"/>
            <a:ext cx="12196118"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000" dirty="0">
                <a:latin typeface="Montserrat" pitchFamily="2" charset="77"/>
              </a:rPr>
              <a:t>Funnel Metrics</a:t>
            </a:r>
          </a:p>
        </p:txBody>
      </p:sp>
      <p:grpSp>
        <p:nvGrpSpPr>
          <p:cNvPr id="59" name="Group 58">
            <a:extLst>
              <a:ext uri="{FF2B5EF4-FFF2-40B4-BE49-F238E27FC236}">
                <a16:creationId xmlns:a16="http://schemas.microsoft.com/office/drawing/2014/main" id="{1A255D8D-E20D-9CDD-191F-AE2043884170}"/>
              </a:ext>
            </a:extLst>
          </p:cNvPr>
          <p:cNvGrpSpPr/>
          <p:nvPr/>
        </p:nvGrpSpPr>
        <p:grpSpPr>
          <a:xfrm>
            <a:off x="739681" y="5415072"/>
            <a:ext cx="13545196" cy="7648113"/>
            <a:chOff x="739681" y="5415072"/>
            <a:chExt cx="13545196" cy="7648113"/>
          </a:xfrm>
        </p:grpSpPr>
        <p:grpSp>
          <p:nvGrpSpPr>
            <p:cNvPr id="16" name="Group 15">
              <a:extLst>
                <a:ext uri="{FF2B5EF4-FFF2-40B4-BE49-F238E27FC236}">
                  <a16:creationId xmlns:a16="http://schemas.microsoft.com/office/drawing/2014/main" id="{200FD57B-3724-B761-690C-620CF0E2370F}"/>
                </a:ext>
              </a:extLst>
            </p:cNvPr>
            <p:cNvGrpSpPr/>
            <p:nvPr/>
          </p:nvGrpSpPr>
          <p:grpSpPr>
            <a:xfrm>
              <a:off x="739681" y="7462438"/>
              <a:ext cx="13545196" cy="5600747"/>
              <a:chOff x="2216784" y="3544746"/>
              <a:chExt cx="21778375" cy="9005050"/>
            </a:xfrm>
          </p:grpSpPr>
          <p:sp>
            <p:nvSpPr>
              <p:cNvPr id="151" name="Number of Bounce Visits / Visits"/>
              <p:cNvSpPr txBox="1"/>
              <p:nvPr/>
            </p:nvSpPr>
            <p:spPr>
              <a:xfrm>
                <a:off x="19205043" y="6671143"/>
                <a:ext cx="4790116" cy="910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44" tIns="108744" rIns="108744" bIns="108744">
                <a:spAutoFit/>
              </a:bodyPr>
              <a:lstStyle>
                <a:lvl1pPr algn="l" defTabSz="1087636">
                  <a:lnSpc>
                    <a:spcPts val="3500"/>
                  </a:lnSpc>
                  <a:spcBef>
                    <a:spcPts val="500"/>
                  </a:spcBef>
                  <a:defRPr sz="2400" b="0">
                    <a:solidFill>
                      <a:srgbClr val="2A2A2A"/>
                    </a:solidFill>
                    <a:latin typeface="Helvetica"/>
                    <a:ea typeface="Helvetica"/>
                    <a:cs typeface="Helvetica"/>
                    <a:sym typeface="Helvetica"/>
                  </a:defRPr>
                </a:lvl1pPr>
              </a:lstStyle>
              <a:p>
                <a:endParaRPr sz="1600" dirty="0">
                  <a:latin typeface="Montserrat" pitchFamily="2" charset="77"/>
                </a:endParaRPr>
              </a:p>
            </p:txBody>
          </p:sp>
          <p:sp>
            <p:nvSpPr>
              <p:cNvPr id="127" name="Shape"/>
              <p:cNvSpPr/>
              <p:nvPr/>
            </p:nvSpPr>
            <p:spPr>
              <a:xfrm>
                <a:off x="3592801" y="4300146"/>
                <a:ext cx="7000900" cy="2119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5721" y="0"/>
                    </a:cubicBezTo>
                    <a:lnTo>
                      <a:pt x="11570" y="0"/>
                    </a:lnTo>
                    <a:cubicBezTo>
                      <a:pt x="13070" y="0"/>
                      <a:pt x="15069" y="0"/>
                      <a:pt x="17736" y="0"/>
                    </a:cubicBezTo>
                    <a:cubicBezTo>
                      <a:pt x="18391" y="2855"/>
                      <a:pt x="19996" y="10277"/>
                      <a:pt x="21600" y="21600"/>
                    </a:cubicBezTo>
                    <a:cubicBezTo>
                      <a:pt x="21600" y="21600"/>
                      <a:pt x="21600" y="21600"/>
                      <a:pt x="15470" y="21600"/>
                    </a:cubicBezTo>
                    <a:lnTo>
                      <a:pt x="14530" y="21600"/>
                    </a:lnTo>
                    <a:cubicBezTo>
                      <a:pt x="14530" y="21600"/>
                      <a:pt x="14530" y="21600"/>
                      <a:pt x="14303" y="21600"/>
                    </a:cubicBezTo>
                    <a:lnTo>
                      <a:pt x="13764" y="21600"/>
                    </a:lnTo>
                    <a:cubicBezTo>
                      <a:pt x="13381" y="21600"/>
                      <a:pt x="12806" y="21600"/>
                      <a:pt x="11944" y="21600"/>
                    </a:cubicBezTo>
                    <a:lnTo>
                      <a:pt x="10983" y="21600"/>
                    </a:lnTo>
                    <a:cubicBezTo>
                      <a:pt x="10628" y="21600"/>
                      <a:pt x="10238" y="21600"/>
                      <a:pt x="9808" y="21600"/>
                    </a:cubicBezTo>
                    <a:lnTo>
                      <a:pt x="6736" y="21600"/>
                    </a:lnTo>
                    <a:cubicBezTo>
                      <a:pt x="4938" y="21600"/>
                      <a:pt x="2724" y="21600"/>
                      <a:pt x="0" y="21600"/>
                    </a:cubicBezTo>
                    <a:cubicBezTo>
                      <a:pt x="0" y="21600"/>
                      <a:pt x="0" y="21600"/>
                      <a:pt x="0" y="0"/>
                    </a:cubicBezTo>
                    <a:close/>
                  </a:path>
                </a:pathLst>
              </a:custGeom>
              <a:solidFill>
                <a:srgbClr val="1D2DB2"/>
              </a:solidFill>
              <a:ln w="12700">
                <a:miter lim="400000"/>
              </a:ln>
            </p:spPr>
            <p:txBody>
              <a:bodyPr lIns="45719" rIns="45719"/>
              <a:lstStyle/>
              <a:p>
                <a:pPr algn="l" defTabSz="1828433">
                  <a:defRPr sz="7100" b="0">
                    <a:solidFill>
                      <a:srgbClr val="2A2A2A"/>
                    </a:solidFill>
                    <a:latin typeface="Helvetica"/>
                    <a:ea typeface="Helvetica"/>
                    <a:cs typeface="Helvetica"/>
                    <a:sym typeface="Helvetica"/>
                  </a:defRPr>
                </a:pPr>
                <a:endParaRPr/>
              </a:p>
            </p:txBody>
          </p:sp>
          <p:sp>
            <p:nvSpPr>
              <p:cNvPr id="140" name="Shape"/>
              <p:cNvSpPr/>
              <p:nvPr/>
            </p:nvSpPr>
            <p:spPr>
              <a:xfrm>
                <a:off x="3592803" y="6415624"/>
                <a:ext cx="7784288" cy="19240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380" y="0"/>
                    </a:lnTo>
                    <a:lnTo>
                      <a:pt x="9380" y="9"/>
                    </a:lnTo>
                    <a:lnTo>
                      <a:pt x="9535" y="9"/>
                    </a:lnTo>
                    <a:cubicBezTo>
                      <a:pt x="11464" y="9"/>
                      <a:pt x="14551" y="9"/>
                      <a:pt x="19490" y="9"/>
                    </a:cubicBezTo>
                    <a:cubicBezTo>
                      <a:pt x="20228" y="6149"/>
                      <a:pt x="20985" y="13414"/>
                      <a:pt x="21600" y="21600"/>
                    </a:cubicBezTo>
                    <a:cubicBezTo>
                      <a:pt x="21600" y="21600"/>
                      <a:pt x="21600" y="21600"/>
                      <a:pt x="11363" y="21600"/>
                    </a:cubicBezTo>
                    <a:lnTo>
                      <a:pt x="9009" y="21600"/>
                    </a:lnTo>
                    <a:cubicBezTo>
                      <a:pt x="8169" y="21600"/>
                      <a:pt x="7274" y="21600"/>
                      <a:pt x="6319" y="21600"/>
                    </a:cubicBezTo>
                    <a:lnTo>
                      <a:pt x="0" y="21600"/>
                    </a:lnTo>
                    <a:close/>
                  </a:path>
                </a:pathLst>
              </a:custGeom>
              <a:solidFill>
                <a:srgbClr val="4F4CCB"/>
              </a:solidFill>
              <a:ln w="12700">
                <a:miter lim="400000"/>
              </a:ln>
            </p:spPr>
            <p:txBody>
              <a:bodyPr lIns="45719" rIns="45719"/>
              <a:lstStyle/>
              <a:p>
                <a:pPr algn="l" defTabSz="1828433">
                  <a:defRPr sz="7100" b="0">
                    <a:solidFill>
                      <a:srgbClr val="2A2A2A"/>
                    </a:solidFill>
                    <a:latin typeface="Helvetica"/>
                    <a:ea typeface="Helvetica"/>
                    <a:cs typeface="Helvetica"/>
                    <a:sym typeface="Helvetica"/>
                  </a:defRPr>
                </a:pPr>
                <a:endParaRPr/>
              </a:p>
            </p:txBody>
          </p:sp>
          <p:sp>
            <p:nvSpPr>
              <p:cNvPr id="141" name="Shape"/>
              <p:cNvSpPr/>
              <p:nvPr/>
            </p:nvSpPr>
            <p:spPr>
              <a:xfrm>
                <a:off x="3592803" y="8344828"/>
                <a:ext cx="8215238" cy="19792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900" y="0"/>
                    </a:lnTo>
                    <a:lnTo>
                      <a:pt x="8900" y="0"/>
                    </a:lnTo>
                    <a:lnTo>
                      <a:pt x="20437" y="0"/>
                    </a:lnTo>
                    <a:cubicBezTo>
                      <a:pt x="20922" y="6623"/>
                      <a:pt x="21309" y="13857"/>
                      <a:pt x="21600" y="21600"/>
                    </a:cubicBezTo>
                    <a:cubicBezTo>
                      <a:pt x="21600" y="21600"/>
                      <a:pt x="21600" y="21600"/>
                      <a:pt x="11138" y="21600"/>
                    </a:cubicBezTo>
                    <a:lnTo>
                      <a:pt x="0" y="21600"/>
                    </a:lnTo>
                    <a:close/>
                  </a:path>
                </a:pathLst>
              </a:custGeom>
              <a:solidFill>
                <a:srgbClr val="D4A036"/>
              </a:solidFill>
              <a:ln w="12700">
                <a:miter lim="400000"/>
              </a:ln>
            </p:spPr>
            <p:txBody>
              <a:bodyPr lIns="45719" rIns="45719" anchor="ctr"/>
              <a:lstStyle/>
              <a:p>
                <a:pPr defTabSz="1828433">
                  <a:defRPr sz="7100" b="0">
                    <a:solidFill>
                      <a:srgbClr val="FFFFFF"/>
                    </a:solidFill>
                    <a:latin typeface="Helvetica"/>
                    <a:ea typeface="Helvetica"/>
                    <a:cs typeface="Helvetica"/>
                    <a:sym typeface="Helvetica"/>
                  </a:defRPr>
                </a:pPr>
                <a:endParaRPr dirty="0"/>
              </a:p>
            </p:txBody>
          </p:sp>
          <p:sp>
            <p:nvSpPr>
              <p:cNvPr id="142" name="Shape"/>
              <p:cNvSpPr/>
              <p:nvPr/>
            </p:nvSpPr>
            <p:spPr>
              <a:xfrm>
                <a:off x="3592803" y="10325622"/>
                <a:ext cx="8401051" cy="1923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24" y="0"/>
                    </a:lnTo>
                    <a:cubicBezTo>
                      <a:pt x="11871" y="0"/>
                      <a:pt x="15466" y="0"/>
                      <a:pt x="21219" y="0"/>
                    </a:cubicBezTo>
                    <a:cubicBezTo>
                      <a:pt x="21448" y="6816"/>
                      <a:pt x="21581" y="13946"/>
                      <a:pt x="21600" y="21600"/>
                    </a:cubicBezTo>
                    <a:cubicBezTo>
                      <a:pt x="21600" y="21600"/>
                      <a:pt x="21600" y="21600"/>
                      <a:pt x="11068" y="21600"/>
                    </a:cubicBezTo>
                    <a:lnTo>
                      <a:pt x="0" y="21600"/>
                    </a:lnTo>
                    <a:close/>
                  </a:path>
                </a:pathLst>
              </a:custGeom>
              <a:solidFill>
                <a:srgbClr val="F1C058"/>
              </a:solidFill>
              <a:ln w="12700">
                <a:miter lim="400000"/>
              </a:ln>
            </p:spPr>
            <p:txBody>
              <a:bodyPr lIns="45719" rIns="45719" anchor="ctr"/>
              <a:lstStyle/>
              <a:p>
                <a:pPr defTabSz="1828433">
                  <a:defRPr sz="7100" b="0">
                    <a:solidFill>
                      <a:srgbClr val="FFFFFF"/>
                    </a:solidFill>
                    <a:effectLst>
                      <a:outerShdw blurRad="38100" dist="20320" dir="1800000" rotWithShape="0">
                        <a:srgbClr val="000000">
                          <a:alpha val="40000"/>
                        </a:srgbClr>
                      </a:outerShdw>
                    </a:effectLst>
                    <a:latin typeface="Helvetica"/>
                    <a:ea typeface="Helvetica"/>
                    <a:cs typeface="Helvetica"/>
                    <a:sym typeface="Helvetica"/>
                  </a:defRPr>
                </a:pPr>
                <a:endParaRPr dirty="0"/>
              </a:p>
            </p:txBody>
          </p:sp>
          <p:sp>
            <p:nvSpPr>
              <p:cNvPr id="148" name="Order Rate"/>
              <p:cNvSpPr txBox="1"/>
              <p:nvPr/>
            </p:nvSpPr>
            <p:spPr>
              <a:xfrm>
                <a:off x="3930521" y="6684684"/>
                <a:ext cx="6729135" cy="138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lgn="l" defTabSz="1828433">
                  <a:defRPr sz="3200" b="0">
                    <a:solidFill>
                      <a:srgbClr val="FFFFFF"/>
                    </a:solidFill>
                    <a:latin typeface="Microsoft Sans Serif"/>
                    <a:ea typeface="Microsoft Sans Serif"/>
                    <a:cs typeface="Microsoft Sans Serif"/>
                    <a:sym typeface="Microsoft Sans Serif"/>
                  </a:defRPr>
                </a:lvl1pPr>
              </a:lstStyle>
              <a:p>
                <a:r>
                  <a:rPr sz="1800" b="1" dirty="0">
                    <a:latin typeface="Montserrat" pitchFamily="2" charset="77"/>
                  </a:rPr>
                  <a:t>Order Rate</a:t>
                </a:r>
                <a:endParaRPr lang="en-US" sz="1800" b="1" dirty="0">
                  <a:latin typeface="Montserrat" pitchFamily="2" charset="77"/>
                </a:endParaRPr>
              </a:p>
              <a:p>
                <a:endParaRPr lang="en-US" sz="1800" dirty="0">
                  <a:latin typeface="Montserrat" pitchFamily="2" charset="77"/>
                </a:endParaRPr>
              </a:p>
              <a:p>
                <a:r>
                  <a:rPr lang="en-US" sz="1800" dirty="0">
                    <a:latin typeface="Montserrat" pitchFamily="2" charset="77"/>
                  </a:rPr>
                  <a:t>Gross Orders/ Qualified Shopper Visits</a:t>
                </a:r>
              </a:p>
            </p:txBody>
          </p:sp>
          <p:sp>
            <p:nvSpPr>
              <p:cNvPr id="149" name="Buying Rate"/>
              <p:cNvSpPr txBox="1"/>
              <p:nvPr/>
            </p:nvSpPr>
            <p:spPr>
              <a:xfrm>
                <a:off x="3992802" y="8678680"/>
                <a:ext cx="4578006" cy="138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lgn="l" defTabSz="1828433">
                  <a:defRPr sz="3200" b="0">
                    <a:solidFill>
                      <a:srgbClr val="FFFFFF"/>
                    </a:solidFill>
                    <a:latin typeface="Microsoft Sans Serif"/>
                    <a:ea typeface="Microsoft Sans Serif"/>
                    <a:cs typeface="Microsoft Sans Serif"/>
                    <a:sym typeface="Microsoft Sans Serif"/>
                  </a:defRPr>
                </a:lvl1pPr>
              </a:lstStyle>
              <a:p>
                <a:r>
                  <a:rPr sz="1800" b="1" dirty="0">
                    <a:latin typeface="Montserrat" pitchFamily="2" charset="77"/>
                  </a:rPr>
                  <a:t>Buying Rate</a:t>
                </a:r>
                <a:endParaRPr lang="en-US" sz="1800" b="1" dirty="0">
                  <a:latin typeface="Montserrat" pitchFamily="2" charset="77"/>
                </a:endParaRPr>
              </a:p>
              <a:p>
                <a:endParaRPr lang="en-US" sz="1800" dirty="0">
                  <a:latin typeface="Montserrat" pitchFamily="2" charset="77"/>
                </a:endParaRPr>
              </a:p>
              <a:p>
                <a:r>
                  <a:rPr lang="en-US" sz="1800" dirty="0">
                    <a:latin typeface="Montserrat" pitchFamily="2" charset="77"/>
                  </a:rPr>
                  <a:t>Net Orders / Gross Orders</a:t>
                </a:r>
              </a:p>
            </p:txBody>
          </p:sp>
          <p:sp>
            <p:nvSpPr>
              <p:cNvPr id="154" name="Net Cancelled Order / Gross Orders"/>
              <p:cNvSpPr txBox="1"/>
              <p:nvPr/>
            </p:nvSpPr>
            <p:spPr>
              <a:xfrm>
                <a:off x="18034999" y="10743625"/>
                <a:ext cx="5487258" cy="932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744" tIns="108744" rIns="108744" bIns="108744">
                <a:spAutoFit/>
              </a:bodyPr>
              <a:lstStyle>
                <a:lvl1pPr algn="l" defTabSz="1087636">
                  <a:lnSpc>
                    <a:spcPts val="3500"/>
                  </a:lnSpc>
                  <a:spcBef>
                    <a:spcPts val="500"/>
                  </a:spcBef>
                  <a:defRPr sz="2400" b="0">
                    <a:solidFill>
                      <a:srgbClr val="2A2A2A"/>
                    </a:solidFill>
                    <a:latin typeface="Helvetica"/>
                    <a:ea typeface="Helvetica"/>
                    <a:cs typeface="Helvetica"/>
                    <a:sym typeface="Helvetica"/>
                  </a:defRPr>
                </a:lvl1pPr>
              </a:lstStyle>
              <a:p>
                <a:endParaRPr sz="1050" dirty="0">
                  <a:latin typeface="Montserrat" pitchFamily="2" charset="77"/>
                </a:endParaRPr>
              </a:p>
            </p:txBody>
          </p:sp>
          <p:sp>
            <p:nvSpPr>
              <p:cNvPr id="155" name="Net Orders / Gross Orders"/>
              <p:cNvSpPr txBox="1"/>
              <p:nvPr/>
            </p:nvSpPr>
            <p:spPr>
              <a:xfrm>
                <a:off x="2216784" y="9330123"/>
                <a:ext cx="4790116" cy="910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8744" tIns="108744" rIns="108744" bIns="108744">
                <a:spAutoFit/>
              </a:bodyPr>
              <a:lstStyle>
                <a:lvl1pPr algn="l" defTabSz="1087636">
                  <a:lnSpc>
                    <a:spcPts val="3500"/>
                  </a:lnSpc>
                  <a:spcBef>
                    <a:spcPts val="500"/>
                  </a:spcBef>
                  <a:defRPr sz="2400" b="0">
                    <a:solidFill>
                      <a:srgbClr val="FFFFFF"/>
                    </a:solidFill>
                    <a:latin typeface="Helvetica"/>
                    <a:ea typeface="Helvetica"/>
                    <a:cs typeface="Helvetica"/>
                    <a:sym typeface="Helvetica"/>
                  </a:defRPr>
                </a:lvl1pPr>
              </a:lstStyle>
              <a:p>
                <a:endParaRPr sz="1600" dirty="0">
                  <a:latin typeface="Montserrat" pitchFamily="2" charset="77"/>
                </a:endParaRPr>
              </a:p>
            </p:txBody>
          </p:sp>
          <p:sp>
            <p:nvSpPr>
              <p:cNvPr id="156" name="Gross Orders/ Qualified Shopper Visits"/>
              <p:cNvSpPr txBox="1"/>
              <p:nvPr/>
            </p:nvSpPr>
            <p:spPr>
              <a:xfrm>
                <a:off x="2216784" y="7203156"/>
                <a:ext cx="6248038" cy="910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744" tIns="108744" rIns="108744" bIns="108744">
                <a:spAutoFit/>
              </a:bodyPr>
              <a:lstStyle>
                <a:lvl1pPr algn="l" defTabSz="1087636">
                  <a:lnSpc>
                    <a:spcPts val="3500"/>
                  </a:lnSpc>
                  <a:spcBef>
                    <a:spcPts val="500"/>
                  </a:spcBef>
                  <a:defRPr sz="2400" b="0">
                    <a:solidFill>
                      <a:srgbClr val="FFFFFF"/>
                    </a:solidFill>
                    <a:latin typeface="Helvetica"/>
                    <a:ea typeface="Helvetica"/>
                    <a:cs typeface="Helvetica"/>
                    <a:sym typeface="Helvetica"/>
                  </a:defRPr>
                </a:lvl1pPr>
              </a:lstStyle>
              <a:p>
                <a:endParaRPr sz="1600" dirty="0">
                  <a:latin typeface="Montserrat" pitchFamily="2" charset="77"/>
                </a:endParaRPr>
              </a:p>
            </p:txBody>
          </p:sp>
          <p:sp>
            <p:nvSpPr>
              <p:cNvPr id="157" name="Potential Rate"/>
              <p:cNvSpPr txBox="1"/>
              <p:nvPr/>
            </p:nvSpPr>
            <p:spPr>
              <a:xfrm>
                <a:off x="3930521" y="4726792"/>
                <a:ext cx="5492356" cy="138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lgn="l" defTabSz="1828433">
                  <a:defRPr sz="3200" b="0">
                    <a:solidFill>
                      <a:srgbClr val="FFFFFF"/>
                    </a:solidFill>
                    <a:latin typeface="Microsoft Sans Serif"/>
                    <a:ea typeface="Microsoft Sans Serif"/>
                    <a:cs typeface="Microsoft Sans Serif"/>
                    <a:sym typeface="Microsoft Sans Serif"/>
                  </a:defRPr>
                </a:lvl1pPr>
              </a:lstStyle>
              <a:p>
                <a:r>
                  <a:rPr sz="1800" b="1" dirty="0">
                    <a:latin typeface="Montserrat" pitchFamily="2" charset="77"/>
                  </a:rPr>
                  <a:t>Potential Rate</a:t>
                </a:r>
                <a:endParaRPr lang="en-US" sz="1800" b="1" dirty="0">
                  <a:latin typeface="Montserrat" pitchFamily="2" charset="77"/>
                </a:endParaRPr>
              </a:p>
              <a:p>
                <a:endParaRPr lang="en-US" sz="1800" dirty="0">
                  <a:latin typeface="Montserrat" pitchFamily="2" charset="77"/>
                </a:endParaRPr>
              </a:p>
              <a:p>
                <a:r>
                  <a:rPr lang="en-US" sz="1800" dirty="0">
                    <a:latin typeface="Montserrat" pitchFamily="2" charset="77"/>
                  </a:rPr>
                  <a:t>Qualified Shopper Visits / Visits</a:t>
                </a:r>
              </a:p>
            </p:txBody>
          </p:sp>
          <p:sp>
            <p:nvSpPr>
              <p:cNvPr id="158" name="Qualified Shopper Visits / Visits"/>
              <p:cNvSpPr txBox="1"/>
              <p:nvPr/>
            </p:nvSpPr>
            <p:spPr>
              <a:xfrm>
                <a:off x="2242184" y="5402690"/>
                <a:ext cx="5835355" cy="910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744" tIns="108744" rIns="108744" bIns="108744">
                <a:spAutoFit/>
              </a:bodyPr>
              <a:lstStyle>
                <a:lvl1pPr algn="l" defTabSz="1087636">
                  <a:lnSpc>
                    <a:spcPts val="3500"/>
                  </a:lnSpc>
                  <a:spcBef>
                    <a:spcPts val="500"/>
                  </a:spcBef>
                  <a:defRPr sz="2400" b="0">
                    <a:solidFill>
                      <a:srgbClr val="FFFFFF"/>
                    </a:solidFill>
                    <a:latin typeface="Helvetica"/>
                    <a:ea typeface="Helvetica"/>
                    <a:cs typeface="Helvetica"/>
                    <a:sym typeface="Helvetica"/>
                  </a:defRPr>
                </a:lvl1pPr>
              </a:lstStyle>
              <a:p>
                <a:endParaRPr sz="1600" dirty="0">
                  <a:latin typeface="Montserrat" pitchFamily="2" charset="77"/>
                </a:endParaRPr>
              </a:p>
            </p:txBody>
          </p:sp>
          <p:sp>
            <p:nvSpPr>
              <p:cNvPr id="160" name="Avg. Occupancy Rate"/>
              <p:cNvSpPr txBox="1"/>
              <p:nvPr/>
            </p:nvSpPr>
            <p:spPr>
              <a:xfrm>
                <a:off x="3992801" y="10616363"/>
                <a:ext cx="6460414" cy="138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l" defTabSz="1828433">
                  <a:defRPr sz="3200" b="0">
                    <a:solidFill>
                      <a:srgbClr val="FFFFFF"/>
                    </a:solidFill>
                    <a:latin typeface="Microsoft Sans Serif"/>
                    <a:ea typeface="Microsoft Sans Serif"/>
                    <a:cs typeface="Microsoft Sans Serif"/>
                    <a:sym typeface="Microsoft Sans Serif"/>
                  </a:defRPr>
                </a:lvl1pPr>
              </a:lstStyle>
              <a:p>
                <a:r>
                  <a:rPr sz="1800" b="1" dirty="0">
                    <a:latin typeface="Montserrat" pitchFamily="2" charset="77"/>
                  </a:rPr>
                  <a:t>Avg. </a:t>
                </a:r>
                <a:r>
                  <a:rPr lang="en-US" sz="1800" b="1" dirty="0">
                    <a:latin typeface="Montserrat" pitchFamily="2" charset="77"/>
                  </a:rPr>
                  <a:t>Occupancy</a:t>
                </a:r>
                <a:r>
                  <a:rPr sz="1800" b="1" dirty="0">
                    <a:latin typeface="Montserrat" pitchFamily="2" charset="77"/>
                  </a:rPr>
                  <a:t> Rate</a:t>
                </a:r>
                <a:endParaRPr lang="en-US" sz="1800" b="1" dirty="0">
                  <a:latin typeface="Montserrat" pitchFamily="2" charset="77"/>
                </a:endParaRPr>
              </a:p>
              <a:p>
                <a:endParaRPr lang="en-US" sz="1800" dirty="0">
                  <a:latin typeface="Montserrat" pitchFamily="2" charset="77"/>
                </a:endParaRPr>
              </a:p>
              <a:p>
                <a:r>
                  <a:rPr lang="en-US" sz="1800" dirty="0">
                    <a:latin typeface="Montserrat" pitchFamily="2" charset="77"/>
                  </a:rPr>
                  <a:t>Net Room Nights / Net Orders</a:t>
                </a:r>
              </a:p>
            </p:txBody>
          </p:sp>
          <p:sp>
            <p:nvSpPr>
              <p:cNvPr id="122" name="Line"/>
              <p:cNvSpPr/>
              <p:nvPr/>
            </p:nvSpPr>
            <p:spPr>
              <a:xfrm>
                <a:off x="14576097" y="9510228"/>
                <a:ext cx="1540319" cy="0"/>
              </a:xfrm>
              <a:prstGeom prst="line">
                <a:avLst/>
              </a:prstGeom>
              <a:ln w="38100">
                <a:solidFill>
                  <a:srgbClr val="E08428"/>
                </a:solidFill>
                <a:miter/>
                <a:tailEnd type="oval"/>
              </a:ln>
            </p:spPr>
            <p:txBody>
              <a:bodyPr lIns="45719" rIns="45719"/>
              <a:lstStyle/>
              <a:p>
                <a:pPr algn="l" defTabSz="1828433">
                  <a:defRPr sz="3600" b="0">
                    <a:solidFill>
                      <a:srgbClr val="2A2A2A"/>
                    </a:solidFill>
                    <a:latin typeface="Calibri"/>
                    <a:ea typeface="Calibri"/>
                    <a:cs typeface="Calibri"/>
                    <a:sym typeface="Calibri"/>
                  </a:defRPr>
                </a:pPr>
                <a:endParaRPr/>
              </a:p>
            </p:txBody>
          </p:sp>
          <p:sp>
            <p:nvSpPr>
              <p:cNvPr id="123" name="Shape"/>
              <p:cNvSpPr/>
              <p:nvPr/>
            </p:nvSpPr>
            <p:spPr>
              <a:xfrm>
                <a:off x="16615431" y="8856570"/>
                <a:ext cx="1037625" cy="1037625"/>
              </a:xfrm>
              <a:custGeom>
                <a:avLst/>
                <a:gdLst/>
                <a:ahLst/>
                <a:cxnLst>
                  <a:cxn ang="0">
                    <a:pos x="wd2" y="hd2"/>
                  </a:cxn>
                  <a:cxn ang="5400000">
                    <a:pos x="wd2" y="hd2"/>
                  </a:cxn>
                  <a:cxn ang="10800000">
                    <a:pos x="wd2" y="hd2"/>
                  </a:cxn>
                  <a:cxn ang="16200000">
                    <a:pos x="wd2" y="hd2"/>
                  </a:cxn>
                </a:cxnLst>
                <a:rect l="0" t="0" r="r" b="b"/>
                <a:pathLst>
                  <a:path w="21600" h="21600" extrusionOk="0">
                    <a:moveTo>
                      <a:pt x="8651" y="17735"/>
                    </a:moveTo>
                    <a:cubicBezTo>
                      <a:pt x="8246" y="17735"/>
                      <a:pt x="7922" y="18056"/>
                      <a:pt x="7922" y="18457"/>
                    </a:cubicBezTo>
                    <a:cubicBezTo>
                      <a:pt x="7922" y="18858"/>
                      <a:pt x="8246" y="19178"/>
                      <a:pt x="8651" y="19178"/>
                    </a:cubicBezTo>
                    <a:cubicBezTo>
                      <a:pt x="9028" y="19178"/>
                      <a:pt x="9379" y="18858"/>
                      <a:pt x="9379" y="18457"/>
                    </a:cubicBezTo>
                    <a:cubicBezTo>
                      <a:pt x="9379" y="18056"/>
                      <a:pt x="9028" y="17735"/>
                      <a:pt x="8651" y="17735"/>
                    </a:cubicBezTo>
                    <a:close/>
                    <a:moveTo>
                      <a:pt x="8651" y="17067"/>
                    </a:moveTo>
                    <a:cubicBezTo>
                      <a:pt x="9406" y="17067"/>
                      <a:pt x="10026" y="17682"/>
                      <a:pt x="10026" y="18457"/>
                    </a:cubicBezTo>
                    <a:cubicBezTo>
                      <a:pt x="10026" y="19205"/>
                      <a:pt x="9406" y="19846"/>
                      <a:pt x="8651" y="19846"/>
                    </a:cubicBezTo>
                    <a:cubicBezTo>
                      <a:pt x="7868" y="19846"/>
                      <a:pt x="7248" y="19205"/>
                      <a:pt x="7248" y="18457"/>
                    </a:cubicBezTo>
                    <a:cubicBezTo>
                      <a:pt x="7248" y="17682"/>
                      <a:pt x="7868" y="17067"/>
                      <a:pt x="8651" y="17067"/>
                    </a:cubicBezTo>
                    <a:close/>
                    <a:moveTo>
                      <a:pt x="5013" y="14091"/>
                    </a:moveTo>
                    <a:cubicBezTo>
                      <a:pt x="4613" y="14091"/>
                      <a:pt x="4292" y="14415"/>
                      <a:pt x="4292" y="14819"/>
                    </a:cubicBezTo>
                    <a:cubicBezTo>
                      <a:pt x="4292" y="15224"/>
                      <a:pt x="4613" y="15575"/>
                      <a:pt x="5013" y="15575"/>
                    </a:cubicBezTo>
                    <a:cubicBezTo>
                      <a:pt x="5414" y="15575"/>
                      <a:pt x="5735" y="15224"/>
                      <a:pt x="5735" y="14819"/>
                    </a:cubicBezTo>
                    <a:cubicBezTo>
                      <a:pt x="5735" y="14415"/>
                      <a:pt x="5414" y="14091"/>
                      <a:pt x="5013" y="14091"/>
                    </a:cubicBezTo>
                    <a:close/>
                    <a:moveTo>
                      <a:pt x="9213" y="13783"/>
                    </a:moveTo>
                    <a:cubicBezTo>
                      <a:pt x="9345" y="13677"/>
                      <a:pt x="9529" y="13677"/>
                      <a:pt x="9688" y="13783"/>
                    </a:cubicBezTo>
                    <a:cubicBezTo>
                      <a:pt x="9793" y="13916"/>
                      <a:pt x="9793" y="14128"/>
                      <a:pt x="9688" y="14260"/>
                    </a:cubicBezTo>
                    <a:lnTo>
                      <a:pt x="4464" y="19507"/>
                    </a:lnTo>
                    <a:cubicBezTo>
                      <a:pt x="4385" y="19586"/>
                      <a:pt x="4306" y="19613"/>
                      <a:pt x="4227" y="19613"/>
                    </a:cubicBezTo>
                    <a:cubicBezTo>
                      <a:pt x="4148" y="19613"/>
                      <a:pt x="4042" y="19586"/>
                      <a:pt x="3990" y="19507"/>
                    </a:cubicBezTo>
                    <a:cubicBezTo>
                      <a:pt x="3858" y="19374"/>
                      <a:pt x="3858" y="19162"/>
                      <a:pt x="3990" y="19056"/>
                    </a:cubicBezTo>
                    <a:lnTo>
                      <a:pt x="9213" y="13783"/>
                    </a:lnTo>
                    <a:close/>
                    <a:moveTo>
                      <a:pt x="5013" y="13443"/>
                    </a:moveTo>
                    <a:cubicBezTo>
                      <a:pt x="5761" y="13443"/>
                      <a:pt x="6403" y="14064"/>
                      <a:pt x="6403" y="14819"/>
                    </a:cubicBezTo>
                    <a:cubicBezTo>
                      <a:pt x="6403" y="15602"/>
                      <a:pt x="5761" y="16222"/>
                      <a:pt x="5013" y="16222"/>
                    </a:cubicBezTo>
                    <a:cubicBezTo>
                      <a:pt x="4238" y="16222"/>
                      <a:pt x="3624" y="15602"/>
                      <a:pt x="3624" y="14819"/>
                    </a:cubicBezTo>
                    <a:cubicBezTo>
                      <a:pt x="3624" y="14064"/>
                      <a:pt x="4238" y="13443"/>
                      <a:pt x="5013" y="13443"/>
                    </a:cubicBezTo>
                    <a:close/>
                    <a:moveTo>
                      <a:pt x="1933" y="11163"/>
                    </a:moveTo>
                    <a:lnTo>
                      <a:pt x="688" y="20939"/>
                    </a:lnTo>
                    <a:lnTo>
                      <a:pt x="13053" y="20939"/>
                    </a:lnTo>
                    <a:lnTo>
                      <a:pt x="11809" y="11163"/>
                    </a:lnTo>
                    <a:lnTo>
                      <a:pt x="10697" y="11163"/>
                    </a:lnTo>
                    <a:lnTo>
                      <a:pt x="10697" y="12140"/>
                    </a:lnTo>
                    <a:cubicBezTo>
                      <a:pt x="10697" y="12325"/>
                      <a:pt x="10538" y="12457"/>
                      <a:pt x="10379" y="12457"/>
                    </a:cubicBezTo>
                    <a:cubicBezTo>
                      <a:pt x="10193" y="12457"/>
                      <a:pt x="10035" y="12325"/>
                      <a:pt x="10035" y="12140"/>
                    </a:cubicBezTo>
                    <a:lnTo>
                      <a:pt x="10035" y="11163"/>
                    </a:lnTo>
                    <a:lnTo>
                      <a:pt x="3707" y="11163"/>
                    </a:lnTo>
                    <a:lnTo>
                      <a:pt x="3707" y="12140"/>
                    </a:lnTo>
                    <a:cubicBezTo>
                      <a:pt x="3707" y="12325"/>
                      <a:pt x="3548" y="12457"/>
                      <a:pt x="3389" y="12457"/>
                    </a:cubicBezTo>
                    <a:cubicBezTo>
                      <a:pt x="3204" y="12457"/>
                      <a:pt x="3071" y="12325"/>
                      <a:pt x="3071" y="12140"/>
                    </a:cubicBezTo>
                    <a:lnTo>
                      <a:pt x="3071" y="11163"/>
                    </a:lnTo>
                    <a:lnTo>
                      <a:pt x="1933" y="11163"/>
                    </a:lnTo>
                    <a:close/>
                    <a:moveTo>
                      <a:pt x="6857" y="7675"/>
                    </a:moveTo>
                    <a:cubicBezTo>
                      <a:pt x="5242" y="7675"/>
                      <a:pt x="3892" y="8916"/>
                      <a:pt x="3733" y="10502"/>
                    </a:cubicBezTo>
                    <a:lnTo>
                      <a:pt x="10035" y="10502"/>
                    </a:lnTo>
                    <a:cubicBezTo>
                      <a:pt x="9849" y="8916"/>
                      <a:pt x="8499" y="7675"/>
                      <a:pt x="6857" y="7675"/>
                    </a:cubicBezTo>
                    <a:close/>
                    <a:moveTo>
                      <a:pt x="6857" y="7014"/>
                    </a:moveTo>
                    <a:cubicBezTo>
                      <a:pt x="8870" y="7014"/>
                      <a:pt x="10511" y="8547"/>
                      <a:pt x="10670" y="10502"/>
                    </a:cubicBezTo>
                    <a:lnTo>
                      <a:pt x="12100" y="10502"/>
                    </a:lnTo>
                    <a:cubicBezTo>
                      <a:pt x="12285" y="10502"/>
                      <a:pt x="12417" y="10634"/>
                      <a:pt x="12444" y="10793"/>
                    </a:cubicBezTo>
                    <a:lnTo>
                      <a:pt x="13741" y="21256"/>
                    </a:lnTo>
                    <a:cubicBezTo>
                      <a:pt x="13768" y="21336"/>
                      <a:pt x="13741" y="21441"/>
                      <a:pt x="13662" y="21494"/>
                    </a:cubicBezTo>
                    <a:cubicBezTo>
                      <a:pt x="13609" y="21574"/>
                      <a:pt x="13503" y="21600"/>
                      <a:pt x="13424" y="21600"/>
                    </a:cubicBezTo>
                    <a:lnTo>
                      <a:pt x="318" y="21600"/>
                    </a:lnTo>
                    <a:cubicBezTo>
                      <a:pt x="238" y="21600"/>
                      <a:pt x="159" y="21574"/>
                      <a:pt x="79" y="21494"/>
                    </a:cubicBezTo>
                    <a:cubicBezTo>
                      <a:pt x="26" y="21441"/>
                      <a:pt x="0" y="21336"/>
                      <a:pt x="0" y="21256"/>
                    </a:cubicBezTo>
                    <a:lnTo>
                      <a:pt x="1324" y="10793"/>
                    </a:lnTo>
                    <a:cubicBezTo>
                      <a:pt x="1350" y="10634"/>
                      <a:pt x="1483" y="10502"/>
                      <a:pt x="1642" y="10502"/>
                    </a:cubicBezTo>
                    <a:lnTo>
                      <a:pt x="3071" y="10502"/>
                    </a:lnTo>
                    <a:cubicBezTo>
                      <a:pt x="3257" y="8547"/>
                      <a:pt x="4872" y="7014"/>
                      <a:pt x="6857" y="7014"/>
                    </a:cubicBezTo>
                    <a:close/>
                    <a:moveTo>
                      <a:pt x="13830" y="663"/>
                    </a:moveTo>
                    <a:cubicBezTo>
                      <a:pt x="12080" y="663"/>
                      <a:pt x="10675" y="2094"/>
                      <a:pt x="10675" y="3843"/>
                    </a:cubicBezTo>
                    <a:lnTo>
                      <a:pt x="10675" y="4373"/>
                    </a:lnTo>
                    <a:lnTo>
                      <a:pt x="17012" y="4373"/>
                    </a:lnTo>
                    <a:lnTo>
                      <a:pt x="17012" y="3843"/>
                    </a:lnTo>
                    <a:cubicBezTo>
                      <a:pt x="17012" y="2094"/>
                      <a:pt x="15607" y="663"/>
                      <a:pt x="13830" y="663"/>
                    </a:cubicBezTo>
                    <a:close/>
                    <a:moveTo>
                      <a:pt x="13830" y="0"/>
                    </a:moveTo>
                    <a:cubicBezTo>
                      <a:pt x="15952" y="0"/>
                      <a:pt x="17675" y="1723"/>
                      <a:pt x="17675" y="3843"/>
                    </a:cubicBezTo>
                    <a:lnTo>
                      <a:pt x="17675" y="4373"/>
                    </a:lnTo>
                    <a:lnTo>
                      <a:pt x="19532" y="4373"/>
                    </a:lnTo>
                    <a:cubicBezTo>
                      <a:pt x="19691" y="4373"/>
                      <a:pt x="19823" y="4505"/>
                      <a:pt x="19850" y="4664"/>
                    </a:cubicBezTo>
                    <a:lnTo>
                      <a:pt x="21600" y="18631"/>
                    </a:lnTo>
                    <a:cubicBezTo>
                      <a:pt x="21600" y="18737"/>
                      <a:pt x="21573" y="18816"/>
                      <a:pt x="21520" y="18896"/>
                    </a:cubicBezTo>
                    <a:cubicBezTo>
                      <a:pt x="21467" y="18975"/>
                      <a:pt x="21361" y="19028"/>
                      <a:pt x="21255" y="19028"/>
                    </a:cubicBezTo>
                    <a:lnTo>
                      <a:pt x="14387" y="19028"/>
                    </a:lnTo>
                    <a:cubicBezTo>
                      <a:pt x="14201" y="19028"/>
                      <a:pt x="14042" y="18843"/>
                      <a:pt x="14042" y="18684"/>
                    </a:cubicBezTo>
                    <a:cubicBezTo>
                      <a:pt x="14042" y="18498"/>
                      <a:pt x="14201" y="18366"/>
                      <a:pt x="14387" y="18366"/>
                    </a:cubicBezTo>
                    <a:lnTo>
                      <a:pt x="20911" y="18366"/>
                    </a:lnTo>
                    <a:lnTo>
                      <a:pt x="20592" y="15954"/>
                    </a:lnTo>
                    <a:lnTo>
                      <a:pt x="14016" y="15954"/>
                    </a:lnTo>
                    <a:cubicBezTo>
                      <a:pt x="13830" y="15954"/>
                      <a:pt x="13671" y="15821"/>
                      <a:pt x="13671" y="15609"/>
                    </a:cubicBezTo>
                    <a:cubicBezTo>
                      <a:pt x="13671" y="15450"/>
                      <a:pt x="13830" y="15291"/>
                      <a:pt x="14016" y="15291"/>
                    </a:cubicBezTo>
                    <a:lnTo>
                      <a:pt x="20513" y="15291"/>
                    </a:lnTo>
                    <a:lnTo>
                      <a:pt x="19240" y="5035"/>
                    </a:lnTo>
                    <a:lnTo>
                      <a:pt x="17675" y="5035"/>
                    </a:lnTo>
                    <a:lnTo>
                      <a:pt x="17675" y="6440"/>
                    </a:lnTo>
                    <a:cubicBezTo>
                      <a:pt x="17675" y="6652"/>
                      <a:pt x="17516" y="6784"/>
                      <a:pt x="17331" y="6784"/>
                    </a:cubicBezTo>
                    <a:cubicBezTo>
                      <a:pt x="17145" y="6784"/>
                      <a:pt x="17012" y="6652"/>
                      <a:pt x="17012" y="6440"/>
                    </a:cubicBezTo>
                    <a:lnTo>
                      <a:pt x="17012" y="5035"/>
                    </a:lnTo>
                    <a:lnTo>
                      <a:pt x="10675" y="5035"/>
                    </a:lnTo>
                    <a:lnTo>
                      <a:pt x="10675" y="6440"/>
                    </a:lnTo>
                    <a:cubicBezTo>
                      <a:pt x="10675" y="6652"/>
                      <a:pt x="10515" y="6784"/>
                      <a:pt x="10356" y="6784"/>
                    </a:cubicBezTo>
                    <a:cubicBezTo>
                      <a:pt x="10171" y="6784"/>
                      <a:pt x="10012" y="6652"/>
                      <a:pt x="10012" y="6440"/>
                    </a:cubicBezTo>
                    <a:lnTo>
                      <a:pt x="10012" y="5035"/>
                    </a:lnTo>
                    <a:lnTo>
                      <a:pt x="8447" y="5035"/>
                    </a:lnTo>
                    <a:lnTo>
                      <a:pt x="8261" y="6493"/>
                    </a:lnTo>
                    <a:cubicBezTo>
                      <a:pt x="8235" y="6678"/>
                      <a:pt x="8076" y="6784"/>
                      <a:pt x="7890" y="6784"/>
                    </a:cubicBezTo>
                    <a:cubicBezTo>
                      <a:pt x="7705" y="6758"/>
                      <a:pt x="7598" y="6599"/>
                      <a:pt x="7625" y="6413"/>
                    </a:cubicBezTo>
                    <a:lnTo>
                      <a:pt x="7837" y="4664"/>
                    </a:lnTo>
                    <a:cubicBezTo>
                      <a:pt x="7864" y="4505"/>
                      <a:pt x="7996" y="4373"/>
                      <a:pt x="8155" y="4373"/>
                    </a:cubicBezTo>
                    <a:lnTo>
                      <a:pt x="10012" y="4373"/>
                    </a:lnTo>
                    <a:lnTo>
                      <a:pt x="10012" y="3843"/>
                    </a:lnTo>
                    <a:cubicBezTo>
                      <a:pt x="10012" y="1723"/>
                      <a:pt x="11735" y="0"/>
                      <a:pt x="13830" y="0"/>
                    </a:cubicBezTo>
                    <a:close/>
                  </a:path>
                </a:pathLst>
              </a:custGeom>
              <a:solidFill>
                <a:schemeClr val="accent5">
                  <a:lumOff val="-29866"/>
                </a:schemeClr>
              </a:solidFill>
              <a:ln w="12700">
                <a:miter lim="400000"/>
              </a:ln>
            </p:spPr>
            <p:txBody>
              <a:bodyPr lIns="45719" rIns="45719" anchor="ctr"/>
              <a:lstStyle/>
              <a:p>
                <a:pPr algn="l" defTabSz="1828433">
                  <a:defRPr sz="3600" b="0">
                    <a:solidFill>
                      <a:schemeClr val="accent5">
                        <a:hueOff val="-82419"/>
                        <a:satOff val="-9513"/>
                        <a:lumOff val="-16343"/>
                      </a:schemeClr>
                    </a:solidFill>
                    <a:latin typeface="Helvetica"/>
                    <a:ea typeface="Helvetica"/>
                    <a:cs typeface="Helvetica"/>
                    <a:sym typeface="Helvetica"/>
                  </a:defRPr>
                </a:pPr>
                <a:endParaRPr dirty="0"/>
              </a:p>
            </p:txBody>
          </p:sp>
          <p:sp>
            <p:nvSpPr>
              <p:cNvPr id="124" name="Cancellation Rate"/>
              <p:cNvSpPr txBox="1"/>
              <p:nvPr/>
            </p:nvSpPr>
            <p:spPr>
              <a:xfrm>
                <a:off x="16615431" y="10083822"/>
                <a:ext cx="6226242" cy="1801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lgn="r" defTabSz="1828433">
                  <a:defRPr sz="3200" b="0">
                    <a:latin typeface="Microsoft Sans Serif"/>
                    <a:ea typeface="Microsoft Sans Serif"/>
                    <a:cs typeface="Microsoft Sans Serif"/>
                    <a:sym typeface="Microsoft Sans Serif"/>
                  </a:defRPr>
                </a:lvl1pPr>
              </a:lstStyle>
              <a:p>
                <a:pPr algn="l"/>
                <a:r>
                  <a:rPr sz="1800" b="1" dirty="0">
                    <a:latin typeface="Montserrat" pitchFamily="2" charset="77"/>
                  </a:rPr>
                  <a:t>Cancellation Rate</a:t>
                </a:r>
                <a:endParaRPr lang="en-US" sz="1800" b="1" dirty="0">
                  <a:latin typeface="Montserrat" pitchFamily="2" charset="77"/>
                </a:endParaRPr>
              </a:p>
              <a:p>
                <a:pPr algn="l"/>
                <a:endParaRPr lang="en-US" sz="1800" b="1" dirty="0">
                  <a:latin typeface="Montserrat" pitchFamily="2" charset="77"/>
                </a:endParaRPr>
              </a:p>
              <a:p>
                <a:pPr algn="l"/>
                <a:r>
                  <a:rPr lang="en-US" sz="1800" dirty="0">
                    <a:latin typeface="Montserrat" pitchFamily="2" charset="77"/>
                  </a:rPr>
                  <a:t>Net Cancelled Order / Gross Orders</a:t>
                </a:r>
              </a:p>
              <a:p>
                <a:endParaRPr sz="1800" dirty="0">
                  <a:latin typeface="Montserrat" pitchFamily="2" charset="77"/>
                </a:endParaRPr>
              </a:p>
            </p:txBody>
          </p:sp>
          <p:sp>
            <p:nvSpPr>
              <p:cNvPr id="125" name="Line"/>
              <p:cNvSpPr/>
              <p:nvPr/>
            </p:nvSpPr>
            <p:spPr>
              <a:xfrm>
                <a:off x="15902758" y="5540791"/>
                <a:ext cx="1537374" cy="0"/>
              </a:xfrm>
              <a:prstGeom prst="line">
                <a:avLst/>
              </a:prstGeom>
              <a:ln w="38100">
                <a:solidFill>
                  <a:schemeClr val="accent1">
                    <a:hueOff val="114395"/>
                    <a:lumOff val="-24975"/>
                  </a:schemeClr>
                </a:solidFill>
                <a:miter/>
                <a:tailEnd type="oval"/>
              </a:ln>
            </p:spPr>
            <p:txBody>
              <a:bodyPr lIns="45719" rIns="45719"/>
              <a:lstStyle/>
              <a:p>
                <a:pPr algn="l" defTabSz="1828433">
                  <a:defRPr sz="3600" b="0">
                    <a:solidFill>
                      <a:srgbClr val="2A2A2A"/>
                    </a:solidFill>
                    <a:latin typeface="Calibri"/>
                    <a:ea typeface="Calibri"/>
                    <a:cs typeface="Calibri"/>
                    <a:sym typeface="Calibri"/>
                  </a:defRPr>
                </a:pPr>
                <a:endParaRPr/>
              </a:p>
            </p:txBody>
          </p:sp>
          <p:sp>
            <p:nvSpPr>
              <p:cNvPr id="128" name="Shape"/>
              <p:cNvSpPr/>
              <p:nvPr/>
            </p:nvSpPr>
            <p:spPr>
              <a:xfrm>
                <a:off x="10848288" y="6406231"/>
                <a:ext cx="5444487" cy="2269900"/>
              </a:xfrm>
              <a:custGeom>
                <a:avLst/>
                <a:gdLst/>
                <a:ahLst/>
                <a:cxnLst>
                  <a:cxn ang="0">
                    <a:pos x="wd2" y="hd2"/>
                  </a:cxn>
                  <a:cxn ang="5400000">
                    <a:pos x="wd2" y="hd2"/>
                  </a:cxn>
                  <a:cxn ang="10800000">
                    <a:pos x="wd2" y="hd2"/>
                  </a:cxn>
                  <a:cxn ang="16200000">
                    <a:pos x="wd2" y="hd2"/>
                  </a:cxn>
                </a:cxnLst>
                <a:rect l="0" t="0" r="r" b="b"/>
                <a:pathLst>
                  <a:path w="21600" h="21600" extrusionOk="0">
                    <a:moveTo>
                      <a:pt x="10615" y="21600"/>
                    </a:moveTo>
                    <a:cubicBezTo>
                      <a:pt x="14018" y="21600"/>
                      <a:pt x="16940" y="20356"/>
                      <a:pt x="18419" y="18489"/>
                    </a:cubicBezTo>
                    <a:cubicBezTo>
                      <a:pt x="19196" y="12533"/>
                      <a:pt x="20232" y="6311"/>
                      <a:pt x="21600" y="0"/>
                    </a:cubicBezTo>
                    <a:cubicBezTo>
                      <a:pt x="19455" y="1689"/>
                      <a:pt x="15423" y="2933"/>
                      <a:pt x="10763" y="2933"/>
                    </a:cubicBezTo>
                    <a:cubicBezTo>
                      <a:pt x="6177" y="2933"/>
                      <a:pt x="2182" y="1778"/>
                      <a:pt x="0" y="0"/>
                    </a:cubicBezTo>
                    <a:cubicBezTo>
                      <a:pt x="1073" y="5333"/>
                      <a:pt x="2182" y="11556"/>
                      <a:pt x="3107" y="18756"/>
                    </a:cubicBezTo>
                    <a:cubicBezTo>
                      <a:pt x="4623" y="20533"/>
                      <a:pt x="7434" y="21600"/>
                      <a:pt x="10615" y="21600"/>
                    </a:cubicBezTo>
                  </a:path>
                </a:pathLst>
              </a:custGeom>
              <a:solidFill>
                <a:srgbClr val="4D51CB"/>
              </a:solidFill>
              <a:ln w="12700">
                <a:noFill/>
                <a:miter lim="400000"/>
              </a:ln>
            </p:spPr>
            <p:txBody>
              <a:bodyPr lIns="45719" rIns="45719"/>
              <a:lstStyle/>
              <a:p>
                <a:pPr algn="l" defTabSz="1828433">
                  <a:defRPr sz="7100" b="0">
                    <a:solidFill>
                      <a:srgbClr val="2A2A2A"/>
                    </a:solidFill>
                    <a:latin typeface="Helvetica"/>
                    <a:ea typeface="Helvetica"/>
                    <a:cs typeface="Helvetica"/>
                    <a:sym typeface="Helvetica"/>
                  </a:defRPr>
                </a:pPr>
                <a:endParaRPr dirty="0"/>
              </a:p>
            </p:txBody>
          </p:sp>
          <p:sp>
            <p:nvSpPr>
              <p:cNvPr id="129" name="Shape"/>
              <p:cNvSpPr/>
              <p:nvPr/>
            </p:nvSpPr>
            <p:spPr>
              <a:xfrm>
                <a:off x="11631677" y="8333345"/>
                <a:ext cx="3860457" cy="2240503"/>
              </a:xfrm>
              <a:custGeom>
                <a:avLst/>
                <a:gdLst/>
                <a:ahLst/>
                <a:cxnLst>
                  <a:cxn ang="0">
                    <a:pos x="wd2" y="hd2"/>
                  </a:cxn>
                  <a:cxn ang="5400000">
                    <a:pos x="wd2" y="hd2"/>
                  </a:cxn>
                  <a:cxn ang="10800000">
                    <a:pos x="wd2" y="hd2"/>
                  </a:cxn>
                  <a:cxn ang="16200000">
                    <a:pos x="wd2" y="hd2"/>
                  </a:cxn>
                </a:cxnLst>
                <a:rect l="0" t="0" r="r" b="b"/>
                <a:pathLst>
                  <a:path w="21600" h="21600" extrusionOk="0">
                    <a:moveTo>
                      <a:pt x="10591" y="3150"/>
                    </a:moveTo>
                    <a:cubicBezTo>
                      <a:pt x="6104" y="3150"/>
                      <a:pt x="2139" y="2070"/>
                      <a:pt x="0" y="270"/>
                    </a:cubicBezTo>
                    <a:cubicBezTo>
                      <a:pt x="939" y="5760"/>
                      <a:pt x="1826" y="11790"/>
                      <a:pt x="2400" y="18360"/>
                    </a:cubicBezTo>
                    <a:cubicBezTo>
                      <a:pt x="2452" y="18720"/>
                      <a:pt x="2504" y="18990"/>
                      <a:pt x="2557" y="19350"/>
                    </a:cubicBezTo>
                    <a:cubicBezTo>
                      <a:pt x="4435" y="20700"/>
                      <a:pt x="7409" y="21600"/>
                      <a:pt x="10696" y="21600"/>
                    </a:cubicBezTo>
                    <a:cubicBezTo>
                      <a:pt x="13774" y="21600"/>
                      <a:pt x="16539" y="20790"/>
                      <a:pt x="18470" y="19530"/>
                    </a:cubicBezTo>
                    <a:cubicBezTo>
                      <a:pt x="18626" y="19440"/>
                      <a:pt x="18730" y="19350"/>
                      <a:pt x="18887" y="19260"/>
                    </a:cubicBezTo>
                    <a:cubicBezTo>
                      <a:pt x="19096" y="17100"/>
                      <a:pt x="19357" y="14850"/>
                      <a:pt x="19617" y="12510"/>
                    </a:cubicBezTo>
                    <a:cubicBezTo>
                      <a:pt x="20139" y="8640"/>
                      <a:pt x="20765" y="4410"/>
                      <a:pt x="21600" y="0"/>
                    </a:cubicBezTo>
                    <a:cubicBezTo>
                      <a:pt x="19513" y="1890"/>
                      <a:pt x="15391" y="3150"/>
                      <a:pt x="10591" y="3150"/>
                    </a:cubicBezTo>
                  </a:path>
                </a:pathLst>
              </a:custGeom>
              <a:solidFill>
                <a:srgbClr val="D3A036"/>
              </a:solidFill>
              <a:ln w="12700">
                <a:miter lim="400000"/>
              </a:ln>
            </p:spPr>
            <p:txBody>
              <a:bodyPr lIns="45719" rIns="45719"/>
              <a:lstStyle/>
              <a:p>
                <a:pPr algn="l" defTabSz="1828433">
                  <a:defRPr sz="7100" b="0">
                    <a:solidFill>
                      <a:srgbClr val="2A2A2A"/>
                    </a:solidFill>
                    <a:latin typeface="Helvetica"/>
                    <a:ea typeface="Helvetica"/>
                    <a:cs typeface="Helvetica"/>
                    <a:sym typeface="Helvetica"/>
                  </a:defRPr>
                </a:pPr>
                <a:endParaRPr/>
              </a:p>
            </p:txBody>
          </p:sp>
          <p:grpSp>
            <p:nvGrpSpPr>
              <p:cNvPr id="133" name="Group"/>
              <p:cNvGrpSpPr/>
              <p:nvPr/>
            </p:nvGrpSpPr>
            <p:grpSpPr>
              <a:xfrm>
                <a:off x="9387641" y="3544746"/>
                <a:ext cx="8414253" cy="3170125"/>
                <a:chOff x="0" y="0"/>
                <a:chExt cx="8414252" cy="3170124"/>
              </a:xfrm>
            </p:grpSpPr>
            <p:sp>
              <p:nvSpPr>
                <p:cNvPr id="130" name="Shape"/>
                <p:cNvSpPr/>
                <p:nvPr/>
              </p:nvSpPr>
              <p:spPr>
                <a:xfrm>
                  <a:off x="-1" y="-1"/>
                  <a:ext cx="8414254" cy="1224766"/>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4856" y="0"/>
                        <a:pt x="0" y="4782"/>
                        <a:pt x="0" y="10718"/>
                      </a:cubicBezTo>
                      <a:cubicBezTo>
                        <a:pt x="0" y="11542"/>
                        <a:pt x="96" y="12366"/>
                        <a:pt x="263" y="13191"/>
                      </a:cubicBezTo>
                      <a:cubicBezTo>
                        <a:pt x="1340" y="17973"/>
                        <a:pt x="5645" y="21600"/>
                        <a:pt x="10812" y="21600"/>
                      </a:cubicBezTo>
                      <a:cubicBezTo>
                        <a:pt x="12869" y="21600"/>
                        <a:pt x="14783" y="20940"/>
                        <a:pt x="16409" y="19951"/>
                      </a:cubicBezTo>
                      <a:cubicBezTo>
                        <a:pt x="16409" y="19951"/>
                        <a:pt x="16409" y="19951"/>
                        <a:pt x="16409" y="19951"/>
                      </a:cubicBezTo>
                      <a:cubicBezTo>
                        <a:pt x="16983" y="19621"/>
                        <a:pt x="17510" y="19292"/>
                        <a:pt x="18012" y="18797"/>
                      </a:cubicBezTo>
                      <a:cubicBezTo>
                        <a:pt x="18012" y="18797"/>
                        <a:pt x="18012" y="18797"/>
                        <a:pt x="18012" y="18797"/>
                      </a:cubicBezTo>
                      <a:cubicBezTo>
                        <a:pt x="18084" y="18797"/>
                        <a:pt x="18132" y="18797"/>
                        <a:pt x="18179" y="18632"/>
                      </a:cubicBezTo>
                      <a:cubicBezTo>
                        <a:pt x="18203" y="18632"/>
                        <a:pt x="18203" y="18632"/>
                        <a:pt x="18203" y="18632"/>
                      </a:cubicBezTo>
                      <a:cubicBezTo>
                        <a:pt x="18251" y="18632"/>
                        <a:pt x="18323" y="18632"/>
                        <a:pt x="18371" y="18467"/>
                      </a:cubicBezTo>
                      <a:cubicBezTo>
                        <a:pt x="18371" y="18467"/>
                        <a:pt x="18371" y="18467"/>
                        <a:pt x="18371" y="18467"/>
                      </a:cubicBezTo>
                      <a:cubicBezTo>
                        <a:pt x="18443" y="18467"/>
                        <a:pt x="18490" y="18302"/>
                        <a:pt x="18538" y="18302"/>
                      </a:cubicBezTo>
                      <a:cubicBezTo>
                        <a:pt x="18562" y="18302"/>
                        <a:pt x="18562" y="18302"/>
                        <a:pt x="18562" y="18302"/>
                      </a:cubicBezTo>
                      <a:cubicBezTo>
                        <a:pt x="18610" y="18302"/>
                        <a:pt x="18658" y="18137"/>
                        <a:pt x="18730" y="18137"/>
                      </a:cubicBezTo>
                      <a:cubicBezTo>
                        <a:pt x="18730" y="18137"/>
                        <a:pt x="18730" y="18137"/>
                        <a:pt x="18730" y="18137"/>
                      </a:cubicBezTo>
                      <a:cubicBezTo>
                        <a:pt x="19997" y="16818"/>
                        <a:pt x="20930" y="15005"/>
                        <a:pt x="21361" y="13191"/>
                      </a:cubicBezTo>
                      <a:cubicBezTo>
                        <a:pt x="21528" y="12366"/>
                        <a:pt x="21600" y="11542"/>
                        <a:pt x="21600" y="10718"/>
                      </a:cubicBezTo>
                      <a:cubicBezTo>
                        <a:pt x="21600" y="4782"/>
                        <a:pt x="16768" y="0"/>
                        <a:pt x="10812" y="0"/>
                      </a:cubicBezTo>
                    </a:path>
                  </a:pathLst>
                </a:custGeom>
                <a:solidFill>
                  <a:srgbClr val="424486"/>
                </a:solidFill>
                <a:ln w="12700" cap="flat">
                  <a:noFill/>
                  <a:miter lim="400000"/>
                </a:ln>
                <a:effectLst/>
              </p:spPr>
              <p:txBody>
                <a:bodyPr wrap="square" lIns="45719" tIns="45719" rIns="45719" bIns="45719" numCol="1" anchor="t">
                  <a:noAutofit/>
                </a:bodyPr>
                <a:lstStyle/>
                <a:p>
                  <a:pPr algn="l" defTabSz="1828433">
                    <a:defRPr sz="7100" b="0">
                      <a:solidFill>
                        <a:srgbClr val="2A2A2A"/>
                      </a:solidFill>
                      <a:latin typeface="Helvetica"/>
                      <a:ea typeface="Helvetica"/>
                      <a:cs typeface="Helvetica"/>
                      <a:sym typeface="Helvetica"/>
                    </a:defRPr>
                  </a:pPr>
                  <a:endParaRPr dirty="0"/>
                </a:p>
              </p:txBody>
            </p:sp>
            <p:sp>
              <p:nvSpPr>
                <p:cNvPr id="131" name="Oval"/>
                <p:cNvSpPr/>
                <p:nvPr/>
              </p:nvSpPr>
              <p:spPr>
                <a:xfrm>
                  <a:off x="1286816" y="319806"/>
                  <a:ext cx="5712819" cy="682603"/>
                </a:xfrm>
                <a:prstGeom prst="ellipse">
                  <a:avLst/>
                </a:prstGeom>
                <a:solidFill>
                  <a:srgbClr val="222A59"/>
                </a:solidFill>
                <a:ln w="12700" cap="flat">
                  <a:noFill/>
                  <a:miter lim="400000"/>
                </a:ln>
                <a:effectLst/>
              </p:spPr>
              <p:txBody>
                <a:bodyPr wrap="square" lIns="45719" tIns="45719" rIns="45719" bIns="45719" numCol="1" anchor="t">
                  <a:noAutofit/>
                </a:bodyPr>
                <a:lstStyle/>
                <a:p>
                  <a:pPr algn="l" defTabSz="1828433">
                    <a:defRPr sz="7100" b="0">
                      <a:solidFill>
                        <a:srgbClr val="2A2A2A"/>
                      </a:solidFill>
                      <a:latin typeface="Helvetica"/>
                      <a:ea typeface="Helvetica"/>
                      <a:cs typeface="Helvetica"/>
                      <a:sym typeface="Helvetica"/>
                    </a:defRPr>
                  </a:pPr>
                  <a:endParaRPr dirty="0"/>
                </a:p>
              </p:txBody>
            </p:sp>
            <p:sp>
              <p:nvSpPr>
                <p:cNvPr id="132" name="Shape"/>
                <p:cNvSpPr/>
                <p:nvPr/>
              </p:nvSpPr>
              <p:spPr>
                <a:xfrm>
                  <a:off x="104512" y="743456"/>
                  <a:ext cx="8215235" cy="24266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233" y="748"/>
                        <a:pt x="20522" y="1495"/>
                        <a:pt x="19543" y="2077"/>
                      </a:cubicBezTo>
                      <a:cubicBezTo>
                        <a:pt x="18735" y="2658"/>
                        <a:pt x="17706" y="3074"/>
                        <a:pt x="16531" y="3406"/>
                      </a:cubicBezTo>
                      <a:cubicBezTo>
                        <a:pt x="14865" y="3905"/>
                        <a:pt x="12906" y="4237"/>
                        <a:pt x="10800" y="4237"/>
                      </a:cubicBezTo>
                      <a:cubicBezTo>
                        <a:pt x="5510" y="4237"/>
                        <a:pt x="1102" y="2409"/>
                        <a:pt x="0" y="0"/>
                      </a:cubicBezTo>
                      <a:cubicBezTo>
                        <a:pt x="0" y="0"/>
                        <a:pt x="0" y="0"/>
                        <a:pt x="0" y="0"/>
                      </a:cubicBezTo>
                      <a:cubicBezTo>
                        <a:pt x="0" y="0"/>
                        <a:pt x="1788" y="6480"/>
                        <a:pt x="3576" y="18858"/>
                      </a:cubicBezTo>
                      <a:cubicBezTo>
                        <a:pt x="5020" y="20520"/>
                        <a:pt x="7665" y="21600"/>
                        <a:pt x="10702" y="21600"/>
                      </a:cubicBezTo>
                      <a:cubicBezTo>
                        <a:pt x="12196" y="21600"/>
                        <a:pt x="13592" y="21351"/>
                        <a:pt x="14792" y="20852"/>
                      </a:cubicBezTo>
                      <a:cubicBezTo>
                        <a:pt x="15527" y="20603"/>
                        <a:pt x="16163" y="20271"/>
                        <a:pt x="16727" y="19855"/>
                      </a:cubicBezTo>
                      <a:cubicBezTo>
                        <a:pt x="17167" y="19523"/>
                        <a:pt x="17559" y="19191"/>
                        <a:pt x="17878" y="18858"/>
                      </a:cubicBezTo>
                      <a:cubicBezTo>
                        <a:pt x="18857" y="12462"/>
                        <a:pt x="20057" y="6065"/>
                        <a:pt x="21600" y="0"/>
                      </a:cubicBezTo>
                      <a:cubicBezTo>
                        <a:pt x="21600" y="0"/>
                        <a:pt x="21600" y="0"/>
                        <a:pt x="21600" y="0"/>
                      </a:cubicBezTo>
                    </a:path>
                  </a:pathLst>
                </a:custGeom>
                <a:solidFill>
                  <a:srgbClr val="1D2DB2"/>
                </a:solidFill>
                <a:ln w="12700" cap="flat">
                  <a:noFill/>
                  <a:miter lim="400000"/>
                </a:ln>
                <a:effectLst/>
              </p:spPr>
              <p:txBody>
                <a:bodyPr wrap="square" lIns="45719" tIns="45719" rIns="45719" bIns="45719" numCol="1" anchor="t">
                  <a:noAutofit/>
                </a:bodyPr>
                <a:lstStyle/>
                <a:p>
                  <a:pPr algn="l" defTabSz="1828433">
                    <a:defRPr sz="7100" b="0">
                      <a:solidFill>
                        <a:srgbClr val="2A2A2A"/>
                      </a:solidFill>
                      <a:latin typeface="Helvetica"/>
                      <a:ea typeface="Helvetica"/>
                      <a:cs typeface="Helvetica"/>
                      <a:sym typeface="Helvetica"/>
                    </a:defRPr>
                  </a:pPr>
                  <a:endParaRPr/>
                </a:p>
              </p:txBody>
            </p:sp>
          </p:grpSp>
          <p:sp>
            <p:nvSpPr>
              <p:cNvPr id="134" name="Shape"/>
              <p:cNvSpPr/>
              <p:nvPr/>
            </p:nvSpPr>
            <p:spPr>
              <a:xfrm>
                <a:off x="12085921" y="10325622"/>
                <a:ext cx="2926369" cy="22241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394" y="91"/>
                      <a:pt x="21256" y="182"/>
                      <a:pt x="21050" y="272"/>
                    </a:cubicBezTo>
                    <a:cubicBezTo>
                      <a:pt x="20775" y="454"/>
                      <a:pt x="20431" y="545"/>
                      <a:pt x="20155" y="726"/>
                    </a:cubicBezTo>
                    <a:cubicBezTo>
                      <a:pt x="19261" y="1089"/>
                      <a:pt x="18161" y="1452"/>
                      <a:pt x="17060" y="1634"/>
                    </a:cubicBezTo>
                    <a:cubicBezTo>
                      <a:pt x="15134" y="2087"/>
                      <a:pt x="13001" y="2360"/>
                      <a:pt x="10800" y="2360"/>
                    </a:cubicBezTo>
                    <a:cubicBezTo>
                      <a:pt x="6466" y="2360"/>
                      <a:pt x="2545" y="1452"/>
                      <a:pt x="69" y="91"/>
                    </a:cubicBezTo>
                    <a:cubicBezTo>
                      <a:pt x="69" y="91"/>
                      <a:pt x="0" y="0"/>
                      <a:pt x="0" y="0"/>
                    </a:cubicBezTo>
                    <a:cubicBezTo>
                      <a:pt x="482" y="4447"/>
                      <a:pt x="894" y="9076"/>
                      <a:pt x="1101" y="13886"/>
                    </a:cubicBezTo>
                    <a:cubicBezTo>
                      <a:pt x="1169" y="15519"/>
                      <a:pt x="1238" y="17244"/>
                      <a:pt x="1238" y="18877"/>
                    </a:cubicBezTo>
                    <a:cubicBezTo>
                      <a:pt x="1238" y="19331"/>
                      <a:pt x="1582" y="19694"/>
                      <a:pt x="2132" y="20057"/>
                    </a:cubicBezTo>
                    <a:cubicBezTo>
                      <a:pt x="2408" y="20239"/>
                      <a:pt x="2820" y="20420"/>
                      <a:pt x="3233" y="20602"/>
                    </a:cubicBezTo>
                    <a:cubicBezTo>
                      <a:pt x="4953" y="21237"/>
                      <a:pt x="7704" y="21600"/>
                      <a:pt x="10800" y="21600"/>
                    </a:cubicBezTo>
                    <a:cubicBezTo>
                      <a:pt x="12795" y="21600"/>
                      <a:pt x="14652" y="21418"/>
                      <a:pt x="16166" y="21146"/>
                    </a:cubicBezTo>
                    <a:cubicBezTo>
                      <a:pt x="16785" y="21055"/>
                      <a:pt x="17266" y="20874"/>
                      <a:pt x="17748" y="20783"/>
                    </a:cubicBezTo>
                    <a:cubicBezTo>
                      <a:pt x="18092" y="20692"/>
                      <a:pt x="18436" y="20511"/>
                      <a:pt x="18780" y="20420"/>
                    </a:cubicBezTo>
                    <a:cubicBezTo>
                      <a:pt x="18917" y="20329"/>
                      <a:pt x="19055" y="20329"/>
                      <a:pt x="19192" y="20239"/>
                    </a:cubicBezTo>
                    <a:cubicBezTo>
                      <a:pt x="19949" y="19876"/>
                      <a:pt x="20362" y="19422"/>
                      <a:pt x="20362" y="18877"/>
                    </a:cubicBezTo>
                    <a:cubicBezTo>
                      <a:pt x="20362" y="18877"/>
                      <a:pt x="20293" y="16699"/>
                      <a:pt x="20499" y="12887"/>
                    </a:cubicBezTo>
                    <a:cubicBezTo>
                      <a:pt x="20637" y="9620"/>
                      <a:pt x="20981" y="5173"/>
                      <a:pt x="21600" y="0"/>
                    </a:cubicBezTo>
                  </a:path>
                </a:pathLst>
              </a:custGeom>
              <a:solidFill>
                <a:srgbClr val="F1C058"/>
              </a:solidFill>
              <a:ln w="12700">
                <a:miter lim="400000"/>
              </a:ln>
            </p:spPr>
            <p:txBody>
              <a:bodyPr lIns="45719" rIns="45719"/>
              <a:lstStyle/>
              <a:p>
                <a:pPr algn="l" defTabSz="1828433">
                  <a:defRPr sz="7100" b="0">
                    <a:solidFill>
                      <a:srgbClr val="2A2A2A"/>
                    </a:solidFill>
                    <a:latin typeface="Helvetica"/>
                    <a:ea typeface="Helvetica"/>
                    <a:cs typeface="Helvetica"/>
                    <a:sym typeface="Helvetica"/>
                  </a:defRPr>
                </a:pPr>
                <a:endParaRPr/>
              </a:p>
            </p:txBody>
          </p:sp>
          <p:grpSp>
            <p:nvGrpSpPr>
              <p:cNvPr id="139" name="Group"/>
              <p:cNvGrpSpPr/>
              <p:nvPr/>
            </p:nvGrpSpPr>
            <p:grpSpPr>
              <a:xfrm>
                <a:off x="14270637" y="4518461"/>
                <a:ext cx="2658556" cy="8005059"/>
                <a:chOff x="0" y="0"/>
                <a:chExt cx="2658555" cy="8005058"/>
              </a:xfrm>
            </p:grpSpPr>
            <p:sp>
              <p:nvSpPr>
                <p:cNvPr id="135" name="Shape"/>
                <p:cNvSpPr/>
                <p:nvPr/>
              </p:nvSpPr>
              <p:spPr>
                <a:xfrm>
                  <a:off x="391923" y="1998815"/>
                  <a:ext cx="1192107" cy="20739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19" y="486"/>
                        <a:pt x="13331" y="876"/>
                        <a:pt x="8269" y="1168"/>
                      </a:cubicBezTo>
                      <a:cubicBezTo>
                        <a:pt x="5400" y="7005"/>
                        <a:pt x="2531" y="13816"/>
                        <a:pt x="0" y="21600"/>
                      </a:cubicBezTo>
                      <a:cubicBezTo>
                        <a:pt x="3713" y="21211"/>
                        <a:pt x="7088" y="20822"/>
                        <a:pt x="9956" y="20238"/>
                      </a:cubicBezTo>
                      <a:cubicBezTo>
                        <a:pt x="12825" y="13622"/>
                        <a:pt x="16706" y="6811"/>
                        <a:pt x="21600" y="0"/>
                      </a:cubicBezTo>
                    </a:path>
                  </a:pathLst>
                </a:custGeom>
                <a:solidFill>
                  <a:srgbClr val="FFFFFF">
                    <a:alpha val="20000"/>
                  </a:srgbClr>
                </a:solidFill>
                <a:ln w="12700" cap="flat">
                  <a:noFill/>
                  <a:miter lim="400000"/>
                </a:ln>
                <a:effectLst/>
              </p:spPr>
              <p:txBody>
                <a:bodyPr wrap="square" lIns="45719" tIns="45719" rIns="45719" bIns="45719" numCol="1" anchor="t">
                  <a:noAutofit/>
                </a:bodyPr>
                <a:lstStyle/>
                <a:p>
                  <a:pPr algn="l" defTabSz="1828433">
                    <a:defRPr sz="7100" b="0">
                      <a:solidFill>
                        <a:srgbClr val="2A2A2A"/>
                      </a:solidFill>
                      <a:latin typeface="Helvetica"/>
                      <a:ea typeface="Helvetica"/>
                      <a:cs typeface="Helvetica"/>
                      <a:sym typeface="Helvetica"/>
                    </a:defRPr>
                  </a:pPr>
                  <a:endParaRPr/>
                </a:p>
              </p:txBody>
            </p:sp>
            <p:sp>
              <p:nvSpPr>
                <p:cNvPr id="136" name="Shape"/>
                <p:cNvSpPr/>
                <p:nvPr/>
              </p:nvSpPr>
              <p:spPr>
                <a:xfrm>
                  <a:off x="120842" y="3942107"/>
                  <a:ext cx="819777" cy="20543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427" y="589"/>
                        <a:pt x="12518" y="982"/>
                        <a:pt x="7118" y="1375"/>
                      </a:cubicBezTo>
                      <a:cubicBezTo>
                        <a:pt x="4418" y="7560"/>
                        <a:pt x="1718" y="14335"/>
                        <a:pt x="0" y="21600"/>
                      </a:cubicBezTo>
                      <a:cubicBezTo>
                        <a:pt x="0" y="21600"/>
                        <a:pt x="0" y="21600"/>
                        <a:pt x="0" y="21600"/>
                      </a:cubicBezTo>
                      <a:cubicBezTo>
                        <a:pt x="0" y="21600"/>
                        <a:pt x="0" y="21600"/>
                        <a:pt x="0" y="21600"/>
                      </a:cubicBezTo>
                      <a:cubicBezTo>
                        <a:pt x="3927" y="21404"/>
                        <a:pt x="7855" y="21011"/>
                        <a:pt x="11045" y="20618"/>
                      </a:cubicBezTo>
                      <a:cubicBezTo>
                        <a:pt x="11045" y="20618"/>
                        <a:pt x="11045" y="20618"/>
                        <a:pt x="11045" y="20618"/>
                      </a:cubicBezTo>
                      <a:cubicBezTo>
                        <a:pt x="13500" y="14236"/>
                        <a:pt x="16691" y="7265"/>
                        <a:pt x="21600" y="0"/>
                      </a:cubicBezTo>
                    </a:path>
                  </a:pathLst>
                </a:custGeom>
                <a:solidFill>
                  <a:srgbClr val="FFFFFF">
                    <a:alpha val="20000"/>
                  </a:srgbClr>
                </a:solidFill>
                <a:ln w="12700" cap="flat">
                  <a:noFill/>
                  <a:miter lim="400000"/>
                </a:ln>
                <a:effectLst/>
              </p:spPr>
              <p:txBody>
                <a:bodyPr wrap="square" lIns="45719" tIns="45719" rIns="45719" bIns="45719" numCol="1" anchor="t">
                  <a:noAutofit/>
                </a:bodyPr>
                <a:lstStyle/>
                <a:p>
                  <a:pPr algn="l" defTabSz="1828433">
                    <a:defRPr sz="7100" b="0">
                      <a:solidFill>
                        <a:srgbClr val="2A2A2A"/>
                      </a:solidFill>
                      <a:latin typeface="Helvetica"/>
                      <a:ea typeface="Helvetica"/>
                      <a:cs typeface="Helvetica"/>
                      <a:sym typeface="Helvetica"/>
                    </a:defRPr>
                  </a:pPr>
                  <a:endParaRPr/>
                </a:p>
              </p:txBody>
            </p:sp>
            <p:sp>
              <p:nvSpPr>
                <p:cNvPr id="137" name="Shape"/>
                <p:cNvSpPr/>
                <p:nvPr/>
              </p:nvSpPr>
              <p:spPr>
                <a:xfrm>
                  <a:off x="849170" y="0"/>
                  <a:ext cx="1809385" cy="21098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155" y="96"/>
                        <a:pt x="20598" y="191"/>
                        <a:pt x="20041" y="287"/>
                      </a:cubicBezTo>
                      <a:cubicBezTo>
                        <a:pt x="20041" y="287"/>
                        <a:pt x="20041" y="287"/>
                        <a:pt x="20041" y="287"/>
                      </a:cubicBezTo>
                      <a:cubicBezTo>
                        <a:pt x="20041" y="287"/>
                        <a:pt x="20041" y="287"/>
                        <a:pt x="20041" y="287"/>
                      </a:cubicBezTo>
                      <a:cubicBezTo>
                        <a:pt x="19596" y="382"/>
                        <a:pt x="19151" y="382"/>
                        <a:pt x="18705" y="478"/>
                      </a:cubicBezTo>
                      <a:cubicBezTo>
                        <a:pt x="18594" y="478"/>
                        <a:pt x="18594" y="478"/>
                        <a:pt x="18482" y="478"/>
                      </a:cubicBezTo>
                      <a:cubicBezTo>
                        <a:pt x="18371" y="478"/>
                        <a:pt x="18371" y="478"/>
                        <a:pt x="18260" y="573"/>
                      </a:cubicBezTo>
                      <a:cubicBezTo>
                        <a:pt x="17369" y="669"/>
                        <a:pt x="16478" y="765"/>
                        <a:pt x="15588" y="860"/>
                      </a:cubicBezTo>
                      <a:cubicBezTo>
                        <a:pt x="15476" y="860"/>
                        <a:pt x="15476" y="860"/>
                        <a:pt x="15365" y="860"/>
                      </a:cubicBezTo>
                      <a:cubicBezTo>
                        <a:pt x="13138" y="1147"/>
                        <a:pt x="10577" y="1338"/>
                        <a:pt x="7905" y="1529"/>
                      </a:cubicBezTo>
                      <a:cubicBezTo>
                        <a:pt x="7905" y="1529"/>
                        <a:pt x="7905" y="1529"/>
                        <a:pt x="7905" y="1529"/>
                      </a:cubicBezTo>
                      <a:cubicBezTo>
                        <a:pt x="7905" y="1529"/>
                        <a:pt x="7905" y="1529"/>
                        <a:pt x="7905" y="1529"/>
                      </a:cubicBezTo>
                      <a:cubicBezTo>
                        <a:pt x="7905" y="1529"/>
                        <a:pt x="4120" y="8888"/>
                        <a:pt x="0" y="21600"/>
                      </a:cubicBezTo>
                      <a:cubicBezTo>
                        <a:pt x="0" y="21600"/>
                        <a:pt x="0" y="21600"/>
                        <a:pt x="0" y="21600"/>
                      </a:cubicBezTo>
                      <a:cubicBezTo>
                        <a:pt x="0" y="21600"/>
                        <a:pt x="0" y="21600"/>
                        <a:pt x="0" y="21600"/>
                      </a:cubicBezTo>
                      <a:cubicBezTo>
                        <a:pt x="3340" y="21313"/>
                        <a:pt x="6235" y="20931"/>
                        <a:pt x="8796" y="20453"/>
                      </a:cubicBezTo>
                      <a:cubicBezTo>
                        <a:pt x="8796" y="20453"/>
                        <a:pt x="8796" y="20453"/>
                        <a:pt x="8796" y="20453"/>
                      </a:cubicBezTo>
                      <a:cubicBezTo>
                        <a:pt x="12247" y="13381"/>
                        <a:pt x="16478" y="6499"/>
                        <a:pt x="21600" y="0"/>
                      </a:cubicBezTo>
                    </a:path>
                  </a:pathLst>
                </a:custGeom>
                <a:solidFill>
                  <a:srgbClr val="FFFFFF">
                    <a:alpha val="20000"/>
                  </a:srgbClr>
                </a:solidFill>
                <a:ln w="12700" cap="flat">
                  <a:noFill/>
                  <a:miter lim="400000"/>
                </a:ln>
                <a:effectLst/>
              </p:spPr>
              <p:txBody>
                <a:bodyPr wrap="square" lIns="45719" tIns="45719" rIns="45719" bIns="45719" numCol="1" anchor="t">
                  <a:noAutofit/>
                </a:bodyPr>
                <a:lstStyle/>
                <a:p>
                  <a:pPr algn="l" defTabSz="1828433">
                    <a:defRPr sz="7100" b="0">
                      <a:solidFill>
                        <a:srgbClr val="2A2A2A"/>
                      </a:solidFill>
                      <a:latin typeface="Helvetica"/>
                      <a:ea typeface="Helvetica"/>
                      <a:cs typeface="Helvetica"/>
                      <a:sym typeface="Helvetica"/>
                    </a:defRPr>
                  </a:pPr>
                  <a:endParaRPr/>
                </a:p>
              </p:txBody>
            </p:sp>
            <p:sp>
              <p:nvSpPr>
                <p:cNvPr id="138" name="Shape"/>
                <p:cNvSpPr/>
                <p:nvPr/>
              </p:nvSpPr>
              <p:spPr>
                <a:xfrm>
                  <a:off x="-1" y="5901730"/>
                  <a:ext cx="538899" cy="21033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59" y="384"/>
                        <a:pt x="10800" y="768"/>
                        <a:pt x="4841" y="960"/>
                      </a:cubicBezTo>
                      <a:cubicBezTo>
                        <a:pt x="4841" y="960"/>
                        <a:pt x="4841" y="960"/>
                        <a:pt x="4841" y="960"/>
                      </a:cubicBezTo>
                      <a:cubicBezTo>
                        <a:pt x="2234" y="7488"/>
                        <a:pt x="372" y="14400"/>
                        <a:pt x="0" y="21600"/>
                      </a:cubicBezTo>
                      <a:cubicBezTo>
                        <a:pt x="3352" y="21504"/>
                        <a:pt x="5959" y="21312"/>
                        <a:pt x="8566" y="21216"/>
                      </a:cubicBezTo>
                      <a:cubicBezTo>
                        <a:pt x="10428" y="21120"/>
                        <a:pt x="12290" y="20928"/>
                        <a:pt x="14152" y="20832"/>
                      </a:cubicBezTo>
                      <a:cubicBezTo>
                        <a:pt x="14897" y="15936"/>
                        <a:pt x="16759" y="8640"/>
                        <a:pt x="21600" y="0"/>
                      </a:cubicBezTo>
                    </a:path>
                  </a:pathLst>
                </a:custGeom>
                <a:solidFill>
                  <a:srgbClr val="FFFFFF">
                    <a:alpha val="20000"/>
                  </a:srgbClr>
                </a:solidFill>
                <a:ln w="12700" cap="flat">
                  <a:noFill/>
                  <a:miter lim="400000"/>
                </a:ln>
                <a:effectLst/>
              </p:spPr>
              <p:txBody>
                <a:bodyPr wrap="square" lIns="45719" tIns="45719" rIns="45719" bIns="45719" numCol="1" anchor="t">
                  <a:noAutofit/>
                </a:bodyPr>
                <a:lstStyle/>
                <a:p>
                  <a:pPr algn="l" defTabSz="1828433">
                    <a:defRPr sz="7100" b="0">
                      <a:solidFill>
                        <a:srgbClr val="2A2A2A"/>
                      </a:solidFill>
                      <a:latin typeface="Helvetica"/>
                      <a:ea typeface="Helvetica"/>
                      <a:cs typeface="Helvetica"/>
                      <a:sym typeface="Helvetica"/>
                    </a:defRPr>
                  </a:pPr>
                  <a:endParaRPr/>
                </a:p>
              </p:txBody>
            </p:sp>
          </p:grpSp>
          <p:sp>
            <p:nvSpPr>
              <p:cNvPr id="143" name="Shape"/>
              <p:cNvSpPr/>
              <p:nvPr/>
            </p:nvSpPr>
            <p:spPr>
              <a:xfrm>
                <a:off x="13069522" y="7193972"/>
                <a:ext cx="1112033" cy="1106056"/>
              </a:xfrm>
              <a:custGeom>
                <a:avLst/>
                <a:gdLst/>
                <a:ahLst/>
                <a:cxnLst>
                  <a:cxn ang="0">
                    <a:pos x="wd2" y="hd2"/>
                  </a:cxn>
                  <a:cxn ang="5400000">
                    <a:pos x="wd2" y="hd2"/>
                  </a:cxn>
                  <a:cxn ang="10800000">
                    <a:pos x="wd2" y="hd2"/>
                  </a:cxn>
                  <a:cxn ang="16200000">
                    <a:pos x="wd2" y="hd2"/>
                  </a:cxn>
                </a:cxnLst>
                <a:rect l="0" t="0" r="r" b="b"/>
                <a:pathLst>
                  <a:path w="21600" h="21600" extrusionOk="0">
                    <a:moveTo>
                      <a:pt x="6478" y="18003"/>
                    </a:moveTo>
                    <a:lnTo>
                      <a:pt x="10794" y="18003"/>
                    </a:lnTo>
                    <a:cubicBezTo>
                      <a:pt x="11004" y="18003"/>
                      <a:pt x="11136" y="18137"/>
                      <a:pt x="11136" y="18326"/>
                    </a:cubicBezTo>
                    <a:cubicBezTo>
                      <a:pt x="11136" y="18515"/>
                      <a:pt x="11004" y="18677"/>
                      <a:pt x="10794" y="18677"/>
                    </a:cubicBezTo>
                    <a:lnTo>
                      <a:pt x="6478" y="18677"/>
                    </a:lnTo>
                    <a:cubicBezTo>
                      <a:pt x="6294" y="18677"/>
                      <a:pt x="6162" y="18515"/>
                      <a:pt x="6162" y="18326"/>
                    </a:cubicBezTo>
                    <a:cubicBezTo>
                      <a:pt x="6162" y="18137"/>
                      <a:pt x="6294" y="18003"/>
                      <a:pt x="6478" y="18003"/>
                    </a:cubicBezTo>
                    <a:close/>
                    <a:moveTo>
                      <a:pt x="3579" y="17483"/>
                    </a:moveTo>
                    <a:cubicBezTo>
                      <a:pt x="3191" y="17483"/>
                      <a:pt x="2855" y="17795"/>
                      <a:pt x="2855" y="18210"/>
                    </a:cubicBezTo>
                    <a:cubicBezTo>
                      <a:pt x="2855" y="18626"/>
                      <a:pt x="3191" y="18964"/>
                      <a:pt x="3579" y="18964"/>
                    </a:cubicBezTo>
                    <a:cubicBezTo>
                      <a:pt x="3992" y="18964"/>
                      <a:pt x="4328" y="18626"/>
                      <a:pt x="4328" y="18210"/>
                    </a:cubicBezTo>
                    <a:cubicBezTo>
                      <a:pt x="4328" y="17795"/>
                      <a:pt x="3992" y="17483"/>
                      <a:pt x="3579" y="17483"/>
                    </a:cubicBezTo>
                    <a:close/>
                    <a:moveTo>
                      <a:pt x="3579" y="16834"/>
                    </a:moveTo>
                    <a:cubicBezTo>
                      <a:pt x="4354" y="16834"/>
                      <a:pt x="4974" y="17457"/>
                      <a:pt x="4974" y="18210"/>
                    </a:cubicBezTo>
                    <a:cubicBezTo>
                      <a:pt x="4974" y="18990"/>
                      <a:pt x="4354" y="19613"/>
                      <a:pt x="3579" y="19613"/>
                    </a:cubicBezTo>
                    <a:cubicBezTo>
                      <a:pt x="2829" y="19613"/>
                      <a:pt x="2209" y="18990"/>
                      <a:pt x="2209" y="18210"/>
                    </a:cubicBezTo>
                    <a:cubicBezTo>
                      <a:pt x="2209" y="17457"/>
                      <a:pt x="2829" y="16834"/>
                      <a:pt x="3579" y="16834"/>
                    </a:cubicBezTo>
                    <a:close/>
                    <a:moveTo>
                      <a:pt x="13057" y="16364"/>
                    </a:moveTo>
                    <a:lnTo>
                      <a:pt x="12898" y="17899"/>
                    </a:lnTo>
                    <a:lnTo>
                      <a:pt x="20937" y="17899"/>
                    </a:lnTo>
                    <a:lnTo>
                      <a:pt x="20778" y="16364"/>
                    </a:lnTo>
                    <a:lnTo>
                      <a:pt x="13057" y="16364"/>
                    </a:lnTo>
                    <a:close/>
                    <a:moveTo>
                      <a:pt x="6478" y="13560"/>
                    </a:moveTo>
                    <a:lnTo>
                      <a:pt x="10794" y="13560"/>
                    </a:lnTo>
                    <a:cubicBezTo>
                      <a:pt x="11004" y="13560"/>
                      <a:pt x="11136" y="13722"/>
                      <a:pt x="11136" y="13884"/>
                    </a:cubicBezTo>
                    <a:cubicBezTo>
                      <a:pt x="11136" y="14073"/>
                      <a:pt x="11004" y="14235"/>
                      <a:pt x="10794" y="14235"/>
                    </a:cubicBezTo>
                    <a:lnTo>
                      <a:pt x="6478" y="14235"/>
                    </a:lnTo>
                    <a:cubicBezTo>
                      <a:pt x="6294" y="14235"/>
                      <a:pt x="6162" y="14073"/>
                      <a:pt x="6162" y="13884"/>
                    </a:cubicBezTo>
                    <a:cubicBezTo>
                      <a:pt x="6162" y="13722"/>
                      <a:pt x="6294" y="13560"/>
                      <a:pt x="6478" y="13560"/>
                    </a:cubicBezTo>
                    <a:close/>
                    <a:moveTo>
                      <a:pt x="3579" y="13132"/>
                    </a:moveTo>
                    <a:cubicBezTo>
                      <a:pt x="3191" y="13132"/>
                      <a:pt x="2855" y="13469"/>
                      <a:pt x="2855" y="13885"/>
                    </a:cubicBezTo>
                    <a:cubicBezTo>
                      <a:pt x="2855" y="14301"/>
                      <a:pt x="3191" y="14638"/>
                      <a:pt x="3579" y="14638"/>
                    </a:cubicBezTo>
                    <a:cubicBezTo>
                      <a:pt x="3992" y="14638"/>
                      <a:pt x="4328" y="14301"/>
                      <a:pt x="4328" y="13885"/>
                    </a:cubicBezTo>
                    <a:cubicBezTo>
                      <a:pt x="4328" y="13469"/>
                      <a:pt x="3992" y="13132"/>
                      <a:pt x="3579" y="13132"/>
                    </a:cubicBezTo>
                    <a:close/>
                    <a:moveTo>
                      <a:pt x="3579" y="12508"/>
                    </a:moveTo>
                    <a:cubicBezTo>
                      <a:pt x="4354" y="12508"/>
                      <a:pt x="4974" y="13132"/>
                      <a:pt x="4974" y="13885"/>
                    </a:cubicBezTo>
                    <a:cubicBezTo>
                      <a:pt x="4974" y="14638"/>
                      <a:pt x="4354" y="15288"/>
                      <a:pt x="3579" y="15288"/>
                    </a:cubicBezTo>
                    <a:cubicBezTo>
                      <a:pt x="2829" y="15288"/>
                      <a:pt x="2209" y="14638"/>
                      <a:pt x="2209" y="13885"/>
                    </a:cubicBezTo>
                    <a:cubicBezTo>
                      <a:pt x="2209" y="13132"/>
                      <a:pt x="2829" y="12508"/>
                      <a:pt x="3579" y="12508"/>
                    </a:cubicBezTo>
                    <a:close/>
                    <a:moveTo>
                      <a:pt x="13721" y="9801"/>
                    </a:moveTo>
                    <a:lnTo>
                      <a:pt x="13137" y="15703"/>
                    </a:lnTo>
                    <a:lnTo>
                      <a:pt x="20698" y="15703"/>
                    </a:lnTo>
                    <a:lnTo>
                      <a:pt x="20114" y="9801"/>
                    </a:lnTo>
                    <a:lnTo>
                      <a:pt x="18974" y="9801"/>
                    </a:lnTo>
                    <a:lnTo>
                      <a:pt x="18974" y="10807"/>
                    </a:lnTo>
                    <a:cubicBezTo>
                      <a:pt x="18974" y="10992"/>
                      <a:pt x="18841" y="11125"/>
                      <a:pt x="18655" y="11125"/>
                    </a:cubicBezTo>
                    <a:cubicBezTo>
                      <a:pt x="18496" y="11125"/>
                      <a:pt x="18337" y="10992"/>
                      <a:pt x="18337" y="10807"/>
                    </a:cubicBezTo>
                    <a:lnTo>
                      <a:pt x="18337" y="9801"/>
                    </a:lnTo>
                    <a:lnTo>
                      <a:pt x="15498" y="9801"/>
                    </a:lnTo>
                    <a:lnTo>
                      <a:pt x="15498" y="10807"/>
                    </a:lnTo>
                    <a:cubicBezTo>
                      <a:pt x="15498" y="10992"/>
                      <a:pt x="15366" y="11125"/>
                      <a:pt x="15153" y="11125"/>
                    </a:cubicBezTo>
                    <a:cubicBezTo>
                      <a:pt x="14968" y="11125"/>
                      <a:pt x="14835" y="10992"/>
                      <a:pt x="14835" y="10807"/>
                    </a:cubicBezTo>
                    <a:lnTo>
                      <a:pt x="14835" y="9801"/>
                    </a:lnTo>
                    <a:lnTo>
                      <a:pt x="13721" y="9801"/>
                    </a:lnTo>
                    <a:close/>
                    <a:moveTo>
                      <a:pt x="6478" y="9235"/>
                    </a:moveTo>
                    <a:lnTo>
                      <a:pt x="10794" y="9235"/>
                    </a:lnTo>
                    <a:cubicBezTo>
                      <a:pt x="11004" y="9235"/>
                      <a:pt x="11136" y="9397"/>
                      <a:pt x="11136" y="9559"/>
                    </a:cubicBezTo>
                    <a:cubicBezTo>
                      <a:pt x="11136" y="9748"/>
                      <a:pt x="11004" y="9909"/>
                      <a:pt x="10794" y="9909"/>
                    </a:cubicBezTo>
                    <a:lnTo>
                      <a:pt x="6478" y="9909"/>
                    </a:lnTo>
                    <a:cubicBezTo>
                      <a:pt x="6294" y="9909"/>
                      <a:pt x="6162" y="9748"/>
                      <a:pt x="6162" y="9559"/>
                    </a:cubicBezTo>
                    <a:cubicBezTo>
                      <a:pt x="6162" y="9397"/>
                      <a:pt x="6294" y="9235"/>
                      <a:pt x="6478" y="9235"/>
                    </a:cubicBezTo>
                    <a:close/>
                    <a:moveTo>
                      <a:pt x="3579" y="8806"/>
                    </a:moveTo>
                    <a:cubicBezTo>
                      <a:pt x="3191" y="8806"/>
                      <a:pt x="2855" y="9144"/>
                      <a:pt x="2855" y="9560"/>
                    </a:cubicBezTo>
                    <a:cubicBezTo>
                      <a:pt x="2855" y="10001"/>
                      <a:pt x="3191" y="10339"/>
                      <a:pt x="3579" y="10339"/>
                    </a:cubicBezTo>
                    <a:cubicBezTo>
                      <a:pt x="3992" y="10339"/>
                      <a:pt x="4328" y="10001"/>
                      <a:pt x="4328" y="9560"/>
                    </a:cubicBezTo>
                    <a:cubicBezTo>
                      <a:pt x="4328" y="9144"/>
                      <a:pt x="3992" y="8806"/>
                      <a:pt x="3579" y="8806"/>
                    </a:cubicBezTo>
                    <a:close/>
                    <a:moveTo>
                      <a:pt x="3579" y="8183"/>
                    </a:moveTo>
                    <a:cubicBezTo>
                      <a:pt x="4354" y="8183"/>
                      <a:pt x="4974" y="8806"/>
                      <a:pt x="4974" y="9560"/>
                    </a:cubicBezTo>
                    <a:cubicBezTo>
                      <a:pt x="4974" y="10339"/>
                      <a:pt x="4354" y="10963"/>
                      <a:pt x="3579" y="10963"/>
                    </a:cubicBezTo>
                    <a:cubicBezTo>
                      <a:pt x="2829" y="10963"/>
                      <a:pt x="2209" y="10339"/>
                      <a:pt x="2209" y="9560"/>
                    </a:cubicBezTo>
                    <a:cubicBezTo>
                      <a:pt x="2209" y="8806"/>
                      <a:pt x="2829" y="8183"/>
                      <a:pt x="3579" y="8183"/>
                    </a:cubicBezTo>
                    <a:close/>
                    <a:moveTo>
                      <a:pt x="16904" y="7208"/>
                    </a:moveTo>
                    <a:cubicBezTo>
                      <a:pt x="16135" y="7208"/>
                      <a:pt x="15498" y="7843"/>
                      <a:pt x="15498" y="8611"/>
                    </a:cubicBezTo>
                    <a:lnTo>
                      <a:pt x="15498" y="9166"/>
                    </a:lnTo>
                    <a:lnTo>
                      <a:pt x="18337" y="9166"/>
                    </a:lnTo>
                    <a:lnTo>
                      <a:pt x="18337" y="8611"/>
                    </a:lnTo>
                    <a:cubicBezTo>
                      <a:pt x="18337" y="7843"/>
                      <a:pt x="17700" y="7208"/>
                      <a:pt x="16904" y="7208"/>
                    </a:cubicBezTo>
                    <a:close/>
                    <a:moveTo>
                      <a:pt x="16904" y="6546"/>
                    </a:moveTo>
                    <a:cubicBezTo>
                      <a:pt x="18072" y="6546"/>
                      <a:pt x="18974" y="7473"/>
                      <a:pt x="18974" y="8611"/>
                    </a:cubicBezTo>
                    <a:lnTo>
                      <a:pt x="18974" y="9166"/>
                    </a:lnTo>
                    <a:lnTo>
                      <a:pt x="20406" y="9166"/>
                    </a:lnTo>
                    <a:cubicBezTo>
                      <a:pt x="20592" y="9166"/>
                      <a:pt x="20725" y="9299"/>
                      <a:pt x="20751" y="9457"/>
                    </a:cubicBezTo>
                    <a:lnTo>
                      <a:pt x="21600" y="18190"/>
                    </a:lnTo>
                    <a:cubicBezTo>
                      <a:pt x="21600" y="18296"/>
                      <a:pt x="21573" y="18349"/>
                      <a:pt x="21520" y="18428"/>
                    </a:cubicBezTo>
                    <a:cubicBezTo>
                      <a:pt x="21467" y="18508"/>
                      <a:pt x="21388" y="18561"/>
                      <a:pt x="21282" y="18561"/>
                    </a:cubicBezTo>
                    <a:lnTo>
                      <a:pt x="12553" y="18561"/>
                    </a:lnTo>
                    <a:cubicBezTo>
                      <a:pt x="12447" y="18561"/>
                      <a:pt x="12368" y="18508"/>
                      <a:pt x="12288" y="18428"/>
                    </a:cubicBezTo>
                    <a:cubicBezTo>
                      <a:pt x="12235" y="18349"/>
                      <a:pt x="12208" y="18296"/>
                      <a:pt x="12208" y="18190"/>
                    </a:cubicBezTo>
                    <a:lnTo>
                      <a:pt x="13084" y="9457"/>
                    </a:lnTo>
                    <a:cubicBezTo>
                      <a:pt x="13111" y="9299"/>
                      <a:pt x="13243" y="9166"/>
                      <a:pt x="13429" y="9166"/>
                    </a:cubicBezTo>
                    <a:lnTo>
                      <a:pt x="14835" y="9166"/>
                    </a:lnTo>
                    <a:lnTo>
                      <a:pt x="14835" y="8611"/>
                    </a:lnTo>
                    <a:cubicBezTo>
                      <a:pt x="14835" y="7473"/>
                      <a:pt x="15763" y="6546"/>
                      <a:pt x="16904" y="6546"/>
                    </a:cubicBezTo>
                    <a:close/>
                    <a:moveTo>
                      <a:pt x="10432" y="4793"/>
                    </a:moveTo>
                    <a:lnTo>
                      <a:pt x="14656" y="4793"/>
                    </a:lnTo>
                    <a:cubicBezTo>
                      <a:pt x="14814" y="4793"/>
                      <a:pt x="14973" y="4955"/>
                      <a:pt x="14973" y="5144"/>
                    </a:cubicBezTo>
                    <a:cubicBezTo>
                      <a:pt x="14973" y="5305"/>
                      <a:pt x="14814" y="5467"/>
                      <a:pt x="14656" y="5467"/>
                    </a:cubicBezTo>
                    <a:lnTo>
                      <a:pt x="10432" y="5467"/>
                    </a:lnTo>
                    <a:cubicBezTo>
                      <a:pt x="10248" y="5467"/>
                      <a:pt x="10116" y="5305"/>
                      <a:pt x="10116" y="5144"/>
                    </a:cubicBezTo>
                    <a:cubicBezTo>
                      <a:pt x="10116" y="4955"/>
                      <a:pt x="10248" y="4793"/>
                      <a:pt x="10432" y="4793"/>
                    </a:cubicBezTo>
                    <a:close/>
                    <a:moveTo>
                      <a:pt x="6483" y="4793"/>
                    </a:moveTo>
                    <a:lnTo>
                      <a:pt x="8811" y="4793"/>
                    </a:lnTo>
                    <a:cubicBezTo>
                      <a:pt x="8998" y="4793"/>
                      <a:pt x="9159" y="4955"/>
                      <a:pt x="9159" y="5144"/>
                    </a:cubicBezTo>
                    <a:cubicBezTo>
                      <a:pt x="9159" y="5305"/>
                      <a:pt x="8998" y="5467"/>
                      <a:pt x="8811" y="5467"/>
                    </a:cubicBezTo>
                    <a:lnTo>
                      <a:pt x="6483" y="5467"/>
                    </a:lnTo>
                    <a:cubicBezTo>
                      <a:pt x="6296" y="5467"/>
                      <a:pt x="6162" y="5305"/>
                      <a:pt x="6162" y="5144"/>
                    </a:cubicBezTo>
                    <a:cubicBezTo>
                      <a:pt x="6162" y="4955"/>
                      <a:pt x="6296" y="4793"/>
                      <a:pt x="6483" y="4793"/>
                    </a:cubicBezTo>
                    <a:close/>
                    <a:moveTo>
                      <a:pt x="3579" y="4390"/>
                    </a:moveTo>
                    <a:cubicBezTo>
                      <a:pt x="3191" y="4390"/>
                      <a:pt x="2855" y="4728"/>
                      <a:pt x="2855" y="5144"/>
                    </a:cubicBezTo>
                    <a:cubicBezTo>
                      <a:pt x="2855" y="5559"/>
                      <a:pt x="3191" y="5897"/>
                      <a:pt x="3579" y="5897"/>
                    </a:cubicBezTo>
                    <a:cubicBezTo>
                      <a:pt x="3992" y="5897"/>
                      <a:pt x="4328" y="5559"/>
                      <a:pt x="4328" y="5144"/>
                    </a:cubicBezTo>
                    <a:cubicBezTo>
                      <a:pt x="4328" y="4728"/>
                      <a:pt x="3992" y="4390"/>
                      <a:pt x="3579" y="4390"/>
                    </a:cubicBezTo>
                    <a:close/>
                    <a:moveTo>
                      <a:pt x="3579" y="3741"/>
                    </a:moveTo>
                    <a:cubicBezTo>
                      <a:pt x="4354" y="3741"/>
                      <a:pt x="4974" y="4364"/>
                      <a:pt x="4974" y="5144"/>
                    </a:cubicBezTo>
                    <a:cubicBezTo>
                      <a:pt x="4974" y="5897"/>
                      <a:pt x="4354" y="6520"/>
                      <a:pt x="3579" y="6520"/>
                    </a:cubicBezTo>
                    <a:cubicBezTo>
                      <a:pt x="2829" y="6520"/>
                      <a:pt x="2209" y="5897"/>
                      <a:pt x="2209" y="5144"/>
                    </a:cubicBezTo>
                    <a:cubicBezTo>
                      <a:pt x="2209" y="4364"/>
                      <a:pt x="2829" y="3741"/>
                      <a:pt x="3579" y="3741"/>
                    </a:cubicBezTo>
                    <a:close/>
                    <a:moveTo>
                      <a:pt x="4988" y="635"/>
                    </a:moveTo>
                    <a:lnTo>
                      <a:pt x="4988" y="1641"/>
                    </a:lnTo>
                    <a:cubicBezTo>
                      <a:pt x="4988" y="1932"/>
                      <a:pt x="5226" y="2171"/>
                      <a:pt x="5516" y="2171"/>
                    </a:cubicBezTo>
                    <a:lnTo>
                      <a:pt x="11613" y="2171"/>
                    </a:lnTo>
                    <a:cubicBezTo>
                      <a:pt x="11930" y="2171"/>
                      <a:pt x="12167" y="1932"/>
                      <a:pt x="12167" y="1641"/>
                    </a:cubicBezTo>
                    <a:lnTo>
                      <a:pt x="12167" y="635"/>
                    </a:lnTo>
                    <a:lnTo>
                      <a:pt x="4988" y="635"/>
                    </a:lnTo>
                    <a:close/>
                    <a:moveTo>
                      <a:pt x="1636" y="0"/>
                    </a:moveTo>
                    <a:lnTo>
                      <a:pt x="15545" y="0"/>
                    </a:lnTo>
                    <a:cubicBezTo>
                      <a:pt x="16443" y="0"/>
                      <a:pt x="17182" y="715"/>
                      <a:pt x="17182" y="1641"/>
                    </a:cubicBezTo>
                    <a:lnTo>
                      <a:pt x="17182" y="5559"/>
                    </a:lnTo>
                    <a:cubicBezTo>
                      <a:pt x="17182" y="5744"/>
                      <a:pt x="17023" y="5903"/>
                      <a:pt x="16839" y="5903"/>
                    </a:cubicBezTo>
                    <a:cubicBezTo>
                      <a:pt x="16680" y="5903"/>
                      <a:pt x="16522" y="5744"/>
                      <a:pt x="16522" y="5559"/>
                    </a:cubicBezTo>
                    <a:lnTo>
                      <a:pt x="16522" y="1641"/>
                    </a:lnTo>
                    <a:cubicBezTo>
                      <a:pt x="16522" y="1085"/>
                      <a:pt x="16100" y="635"/>
                      <a:pt x="15545" y="635"/>
                    </a:cubicBezTo>
                    <a:lnTo>
                      <a:pt x="12827" y="635"/>
                    </a:lnTo>
                    <a:lnTo>
                      <a:pt x="12827" y="1641"/>
                    </a:lnTo>
                    <a:cubicBezTo>
                      <a:pt x="12827" y="2303"/>
                      <a:pt x="12299" y="2832"/>
                      <a:pt x="11613" y="2832"/>
                    </a:cubicBezTo>
                    <a:lnTo>
                      <a:pt x="5516" y="2832"/>
                    </a:lnTo>
                    <a:cubicBezTo>
                      <a:pt x="4883" y="2832"/>
                      <a:pt x="4328" y="2303"/>
                      <a:pt x="4328" y="1641"/>
                    </a:cubicBezTo>
                    <a:lnTo>
                      <a:pt x="4328" y="635"/>
                    </a:lnTo>
                    <a:lnTo>
                      <a:pt x="1636" y="635"/>
                    </a:lnTo>
                    <a:cubicBezTo>
                      <a:pt x="1082" y="635"/>
                      <a:pt x="633" y="1085"/>
                      <a:pt x="633" y="1641"/>
                    </a:cubicBezTo>
                    <a:lnTo>
                      <a:pt x="633" y="19959"/>
                    </a:lnTo>
                    <a:cubicBezTo>
                      <a:pt x="633" y="20488"/>
                      <a:pt x="1082" y="20938"/>
                      <a:pt x="1636" y="20938"/>
                    </a:cubicBezTo>
                    <a:lnTo>
                      <a:pt x="15545" y="20938"/>
                    </a:lnTo>
                    <a:cubicBezTo>
                      <a:pt x="16100" y="20938"/>
                      <a:pt x="16522" y="20488"/>
                      <a:pt x="16522" y="19959"/>
                    </a:cubicBezTo>
                    <a:lnTo>
                      <a:pt x="16522" y="19535"/>
                    </a:lnTo>
                    <a:cubicBezTo>
                      <a:pt x="16522" y="19350"/>
                      <a:pt x="16680" y="19191"/>
                      <a:pt x="16839" y="19191"/>
                    </a:cubicBezTo>
                    <a:cubicBezTo>
                      <a:pt x="17023" y="19191"/>
                      <a:pt x="17182" y="19350"/>
                      <a:pt x="17182" y="19535"/>
                    </a:cubicBezTo>
                    <a:lnTo>
                      <a:pt x="17182" y="19959"/>
                    </a:lnTo>
                    <a:cubicBezTo>
                      <a:pt x="17182" y="20859"/>
                      <a:pt x="16443" y="21600"/>
                      <a:pt x="15545" y="21600"/>
                    </a:cubicBezTo>
                    <a:lnTo>
                      <a:pt x="1636" y="21600"/>
                    </a:lnTo>
                    <a:cubicBezTo>
                      <a:pt x="713" y="21600"/>
                      <a:pt x="0" y="20859"/>
                      <a:pt x="0" y="19959"/>
                    </a:cubicBezTo>
                    <a:lnTo>
                      <a:pt x="0" y="1641"/>
                    </a:lnTo>
                    <a:cubicBezTo>
                      <a:pt x="0" y="715"/>
                      <a:pt x="713" y="0"/>
                      <a:pt x="1636" y="0"/>
                    </a:cubicBezTo>
                    <a:close/>
                  </a:path>
                </a:pathLst>
              </a:custGeom>
              <a:solidFill>
                <a:srgbClr val="FFFFFF"/>
              </a:solidFill>
              <a:ln w="12700">
                <a:miter lim="400000"/>
              </a:ln>
            </p:spPr>
            <p:txBody>
              <a:bodyPr lIns="45719" rIns="45719" anchor="ctr"/>
              <a:lstStyle/>
              <a:p>
                <a:pPr algn="l" defTabSz="1828433">
                  <a:defRPr sz="3600" b="0">
                    <a:solidFill>
                      <a:srgbClr val="2A2A2A"/>
                    </a:solidFill>
                    <a:latin typeface="Helvetica"/>
                    <a:ea typeface="Helvetica"/>
                    <a:cs typeface="Helvetica"/>
                    <a:sym typeface="Helvetica"/>
                  </a:defRPr>
                </a:pPr>
                <a:endParaRPr/>
              </a:p>
            </p:txBody>
          </p:sp>
          <p:sp>
            <p:nvSpPr>
              <p:cNvPr id="144" name="Shape"/>
              <p:cNvSpPr/>
              <p:nvPr/>
            </p:nvSpPr>
            <p:spPr>
              <a:xfrm>
                <a:off x="13072512" y="9101383"/>
                <a:ext cx="1106052" cy="1106056"/>
              </a:xfrm>
              <a:custGeom>
                <a:avLst/>
                <a:gdLst/>
                <a:ahLst/>
                <a:cxnLst>
                  <a:cxn ang="0">
                    <a:pos x="wd2" y="hd2"/>
                  </a:cxn>
                  <a:cxn ang="5400000">
                    <a:pos x="wd2" y="hd2"/>
                  </a:cxn>
                  <a:cxn ang="10800000">
                    <a:pos x="wd2" y="hd2"/>
                  </a:cxn>
                  <a:cxn ang="16200000">
                    <a:pos x="wd2" y="hd2"/>
                  </a:cxn>
                </a:cxnLst>
                <a:rect l="0" t="0" r="r" b="b"/>
                <a:pathLst>
                  <a:path w="21600" h="21600" extrusionOk="0">
                    <a:moveTo>
                      <a:pt x="15930" y="15402"/>
                    </a:moveTo>
                    <a:cubicBezTo>
                      <a:pt x="15580" y="15402"/>
                      <a:pt x="15285" y="15697"/>
                      <a:pt x="15285" y="16074"/>
                    </a:cubicBezTo>
                    <a:cubicBezTo>
                      <a:pt x="15285" y="16423"/>
                      <a:pt x="15580" y="16719"/>
                      <a:pt x="15930" y="16719"/>
                    </a:cubicBezTo>
                    <a:cubicBezTo>
                      <a:pt x="16306" y="16719"/>
                      <a:pt x="16602" y="16423"/>
                      <a:pt x="16602" y="16074"/>
                    </a:cubicBezTo>
                    <a:cubicBezTo>
                      <a:pt x="16602" y="15697"/>
                      <a:pt x="16306" y="15402"/>
                      <a:pt x="15930" y="15402"/>
                    </a:cubicBezTo>
                    <a:close/>
                    <a:moveTo>
                      <a:pt x="8331" y="15402"/>
                    </a:moveTo>
                    <a:cubicBezTo>
                      <a:pt x="7982" y="15402"/>
                      <a:pt x="7659" y="15697"/>
                      <a:pt x="7659" y="16074"/>
                    </a:cubicBezTo>
                    <a:cubicBezTo>
                      <a:pt x="7659" y="16423"/>
                      <a:pt x="7982" y="16719"/>
                      <a:pt x="8331" y="16719"/>
                    </a:cubicBezTo>
                    <a:cubicBezTo>
                      <a:pt x="8708" y="16719"/>
                      <a:pt x="9004" y="16423"/>
                      <a:pt x="9004" y="16074"/>
                    </a:cubicBezTo>
                    <a:cubicBezTo>
                      <a:pt x="9004" y="15697"/>
                      <a:pt x="8708" y="15402"/>
                      <a:pt x="8331" y="15402"/>
                    </a:cubicBezTo>
                    <a:close/>
                    <a:moveTo>
                      <a:pt x="15930" y="14729"/>
                    </a:moveTo>
                    <a:cubicBezTo>
                      <a:pt x="16683" y="14729"/>
                      <a:pt x="17274" y="15348"/>
                      <a:pt x="17274" y="16074"/>
                    </a:cubicBezTo>
                    <a:cubicBezTo>
                      <a:pt x="17274" y="16800"/>
                      <a:pt x="16683" y="17391"/>
                      <a:pt x="15930" y="17391"/>
                    </a:cubicBezTo>
                    <a:cubicBezTo>
                      <a:pt x="15231" y="17391"/>
                      <a:pt x="14613" y="16800"/>
                      <a:pt x="14613" y="16074"/>
                    </a:cubicBezTo>
                    <a:cubicBezTo>
                      <a:pt x="14613" y="15348"/>
                      <a:pt x="15231" y="14729"/>
                      <a:pt x="15930" y="14729"/>
                    </a:cubicBezTo>
                    <a:close/>
                    <a:moveTo>
                      <a:pt x="8331" y="14729"/>
                    </a:moveTo>
                    <a:cubicBezTo>
                      <a:pt x="9057" y="14729"/>
                      <a:pt x="9676" y="15348"/>
                      <a:pt x="9676" y="16074"/>
                    </a:cubicBezTo>
                    <a:cubicBezTo>
                      <a:pt x="9676" y="16800"/>
                      <a:pt x="9057" y="17391"/>
                      <a:pt x="8331" y="17391"/>
                    </a:cubicBezTo>
                    <a:cubicBezTo>
                      <a:pt x="7606" y="17391"/>
                      <a:pt x="7014" y="16800"/>
                      <a:pt x="7014" y="16074"/>
                    </a:cubicBezTo>
                    <a:cubicBezTo>
                      <a:pt x="7014" y="15348"/>
                      <a:pt x="7606" y="14729"/>
                      <a:pt x="8331" y="14729"/>
                    </a:cubicBezTo>
                    <a:close/>
                    <a:moveTo>
                      <a:pt x="12144" y="13327"/>
                    </a:moveTo>
                    <a:cubicBezTo>
                      <a:pt x="12305" y="13327"/>
                      <a:pt x="12465" y="13459"/>
                      <a:pt x="12465" y="13645"/>
                    </a:cubicBezTo>
                    <a:lnTo>
                      <a:pt x="12465" y="13884"/>
                    </a:lnTo>
                    <a:cubicBezTo>
                      <a:pt x="12892" y="13990"/>
                      <a:pt x="13266" y="14256"/>
                      <a:pt x="13427" y="14654"/>
                    </a:cubicBezTo>
                    <a:cubicBezTo>
                      <a:pt x="13480" y="14813"/>
                      <a:pt x="13427" y="14999"/>
                      <a:pt x="13240" y="15078"/>
                    </a:cubicBezTo>
                    <a:cubicBezTo>
                      <a:pt x="13053" y="15158"/>
                      <a:pt x="12892" y="15078"/>
                      <a:pt x="12812" y="14893"/>
                    </a:cubicBezTo>
                    <a:cubicBezTo>
                      <a:pt x="12705" y="14654"/>
                      <a:pt x="12438" y="14495"/>
                      <a:pt x="12144" y="14495"/>
                    </a:cubicBezTo>
                    <a:cubicBezTo>
                      <a:pt x="11743" y="14495"/>
                      <a:pt x="11423" y="14787"/>
                      <a:pt x="11423" y="15105"/>
                    </a:cubicBezTo>
                    <a:cubicBezTo>
                      <a:pt x="11423" y="15530"/>
                      <a:pt x="11663" y="15715"/>
                      <a:pt x="12144" y="15715"/>
                    </a:cubicBezTo>
                    <a:cubicBezTo>
                      <a:pt x="12973" y="15715"/>
                      <a:pt x="13534" y="16220"/>
                      <a:pt x="13534" y="16990"/>
                    </a:cubicBezTo>
                    <a:cubicBezTo>
                      <a:pt x="13534" y="17600"/>
                      <a:pt x="13053" y="18078"/>
                      <a:pt x="12465" y="18237"/>
                    </a:cubicBezTo>
                    <a:lnTo>
                      <a:pt x="12465" y="18476"/>
                    </a:lnTo>
                    <a:cubicBezTo>
                      <a:pt x="12465" y="18635"/>
                      <a:pt x="12305" y="18794"/>
                      <a:pt x="12144" y="18794"/>
                    </a:cubicBezTo>
                    <a:cubicBezTo>
                      <a:pt x="11957" y="18794"/>
                      <a:pt x="11824" y="18635"/>
                      <a:pt x="11824" y="18476"/>
                    </a:cubicBezTo>
                    <a:lnTo>
                      <a:pt x="11824" y="18237"/>
                    </a:lnTo>
                    <a:cubicBezTo>
                      <a:pt x="11396" y="18131"/>
                      <a:pt x="11022" y="17865"/>
                      <a:pt x="10862" y="17467"/>
                    </a:cubicBezTo>
                    <a:cubicBezTo>
                      <a:pt x="10782" y="17308"/>
                      <a:pt x="10862" y="17122"/>
                      <a:pt x="11049" y="17043"/>
                    </a:cubicBezTo>
                    <a:cubicBezTo>
                      <a:pt x="11209" y="16963"/>
                      <a:pt x="11396" y="17043"/>
                      <a:pt x="11476" y="17202"/>
                    </a:cubicBezTo>
                    <a:cubicBezTo>
                      <a:pt x="11583" y="17467"/>
                      <a:pt x="11850" y="17600"/>
                      <a:pt x="12144" y="17600"/>
                    </a:cubicBezTo>
                    <a:cubicBezTo>
                      <a:pt x="12545" y="17600"/>
                      <a:pt x="12866" y="17335"/>
                      <a:pt x="12866" y="16990"/>
                    </a:cubicBezTo>
                    <a:cubicBezTo>
                      <a:pt x="12866" y="16591"/>
                      <a:pt x="12625" y="16379"/>
                      <a:pt x="12144" y="16379"/>
                    </a:cubicBezTo>
                    <a:cubicBezTo>
                      <a:pt x="11129" y="16379"/>
                      <a:pt x="10755" y="15715"/>
                      <a:pt x="10755" y="15105"/>
                    </a:cubicBezTo>
                    <a:cubicBezTo>
                      <a:pt x="10755" y="14521"/>
                      <a:pt x="11209" y="14017"/>
                      <a:pt x="11824" y="13884"/>
                    </a:cubicBezTo>
                    <a:lnTo>
                      <a:pt x="11824" y="13645"/>
                    </a:lnTo>
                    <a:cubicBezTo>
                      <a:pt x="11824" y="13459"/>
                      <a:pt x="11957" y="13327"/>
                      <a:pt x="12144" y="13327"/>
                    </a:cubicBezTo>
                    <a:close/>
                    <a:moveTo>
                      <a:pt x="6467" y="13055"/>
                    </a:moveTo>
                    <a:cubicBezTo>
                      <a:pt x="6361" y="13692"/>
                      <a:pt x="5858" y="14197"/>
                      <a:pt x="5195" y="14330"/>
                    </a:cubicBezTo>
                    <a:lnTo>
                      <a:pt x="5195" y="17675"/>
                    </a:lnTo>
                    <a:cubicBezTo>
                      <a:pt x="5858" y="17807"/>
                      <a:pt x="6361" y="18312"/>
                      <a:pt x="6467" y="18949"/>
                    </a:cubicBezTo>
                    <a:lnTo>
                      <a:pt x="17678" y="18949"/>
                    </a:lnTo>
                    <a:cubicBezTo>
                      <a:pt x="17811" y="18312"/>
                      <a:pt x="18314" y="17807"/>
                      <a:pt x="18977" y="17675"/>
                    </a:cubicBezTo>
                    <a:lnTo>
                      <a:pt x="18977" y="14330"/>
                    </a:lnTo>
                    <a:cubicBezTo>
                      <a:pt x="18314" y="14197"/>
                      <a:pt x="17811" y="13692"/>
                      <a:pt x="17678" y="13055"/>
                    </a:cubicBezTo>
                    <a:lnTo>
                      <a:pt x="6467" y="13055"/>
                    </a:lnTo>
                    <a:close/>
                    <a:moveTo>
                      <a:pt x="6176" y="12391"/>
                    </a:moveTo>
                    <a:lnTo>
                      <a:pt x="17996" y="12391"/>
                    </a:lnTo>
                    <a:cubicBezTo>
                      <a:pt x="18155" y="12391"/>
                      <a:pt x="18314" y="12524"/>
                      <a:pt x="18314" y="12710"/>
                    </a:cubicBezTo>
                    <a:cubicBezTo>
                      <a:pt x="18314" y="13268"/>
                      <a:pt x="18738" y="13692"/>
                      <a:pt x="19295" y="13692"/>
                    </a:cubicBezTo>
                    <a:cubicBezTo>
                      <a:pt x="19480" y="13692"/>
                      <a:pt x="19613" y="13852"/>
                      <a:pt x="19613" y="14038"/>
                    </a:cubicBezTo>
                    <a:lnTo>
                      <a:pt x="19613" y="17967"/>
                    </a:lnTo>
                    <a:cubicBezTo>
                      <a:pt x="19613" y="18153"/>
                      <a:pt x="19480" y="18285"/>
                      <a:pt x="19295" y="18285"/>
                    </a:cubicBezTo>
                    <a:cubicBezTo>
                      <a:pt x="18738" y="18285"/>
                      <a:pt x="18314" y="18737"/>
                      <a:pt x="18314" y="19294"/>
                    </a:cubicBezTo>
                    <a:cubicBezTo>
                      <a:pt x="18314" y="19453"/>
                      <a:pt x="18155" y="19613"/>
                      <a:pt x="17996" y="19613"/>
                    </a:cubicBezTo>
                    <a:lnTo>
                      <a:pt x="6176" y="19613"/>
                    </a:lnTo>
                    <a:cubicBezTo>
                      <a:pt x="5990" y="19613"/>
                      <a:pt x="5858" y="19453"/>
                      <a:pt x="5858" y="19294"/>
                    </a:cubicBezTo>
                    <a:cubicBezTo>
                      <a:pt x="5858" y="18737"/>
                      <a:pt x="5434" y="18285"/>
                      <a:pt x="4877" y="18285"/>
                    </a:cubicBezTo>
                    <a:cubicBezTo>
                      <a:pt x="4692" y="18285"/>
                      <a:pt x="4559" y="18153"/>
                      <a:pt x="4559" y="17967"/>
                    </a:cubicBezTo>
                    <a:lnTo>
                      <a:pt x="4559" y="14038"/>
                    </a:lnTo>
                    <a:cubicBezTo>
                      <a:pt x="4559" y="13852"/>
                      <a:pt x="4692" y="13692"/>
                      <a:pt x="4877" y="13692"/>
                    </a:cubicBezTo>
                    <a:cubicBezTo>
                      <a:pt x="5434" y="13692"/>
                      <a:pt x="5858" y="13268"/>
                      <a:pt x="5858" y="12710"/>
                    </a:cubicBezTo>
                    <a:cubicBezTo>
                      <a:pt x="5858" y="12524"/>
                      <a:pt x="5990" y="12391"/>
                      <a:pt x="6176" y="12391"/>
                    </a:cubicBezTo>
                    <a:close/>
                    <a:moveTo>
                      <a:pt x="3235" y="11096"/>
                    </a:moveTo>
                    <a:lnTo>
                      <a:pt x="3235" y="20935"/>
                    </a:lnTo>
                    <a:lnTo>
                      <a:pt x="20963" y="20935"/>
                    </a:lnTo>
                    <a:lnTo>
                      <a:pt x="20963" y="11096"/>
                    </a:lnTo>
                    <a:lnTo>
                      <a:pt x="3235" y="11096"/>
                    </a:lnTo>
                    <a:close/>
                    <a:moveTo>
                      <a:pt x="2917" y="10404"/>
                    </a:moveTo>
                    <a:lnTo>
                      <a:pt x="21282" y="10404"/>
                    </a:lnTo>
                    <a:cubicBezTo>
                      <a:pt x="21467" y="10404"/>
                      <a:pt x="21600" y="10564"/>
                      <a:pt x="21600" y="10750"/>
                    </a:cubicBezTo>
                    <a:lnTo>
                      <a:pt x="21600" y="21281"/>
                    </a:lnTo>
                    <a:cubicBezTo>
                      <a:pt x="21600" y="21467"/>
                      <a:pt x="21467" y="21600"/>
                      <a:pt x="21282" y="21600"/>
                    </a:cubicBezTo>
                    <a:lnTo>
                      <a:pt x="2917" y="21600"/>
                    </a:lnTo>
                    <a:cubicBezTo>
                      <a:pt x="2731" y="21600"/>
                      <a:pt x="2572" y="21467"/>
                      <a:pt x="2572" y="21281"/>
                    </a:cubicBezTo>
                    <a:lnTo>
                      <a:pt x="2572" y="10750"/>
                    </a:lnTo>
                    <a:cubicBezTo>
                      <a:pt x="2572" y="10564"/>
                      <a:pt x="2731" y="10404"/>
                      <a:pt x="2917" y="10404"/>
                    </a:cubicBezTo>
                    <a:close/>
                    <a:moveTo>
                      <a:pt x="7915" y="8534"/>
                    </a:moveTo>
                    <a:lnTo>
                      <a:pt x="12841" y="8534"/>
                    </a:lnTo>
                    <a:cubicBezTo>
                      <a:pt x="13052" y="8534"/>
                      <a:pt x="13183" y="8696"/>
                      <a:pt x="13183" y="8857"/>
                    </a:cubicBezTo>
                    <a:cubicBezTo>
                      <a:pt x="13183" y="9046"/>
                      <a:pt x="13052" y="9208"/>
                      <a:pt x="12841" y="9208"/>
                    </a:cubicBezTo>
                    <a:lnTo>
                      <a:pt x="7915" y="9208"/>
                    </a:lnTo>
                    <a:cubicBezTo>
                      <a:pt x="7730" y="9208"/>
                      <a:pt x="7599" y="9046"/>
                      <a:pt x="7599" y="8857"/>
                    </a:cubicBezTo>
                    <a:cubicBezTo>
                      <a:pt x="7599" y="8696"/>
                      <a:pt x="7730" y="8534"/>
                      <a:pt x="7915" y="8534"/>
                    </a:cubicBezTo>
                    <a:close/>
                    <a:moveTo>
                      <a:pt x="2422" y="8534"/>
                    </a:moveTo>
                    <a:lnTo>
                      <a:pt x="5968" y="8534"/>
                    </a:lnTo>
                    <a:cubicBezTo>
                      <a:pt x="6154" y="8534"/>
                      <a:pt x="6286" y="8696"/>
                      <a:pt x="6286" y="8857"/>
                    </a:cubicBezTo>
                    <a:cubicBezTo>
                      <a:pt x="6286" y="9046"/>
                      <a:pt x="6154" y="9208"/>
                      <a:pt x="5968" y="9208"/>
                    </a:cubicBezTo>
                    <a:lnTo>
                      <a:pt x="2422" y="9208"/>
                    </a:lnTo>
                    <a:cubicBezTo>
                      <a:pt x="2237" y="9208"/>
                      <a:pt x="2104" y="9046"/>
                      <a:pt x="2104" y="8857"/>
                    </a:cubicBezTo>
                    <a:cubicBezTo>
                      <a:pt x="2104" y="8696"/>
                      <a:pt x="2237" y="8534"/>
                      <a:pt x="2422" y="8534"/>
                    </a:cubicBezTo>
                    <a:close/>
                    <a:moveTo>
                      <a:pt x="12853" y="6663"/>
                    </a:moveTo>
                    <a:lnTo>
                      <a:pt x="14735" y="6663"/>
                    </a:lnTo>
                    <a:cubicBezTo>
                      <a:pt x="14921" y="6663"/>
                      <a:pt x="15054" y="6825"/>
                      <a:pt x="15054" y="6987"/>
                    </a:cubicBezTo>
                    <a:cubicBezTo>
                      <a:pt x="15054" y="7176"/>
                      <a:pt x="14921" y="7338"/>
                      <a:pt x="14735" y="7338"/>
                    </a:cubicBezTo>
                    <a:lnTo>
                      <a:pt x="12853" y="7338"/>
                    </a:lnTo>
                    <a:cubicBezTo>
                      <a:pt x="12667" y="7338"/>
                      <a:pt x="12508" y="7176"/>
                      <a:pt x="12508" y="6987"/>
                    </a:cubicBezTo>
                    <a:cubicBezTo>
                      <a:pt x="12508" y="6825"/>
                      <a:pt x="12667" y="6663"/>
                      <a:pt x="12853" y="6663"/>
                    </a:cubicBezTo>
                    <a:close/>
                    <a:moveTo>
                      <a:pt x="9346" y="6663"/>
                    </a:moveTo>
                    <a:lnTo>
                      <a:pt x="11228" y="6663"/>
                    </a:lnTo>
                    <a:cubicBezTo>
                      <a:pt x="11388" y="6663"/>
                      <a:pt x="11547" y="6825"/>
                      <a:pt x="11547" y="6987"/>
                    </a:cubicBezTo>
                    <a:cubicBezTo>
                      <a:pt x="11547" y="7176"/>
                      <a:pt x="11388" y="7338"/>
                      <a:pt x="11228" y="7338"/>
                    </a:cubicBezTo>
                    <a:lnTo>
                      <a:pt x="9346" y="7338"/>
                    </a:lnTo>
                    <a:cubicBezTo>
                      <a:pt x="9160" y="7338"/>
                      <a:pt x="9001" y="7176"/>
                      <a:pt x="9001" y="6987"/>
                    </a:cubicBezTo>
                    <a:cubicBezTo>
                      <a:pt x="9001" y="6825"/>
                      <a:pt x="9160" y="6663"/>
                      <a:pt x="9346" y="6663"/>
                    </a:cubicBezTo>
                    <a:close/>
                    <a:moveTo>
                      <a:pt x="5929" y="6663"/>
                    </a:moveTo>
                    <a:lnTo>
                      <a:pt x="7812" y="6663"/>
                    </a:lnTo>
                    <a:cubicBezTo>
                      <a:pt x="8024" y="6663"/>
                      <a:pt x="8156" y="6825"/>
                      <a:pt x="8156" y="6987"/>
                    </a:cubicBezTo>
                    <a:cubicBezTo>
                      <a:pt x="8156" y="7176"/>
                      <a:pt x="8024" y="7338"/>
                      <a:pt x="7812" y="7338"/>
                    </a:cubicBezTo>
                    <a:lnTo>
                      <a:pt x="5929" y="7338"/>
                    </a:lnTo>
                    <a:cubicBezTo>
                      <a:pt x="5744" y="7338"/>
                      <a:pt x="5611" y="7176"/>
                      <a:pt x="5611" y="6987"/>
                    </a:cubicBezTo>
                    <a:cubicBezTo>
                      <a:pt x="5611" y="6825"/>
                      <a:pt x="5744" y="6663"/>
                      <a:pt x="5929" y="6663"/>
                    </a:cubicBezTo>
                    <a:close/>
                    <a:moveTo>
                      <a:pt x="2426" y="6663"/>
                    </a:moveTo>
                    <a:lnTo>
                      <a:pt x="4328" y="6663"/>
                    </a:lnTo>
                    <a:cubicBezTo>
                      <a:pt x="4515" y="6663"/>
                      <a:pt x="4649" y="6825"/>
                      <a:pt x="4649" y="6987"/>
                    </a:cubicBezTo>
                    <a:cubicBezTo>
                      <a:pt x="4649" y="7176"/>
                      <a:pt x="4515" y="7338"/>
                      <a:pt x="4328" y="7338"/>
                    </a:cubicBezTo>
                    <a:lnTo>
                      <a:pt x="2426" y="7338"/>
                    </a:lnTo>
                    <a:cubicBezTo>
                      <a:pt x="2238" y="7338"/>
                      <a:pt x="2104" y="7176"/>
                      <a:pt x="2104" y="6987"/>
                    </a:cubicBezTo>
                    <a:cubicBezTo>
                      <a:pt x="2104" y="6825"/>
                      <a:pt x="2238" y="6663"/>
                      <a:pt x="2426" y="6663"/>
                    </a:cubicBezTo>
                    <a:close/>
                    <a:moveTo>
                      <a:pt x="13654" y="2774"/>
                    </a:moveTo>
                    <a:cubicBezTo>
                      <a:pt x="13442" y="2774"/>
                      <a:pt x="13257" y="2855"/>
                      <a:pt x="13125" y="2989"/>
                    </a:cubicBezTo>
                    <a:cubicBezTo>
                      <a:pt x="13204" y="3150"/>
                      <a:pt x="13231" y="3364"/>
                      <a:pt x="13231" y="3552"/>
                    </a:cubicBezTo>
                    <a:cubicBezTo>
                      <a:pt x="13231" y="3740"/>
                      <a:pt x="13204" y="3954"/>
                      <a:pt x="13125" y="4142"/>
                    </a:cubicBezTo>
                    <a:cubicBezTo>
                      <a:pt x="13257" y="4249"/>
                      <a:pt x="13442" y="4330"/>
                      <a:pt x="13654" y="4330"/>
                    </a:cubicBezTo>
                    <a:cubicBezTo>
                      <a:pt x="14050" y="4330"/>
                      <a:pt x="14393" y="3981"/>
                      <a:pt x="14393" y="3552"/>
                    </a:cubicBezTo>
                    <a:cubicBezTo>
                      <a:pt x="14393" y="3123"/>
                      <a:pt x="14050" y="2774"/>
                      <a:pt x="13654" y="2774"/>
                    </a:cubicBezTo>
                    <a:close/>
                    <a:moveTo>
                      <a:pt x="11831" y="2774"/>
                    </a:moveTo>
                    <a:cubicBezTo>
                      <a:pt x="11408" y="2774"/>
                      <a:pt x="11065" y="3123"/>
                      <a:pt x="11065" y="3552"/>
                    </a:cubicBezTo>
                    <a:cubicBezTo>
                      <a:pt x="11065" y="3981"/>
                      <a:pt x="11408" y="4330"/>
                      <a:pt x="11831" y="4330"/>
                    </a:cubicBezTo>
                    <a:cubicBezTo>
                      <a:pt x="12253" y="4330"/>
                      <a:pt x="12597" y="3981"/>
                      <a:pt x="12597" y="3552"/>
                    </a:cubicBezTo>
                    <a:cubicBezTo>
                      <a:pt x="12597" y="3123"/>
                      <a:pt x="12253" y="2774"/>
                      <a:pt x="11831" y="2774"/>
                    </a:cubicBezTo>
                    <a:close/>
                    <a:moveTo>
                      <a:pt x="2874" y="2774"/>
                    </a:moveTo>
                    <a:cubicBezTo>
                      <a:pt x="2821" y="2774"/>
                      <a:pt x="2767" y="2828"/>
                      <a:pt x="2767" y="2882"/>
                    </a:cubicBezTo>
                    <a:lnTo>
                      <a:pt x="2767" y="4222"/>
                    </a:lnTo>
                    <a:cubicBezTo>
                      <a:pt x="2767" y="4276"/>
                      <a:pt x="2821" y="4330"/>
                      <a:pt x="2874" y="4330"/>
                    </a:cubicBezTo>
                    <a:lnTo>
                      <a:pt x="5049" y="4330"/>
                    </a:lnTo>
                    <a:cubicBezTo>
                      <a:pt x="5129" y="4330"/>
                      <a:pt x="5155" y="4276"/>
                      <a:pt x="5155" y="4222"/>
                    </a:cubicBezTo>
                    <a:lnTo>
                      <a:pt x="5155" y="2882"/>
                    </a:lnTo>
                    <a:cubicBezTo>
                      <a:pt x="5155" y="2828"/>
                      <a:pt x="5129" y="2774"/>
                      <a:pt x="5049" y="2774"/>
                    </a:cubicBezTo>
                    <a:lnTo>
                      <a:pt x="2874" y="2774"/>
                    </a:lnTo>
                    <a:close/>
                    <a:moveTo>
                      <a:pt x="11831" y="2104"/>
                    </a:moveTo>
                    <a:cubicBezTo>
                      <a:pt x="12174" y="2104"/>
                      <a:pt x="12491" y="2265"/>
                      <a:pt x="12729" y="2453"/>
                    </a:cubicBezTo>
                    <a:cubicBezTo>
                      <a:pt x="12993" y="2238"/>
                      <a:pt x="13284" y="2104"/>
                      <a:pt x="13654" y="2104"/>
                    </a:cubicBezTo>
                    <a:cubicBezTo>
                      <a:pt x="14420" y="2104"/>
                      <a:pt x="15054" y="2748"/>
                      <a:pt x="15054" y="3552"/>
                    </a:cubicBezTo>
                    <a:cubicBezTo>
                      <a:pt x="15054" y="4356"/>
                      <a:pt x="14420" y="5000"/>
                      <a:pt x="13654" y="5000"/>
                    </a:cubicBezTo>
                    <a:cubicBezTo>
                      <a:pt x="13284" y="5000"/>
                      <a:pt x="12993" y="4866"/>
                      <a:pt x="12729" y="4651"/>
                    </a:cubicBezTo>
                    <a:cubicBezTo>
                      <a:pt x="12491" y="4866"/>
                      <a:pt x="12174" y="5000"/>
                      <a:pt x="11831" y="5000"/>
                    </a:cubicBezTo>
                    <a:cubicBezTo>
                      <a:pt x="11038" y="5000"/>
                      <a:pt x="10404" y="4356"/>
                      <a:pt x="10404" y="3552"/>
                    </a:cubicBezTo>
                    <a:cubicBezTo>
                      <a:pt x="10404" y="2748"/>
                      <a:pt x="11038" y="2104"/>
                      <a:pt x="11831" y="2104"/>
                    </a:cubicBezTo>
                    <a:close/>
                    <a:moveTo>
                      <a:pt x="2874" y="2104"/>
                    </a:moveTo>
                    <a:lnTo>
                      <a:pt x="5049" y="2104"/>
                    </a:lnTo>
                    <a:cubicBezTo>
                      <a:pt x="5474" y="2104"/>
                      <a:pt x="5818" y="2453"/>
                      <a:pt x="5818" y="2882"/>
                    </a:cubicBezTo>
                    <a:lnTo>
                      <a:pt x="5818" y="4222"/>
                    </a:lnTo>
                    <a:cubicBezTo>
                      <a:pt x="5818" y="4651"/>
                      <a:pt x="5474" y="5000"/>
                      <a:pt x="5049" y="5000"/>
                    </a:cubicBezTo>
                    <a:lnTo>
                      <a:pt x="2874" y="5000"/>
                    </a:lnTo>
                    <a:cubicBezTo>
                      <a:pt x="2423" y="5000"/>
                      <a:pt x="2104" y="4651"/>
                      <a:pt x="2104" y="4222"/>
                    </a:cubicBezTo>
                    <a:lnTo>
                      <a:pt x="2104" y="2882"/>
                    </a:lnTo>
                    <a:cubicBezTo>
                      <a:pt x="2104" y="2453"/>
                      <a:pt x="2423" y="2104"/>
                      <a:pt x="2874" y="2104"/>
                    </a:cubicBezTo>
                    <a:close/>
                    <a:moveTo>
                      <a:pt x="1194" y="0"/>
                    </a:moveTo>
                    <a:lnTo>
                      <a:pt x="16054" y="0"/>
                    </a:lnTo>
                    <a:cubicBezTo>
                      <a:pt x="16717" y="0"/>
                      <a:pt x="17275" y="528"/>
                      <a:pt x="17275" y="1188"/>
                    </a:cubicBezTo>
                    <a:lnTo>
                      <a:pt x="17275" y="9450"/>
                    </a:lnTo>
                    <a:cubicBezTo>
                      <a:pt x="17275" y="9635"/>
                      <a:pt x="17115" y="9793"/>
                      <a:pt x="16930" y="9793"/>
                    </a:cubicBezTo>
                    <a:cubicBezTo>
                      <a:pt x="16744" y="9793"/>
                      <a:pt x="16611" y="9635"/>
                      <a:pt x="16611" y="9450"/>
                    </a:cubicBezTo>
                    <a:lnTo>
                      <a:pt x="16611" y="1188"/>
                    </a:lnTo>
                    <a:cubicBezTo>
                      <a:pt x="16611" y="898"/>
                      <a:pt x="16372" y="660"/>
                      <a:pt x="16054" y="660"/>
                    </a:cubicBezTo>
                    <a:lnTo>
                      <a:pt x="1194" y="660"/>
                    </a:lnTo>
                    <a:cubicBezTo>
                      <a:pt x="876" y="660"/>
                      <a:pt x="637" y="898"/>
                      <a:pt x="637" y="1188"/>
                    </a:cubicBezTo>
                    <a:lnTo>
                      <a:pt x="637" y="11852"/>
                    </a:lnTo>
                    <a:cubicBezTo>
                      <a:pt x="637" y="12169"/>
                      <a:pt x="876" y="12407"/>
                      <a:pt x="1194" y="12407"/>
                    </a:cubicBezTo>
                    <a:lnTo>
                      <a:pt x="1619" y="12407"/>
                    </a:lnTo>
                    <a:cubicBezTo>
                      <a:pt x="1804" y="12407"/>
                      <a:pt x="1937" y="12539"/>
                      <a:pt x="1937" y="12723"/>
                    </a:cubicBezTo>
                    <a:cubicBezTo>
                      <a:pt x="1937" y="12908"/>
                      <a:pt x="1804" y="13066"/>
                      <a:pt x="1619" y="13066"/>
                    </a:cubicBezTo>
                    <a:lnTo>
                      <a:pt x="1194" y="13066"/>
                    </a:lnTo>
                    <a:cubicBezTo>
                      <a:pt x="531" y="13066"/>
                      <a:pt x="0" y="12512"/>
                      <a:pt x="0" y="11852"/>
                    </a:cubicBezTo>
                    <a:lnTo>
                      <a:pt x="0" y="1188"/>
                    </a:lnTo>
                    <a:cubicBezTo>
                      <a:pt x="0" y="528"/>
                      <a:pt x="531" y="0"/>
                      <a:pt x="1194" y="0"/>
                    </a:cubicBezTo>
                    <a:close/>
                  </a:path>
                </a:pathLst>
              </a:custGeom>
              <a:solidFill>
                <a:srgbClr val="FFFFFF"/>
              </a:solidFill>
              <a:ln w="12700">
                <a:miter lim="400000"/>
              </a:ln>
            </p:spPr>
            <p:txBody>
              <a:bodyPr lIns="45719" rIns="45719" anchor="ctr"/>
              <a:lstStyle/>
              <a:p>
                <a:pPr algn="l" defTabSz="1828433">
                  <a:defRPr sz="3600" b="0">
                    <a:solidFill>
                      <a:srgbClr val="2A2A2A"/>
                    </a:solidFill>
                    <a:latin typeface="Helvetica"/>
                    <a:ea typeface="Helvetica"/>
                    <a:cs typeface="Helvetica"/>
                    <a:sym typeface="Helvetica"/>
                  </a:defRPr>
                </a:pPr>
                <a:endParaRPr/>
              </a:p>
            </p:txBody>
          </p:sp>
          <p:sp>
            <p:nvSpPr>
              <p:cNvPr id="145" name="Shape"/>
              <p:cNvSpPr/>
              <p:nvPr/>
            </p:nvSpPr>
            <p:spPr>
              <a:xfrm>
                <a:off x="12996076" y="5286561"/>
                <a:ext cx="1106058" cy="1106056"/>
              </a:xfrm>
              <a:custGeom>
                <a:avLst/>
                <a:gdLst/>
                <a:ahLst/>
                <a:cxnLst>
                  <a:cxn ang="0">
                    <a:pos x="wd2" y="hd2"/>
                  </a:cxn>
                  <a:cxn ang="5400000">
                    <a:pos x="wd2" y="hd2"/>
                  </a:cxn>
                  <a:cxn ang="10800000">
                    <a:pos x="wd2" y="hd2"/>
                  </a:cxn>
                  <a:cxn ang="16200000">
                    <a:pos x="wd2" y="hd2"/>
                  </a:cxn>
                </a:cxnLst>
                <a:rect l="0" t="0" r="r" b="b"/>
                <a:pathLst>
                  <a:path w="21481" h="21600" extrusionOk="0">
                    <a:moveTo>
                      <a:pt x="19888" y="17788"/>
                    </a:moveTo>
                    <a:lnTo>
                      <a:pt x="17701" y="20012"/>
                    </a:lnTo>
                    <a:lnTo>
                      <a:pt x="18465" y="20806"/>
                    </a:lnTo>
                    <a:cubicBezTo>
                      <a:pt x="18676" y="21018"/>
                      <a:pt x="19019" y="21018"/>
                      <a:pt x="19256" y="20806"/>
                    </a:cubicBezTo>
                    <a:lnTo>
                      <a:pt x="20678" y="19350"/>
                    </a:lnTo>
                    <a:cubicBezTo>
                      <a:pt x="20783" y="19271"/>
                      <a:pt x="20836" y="19112"/>
                      <a:pt x="20836" y="18979"/>
                    </a:cubicBezTo>
                    <a:cubicBezTo>
                      <a:pt x="20836" y="18821"/>
                      <a:pt x="20783" y="18688"/>
                      <a:pt x="20678" y="18582"/>
                    </a:cubicBezTo>
                    <a:lnTo>
                      <a:pt x="19888" y="17788"/>
                    </a:lnTo>
                    <a:close/>
                    <a:moveTo>
                      <a:pt x="16832" y="14744"/>
                    </a:moveTo>
                    <a:lnTo>
                      <a:pt x="14620" y="16941"/>
                    </a:lnTo>
                    <a:lnTo>
                      <a:pt x="17227" y="19535"/>
                    </a:lnTo>
                    <a:lnTo>
                      <a:pt x="19440" y="17338"/>
                    </a:lnTo>
                    <a:lnTo>
                      <a:pt x="16832" y="14744"/>
                    </a:lnTo>
                    <a:close/>
                    <a:moveTo>
                      <a:pt x="14514" y="13500"/>
                    </a:moveTo>
                    <a:cubicBezTo>
                      <a:pt x="14356" y="13712"/>
                      <a:pt x="14172" y="13897"/>
                      <a:pt x="13987" y="14082"/>
                    </a:cubicBezTo>
                    <a:cubicBezTo>
                      <a:pt x="13803" y="14268"/>
                      <a:pt x="13619" y="14426"/>
                      <a:pt x="13434" y="14612"/>
                    </a:cubicBezTo>
                    <a:lnTo>
                      <a:pt x="14725" y="15909"/>
                    </a:lnTo>
                    <a:lnTo>
                      <a:pt x="15831" y="14823"/>
                    </a:lnTo>
                    <a:lnTo>
                      <a:pt x="14514" y="13500"/>
                    </a:lnTo>
                    <a:close/>
                    <a:moveTo>
                      <a:pt x="8255" y="6019"/>
                    </a:moveTo>
                    <a:cubicBezTo>
                      <a:pt x="7591" y="6019"/>
                      <a:pt x="7059" y="6553"/>
                      <a:pt x="7059" y="7221"/>
                    </a:cubicBezTo>
                    <a:cubicBezTo>
                      <a:pt x="7059" y="7889"/>
                      <a:pt x="7591" y="8423"/>
                      <a:pt x="8255" y="8423"/>
                    </a:cubicBezTo>
                    <a:cubicBezTo>
                      <a:pt x="8920" y="8423"/>
                      <a:pt x="9451" y="7889"/>
                      <a:pt x="9451" y="7221"/>
                    </a:cubicBezTo>
                    <a:cubicBezTo>
                      <a:pt x="9451" y="6553"/>
                      <a:pt x="8920" y="6019"/>
                      <a:pt x="8255" y="6019"/>
                    </a:cubicBezTo>
                    <a:close/>
                    <a:moveTo>
                      <a:pt x="8255" y="5377"/>
                    </a:moveTo>
                    <a:cubicBezTo>
                      <a:pt x="9265" y="5377"/>
                      <a:pt x="10089" y="6206"/>
                      <a:pt x="10089" y="7221"/>
                    </a:cubicBezTo>
                    <a:cubicBezTo>
                      <a:pt x="10089" y="8263"/>
                      <a:pt x="9265" y="9091"/>
                      <a:pt x="8255" y="9091"/>
                    </a:cubicBezTo>
                    <a:cubicBezTo>
                      <a:pt x="7245" y="9091"/>
                      <a:pt x="6395" y="8263"/>
                      <a:pt x="6395" y="7221"/>
                    </a:cubicBezTo>
                    <a:cubicBezTo>
                      <a:pt x="6395" y="6206"/>
                      <a:pt x="7245" y="5377"/>
                      <a:pt x="8255" y="5377"/>
                    </a:cubicBezTo>
                    <a:close/>
                    <a:moveTo>
                      <a:pt x="8300" y="3795"/>
                    </a:moveTo>
                    <a:cubicBezTo>
                      <a:pt x="7376" y="3795"/>
                      <a:pt x="6531" y="4168"/>
                      <a:pt x="5870" y="4806"/>
                    </a:cubicBezTo>
                    <a:cubicBezTo>
                      <a:pt x="5237" y="5471"/>
                      <a:pt x="4867" y="6323"/>
                      <a:pt x="4867" y="7254"/>
                    </a:cubicBezTo>
                    <a:cubicBezTo>
                      <a:pt x="4867" y="8186"/>
                      <a:pt x="5237" y="9064"/>
                      <a:pt x="5870" y="9703"/>
                    </a:cubicBezTo>
                    <a:lnTo>
                      <a:pt x="8300" y="12151"/>
                    </a:lnTo>
                    <a:lnTo>
                      <a:pt x="10730" y="9703"/>
                    </a:lnTo>
                    <a:cubicBezTo>
                      <a:pt x="12050" y="8346"/>
                      <a:pt x="12050" y="6163"/>
                      <a:pt x="10730" y="4806"/>
                    </a:cubicBezTo>
                    <a:cubicBezTo>
                      <a:pt x="10070" y="4168"/>
                      <a:pt x="9224" y="3795"/>
                      <a:pt x="8300" y="3795"/>
                    </a:cubicBezTo>
                    <a:close/>
                    <a:moveTo>
                      <a:pt x="8300" y="3156"/>
                    </a:moveTo>
                    <a:cubicBezTo>
                      <a:pt x="9383" y="3156"/>
                      <a:pt x="10413" y="3582"/>
                      <a:pt x="11179" y="4354"/>
                    </a:cubicBezTo>
                    <a:cubicBezTo>
                      <a:pt x="12763" y="5950"/>
                      <a:pt x="12763" y="8558"/>
                      <a:pt x="11179" y="10155"/>
                    </a:cubicBezTo>
                    <a:lnTo>
                      <a:pt x="9092" y="12284"/>
                    </a:lnTo>
                    <a:lnTo>
                      <a:pt x="12446" y="12284"/>
                    </a:lnTo>
                    <a:cubicBezTo>
                      <a:pt x="12605" y="12284"/>
                      <a:pt x="12763" y="12417"/>
                      <a:pt x="12763" y="12630"/>
                    </a:cubicBezTo>
                    <a:cubicBezTo>
                      <a:pt x="12763" y="12790"/>
                      <a:pt x="12605" y="12949"/>
                      <a:pt x="12446" y="12949"/>
                    </a:cubicBezTo>
                    <a:lnTo>
                      <a:pt x="4154" y="12949"/>
                    </a:lnTo>
                    <a:cubicBezTo>
                      <a:pt x="3995" y="12949"/>
                      <a:pt x="3837" y="12790"/>
                      <a:pt x="3837" y="12630"/>
                    </a:cubicBezTo>
                    <a:cubicBezTo>
                      <a:pt x="3837" y="12417"/>
                      <a:pt x="3995" y="12284"/>
                      <a:pt x="4154" y="12284"/>
                    </a:cubicBezTo>
                    <a:lnTo>
                      <a:pt x="7508" y="12284"/>
                    </a:lnTo>
                    <a:lnTo>
                      <a:pt x="5421" y="10155"/>
                    </a:lnTo>
                    <a:cubicBezTo>
                      <a:pt x="3837" y="8558"/>
                      <a:pt x="3837" y="5950"/>
                      <a:pt x="5421" y="4354"/>
                    </a:cubicBezTo>
                    <a:cubicBezTo>
                      <a:pt x="6187" y="3582"/>
                      <a:pt x="7217" y="3156"/>
                      <a:pt x="8300" y="3156"/>
                    </a:cubicBezTo>
                    <a:close/>
                    <a:moveTo>
                      <a:pt x="8192" y="662"/>
                    </a:moveTo>
                    <a:cubicBezTo>
                      <a:pt x="6164" y="662"/>
                      <a:pt x="4294" y="1456"/>
                      <a:pt x="2845" y="2885"/>
                    </a:cubicBezTo>
                    <a:cubicBezTo>
                      <a:pt x="1422" y="4315"/>
                      <a:pt x="632" y="6221"/>
                      <a:pt x="632" y="8259"/>
                    </a:cubicBezTo>
                    <a:cubicBezTo>
                      <a:pt x="632" y="10271"/>
                      <a:pt x="1422" y="12176"/>
                      <a:pt x="2845" y="13632"/>
                    </a:cubicBezTo>
                    <a:cubicBezTo>
                      <a:pt x="4294" y="15062"/>
                      <a:pt x="6164" y="15829"/>
                      <a:pt x="8192" y="15829"/>
                    </a:cubicBezTo>
                    <a:cubicBezTo>
                      <a:pt x="10194" y="15829"/>
                      <a:pt x="12117" y="15062"/>
                      <a:pt x="13540" y="13632"/>
                    </a:cubicBezTo>
                    <a:cubicBezTo>
                      <a:pt x="14962" y="12176"/>
                      <a:pt x="15752" y="10271"/>
                      <a:pt x="15752" y="8259"/>
                    </a:cubicBezTo>
                    <a:cubicBezTo>
                      <a:pt x="15752" y="6221"/>
                      <a:pt x="14962" y="4315"/>
                      <a:pt x="13540" y="2885"/>
                    </a:cubicBezTo>
                    <a:cubicBezTo>
                      <a:pt x="12117" y="1456"/>
                      <a:pt x="10194" y="662"/>
                      <a:pt x="8192" y="662"/>
                    </a:cubicBezTo>
                    <a:close/>
                    <a:moveTo>
                      <a:pt x="8192" y="0"/>
                    </a:moveTo>
                    <a:cubicBezTo>
                      <a:pt x="10405" y="0"/>
                      <a:pt x="12459" y="874"/>
                      <a:pt x="13987" y="2409"/>
                    </a:cubicBezTo>
                    <a:cubicBezTo>
                      <a:pt x="15541" y="3997"/>
                      <a:pt x="16384" y="6062"/>
                      <a:pt x="16384" y="8259"/>
                    </a:cubicBezTo>
                    <a:cubicBezTo>
                      <a:pt x="16384" y="9979"/>
                      <a:pt x="15858" y="11594"/>
                      <a:pt x="14909" y="12971"/>
                    </a:cubicBezTo>
                    <a:lnTo>
                      <a:pt x="16279" y="14347"/>
                    </a:lnTo>
                    <a:lnTo>
                      <a:pt x="16595" y="14029"/>
                    </a:lnTo>
                    <a:cubicBezTo>
                      <a:pt x="16727" y="13897"/>
                      <a:pt x="16938" y="13897"/>
                      <a:pt x="17069" y="14029"/>
                    </a:cubicBezTo>
                    <a:lnTo>
                      <a:pt x="21126" y="18132"/>
                    </a:lnTo>
                    <a:cubicBezTo>
                      <a:pt x="21600" y="18582"/>
                      <a:pt x="21600" y="19350"/>
                      <a:pt x="21126" y="19826"/>
                    </a:cubicBezTo>
                    <a:lnTo>
                      <a:pt x="19703" y="21256"/>
                    </a:lnTo>
                    <a:cubicBezTo>
                      <a:pt x="19466" y="21494"/>
                      <a:pt x="19177" y="21600"/>
                      <a:pt x="18860" y="21600"/>
                    </a:cubicBezTo>
                    <a:cubicBezTo>
                      <a:pt x="18544" y="21600"/>
                      <a:pt x="18255" y="21494"/>
                      <a:pt x="18018" y="21256"/>
                    </a:cubicBezTo>
                    <a:lnTo>
                      <a:pt x="13961" y="17179"/>
                    </a:lnTo>
                    <a:cubicBezTo>
                      <a:pt x="13803" y="17021"/>
                      <a:pt x="13803" y="16835"/>
                      <a:pt x="13961" y="16703"/>
                    </a:cubicBezTo>
                    <a:lnTo>
                      <a:pt x="14251" y="16385"/>
                    </a:lnTo>
                    <a:lnTo>
                      <a:pt x="12907" y="15009"/>
                    </a:lnTo>
                    <a:cubicBezTo>
                      <a:pt x="11511" y="15988"/>
                      <a:pt x="9904" y="16518"/>
                      <a:pt x="8192" y="16518"/>
                    </a:cubicBezTo>
                    <a:cubicBezTo>
                      <a:pt x="6006" y="16518"/>
                      <a:pt x="3951" y="15618"/>
                      <a:pt x="2397" y="14082"/>
                    </a:cubicBezTo>
                    <a:cubicBezTo>
                      <a:pt x="843" y="12521"/>
                      <a:pt x="0" y="10456"/>
                      <a:pt x="0" y="8259"/>
                    </a:cubicBezTo>
                    <a:cubicBezTo>
                      <a:pt x="0" y="6062"/>
                      <a:pt x="843" y="3997"/>
                      <a:pt x="2397" y="2409"/>
                    </a:cubicBezTo>
                    <a:cubicBezTo>
                      <a:pt x="3951" y="874"/>
                      <a:pt x="6006" y="0"/>
                      <a:pt x="8192" y="0"/>
                    </a:cubicBezTo>
                    <a:close/>
                  </a:path>
                </a:pathLst>
              </a:custGeom>
              <a:solidFill>
                <a:srgbClr val="FFFFFF"/>
              </a:solidFill>
              <a:ln w="12700">
                <a:miter lim="400000"/>
              </a:ln>
            </p:spPr>
            <p:txBody>
              <a:bodyPr lIns="45719" rIns="45719" anchor="ctr"/>
              <a:lstStyle/>
              <a:p>
                <a:pPr algn="l" defTabSz="1828433">
                  <a:defRPr sz="3600" b="0">
                    <a:solidFill>
                      <a:srgbClr val="2A2A2A"/>
                    </a:solidFill>
                    <a:latin typeface="Helvetica"/>
                    <a:ea typeface="Helvetica"/>
                    <a:cs typeface="Helvetica"/>
                    <a:sym typeface="Helvetica"/>
                  </a:defRPr>
                </a:pPr>
                <a:endParaRPr/>
              </a:p>
            </p:txBody>
          </p:sp>
          <p:sp>
            <p:nvSpPr>
              <p:cNvPr id="146" name="Shape"/>
              <p:cNvSpPr/>
              <p:nvPr/>
            </p:nvSpPr>
            <p:spPr>
              <a:xfrm>
                <a:off x="13072510" y="11008795"/>
                <a:ext cx="1106056" cy="1106052"/>
              </a:xfrm>
              <a:custGeom>
                <a:avLst/>
                <a:gdLst/>
                <a:ahLst/>
                <a:cxnLst>
                  <a:cxn ang="0">
                    <a:pos x="wd2" y="hd2"/>
                  </a:cxn>
                  <a:cxn ang="5400000">
                    <a:pos x="wd2" y="hd2"/>
                  </a:cxn>
                  <a:cxn ang="10800000">
                    <a:pos x="wd2" y="hd2"/>
                  </a:cxn>
                  <a:cxn ang="16200000">
                    <a:pos x="wd2" y="hd2"/>
                  </a:cxn>
                </a:cxnLst>
                <a:rect l="0" t="0" r="r" b="b"/>
                <a:pathLst>
                  <a:path w="21600" h="21600" extrusionOk="0">
                    <a:moveTo>
                      <a:pt x="10784" y="14076"/>
                    </a:moveTo>
                    <a:cubicBezTo>
                      <a:pt x="10388" y="14076"/>
                      <a:pt x="10071" y="14392"/>
                      <a:pt x="10071" y="14761"/>
                    </a:cubicBezTo>
                    <a:cubicBezTo>
                      <a:pt x="10071" y="15157"/>
                      <a:pt x="10388" y="15473"/>
                      <a:pt x="10784" y="15473"/>
                    </a:cubicBezTo>
                    <a:cubicBezTo>
                      <a:pt x="11154" y="15473"/>
                      <a:pt x="11471" y="15157"/>
                      <a:pt x="11471" y="14761"/>
                    </a:cubicBezTo>
                    <a:cubicBezTo>
                      <a:pt x="11471" y="14392"/>
                      <a:pt x="11154" y="14076"/>
                      <a:pt x="10784" y="14076"/>
                    </a:cubicBezTo>
                    <a:close/>
                    <a:moveTo>
                      <a:pt x="5555" y="14076"/>
                    </a:moveTo>
                    <a:cubicBezTo>
                      <a:pt x="5186" y="14076"/>
                      <a:pt x="4869" y="14392"/>
                      <a:pt x="4869" y="14761"/>
                    </a:cubicBezTo>
                    <a:cubicBezTo>
                      <a:pt x="4869" y="15157"/>
                      <a:pt x="5186" y="15473"/>
                      <a:pt x="5555" y="15473"/>
                    </a:cubicBezTo>
                    <a:cubicBezTo>
                      <a:pt x="5925" y="15473"/>
                      <a:pt x="6242" y="15157"/>
                      <a:pt x="6242" y="14761"/>
                    </a:cubicBezTo>
                    <a:cubicBezTo>
                      <a:pt x="6242" y="14392"/>
                      <a:pt x="5925" y="14076"/>
                      <a:pt x="5555" y="14076"/>
                    </a:cubicBezTo>
                    <a:close/>
                    <a:moveTo>
                      <a:pt x="13950" y="13950"/>
                    </a:moveTo>
                    <a:lnTo>
                      <a:pt x="16147" y="20382"/>
                    </a:lnTo>
                    <a:lnTo>
                      <a:pt x="17391" y="17550"/>
                    </a:lnTo>
                    <a:cubicBezTo>
                      <a:pt x="17418" y="17497"/>
                      <a:pt x="17497" y="17444"/>
                      <a:pt x="17550" y="17391"/>
                    </a:cubicBezTo>
                    <a:lnTo>
                      <a:pt x="20382" y="16147"/>
                    </a:lnTo>
                    <a:lnTo>
                      <a:pt x="13950" y="13950"/>
                    </a:lnTo>
                    <a:close/>
                    <a:moveTo>
                      <a:pt x="5555" y="13443"/>
                    </a:moveTo>
                    <a:cubicBezTo>
                      <a:pt x="6189" y="13443"/>
                      <a:pt x="6717" y="13865"/>
                      <a:pt x="6876" y="14445"/>
                    </a:cubicBezTo>
                    <a:lnTo>
                      <a:pt x="9464" y="14445"/>
                    </a:lnTo>
                    <a:cubicBezTo>
                      <a:pt x="9622" y="13865"/>
                      <a:pt x="10151" y="13443"/>
                      <a:pt x="10784" y="13443"/>
                    </a:cubicBezTo>
                    <a:cubicBezTo>
                      <a:pt x="11524" y="13443"/>
                      <a:pt x="12131" y="14050"/>
                      <a:pt x="12131" y="14761"/>
                    </a:cubicBezTo>
                    <a:cubicBezTo>
                      <a:pt x="12131" y="15526"/>
                      <a:pt x="11524" y="16106"/>
                      <a:pt x="10784" y="16106"/>
                    </a:cubicBezTo>
                    <a:cubicBezTo>
                      <a:pt x="10151" y="16106"/>
                      <a:pt x="9622" y="15684"/>
                      <a:pt x="9464" y="15104"/>
                    </a:cubicBezTo>
                    <a:lnTo>
                      <a:pt x="6876" y="15104"/>
                    </a:lnTo>
                    <a:cubicBezTo>
                      <a:pt x="6717" y="15684"/>
                      <a:pt x="6189" y="16106"/>
                      <a:pt x="5555" y="16106"/>
                    </a:cubicBezTo>
                    <a:cubicBezTo>
                      <a:pt x="4816" y="16106"/>
                      <a:pt x="4208" y="15526"/>
                      <a:pt x="4208" y="14761"/>
                    </a:cubicBezTo>
                    <a:cubicBezTo>
                      <a:pt x="4208" y="14050"/>
                      <a:pt x="4816" y="13443"/>
                      <a:pt x="5555" y="13443"/>
                    </a:cubicBezTo>
                    <a:close/>
                    <a:moveTo>
                      <a:pt x="10806" y="8684"/>
                    </a:moveTo>
                    <a:lnTo>
                      <a:pt x="10193" y="11959"/>
                    </a:lnTo>
                    <a:lnTo>
                      <a:pt x="11552" y="11959"/>
                    </a:lnTo>
                    <a:cubicBezTo>
                      <a:pt x="11844" y="11959"/>
                      <a:pt x="12084" y="11773"/>
                      <a:pt x="12191" y="11507"/>
                    </a:cubicBezTo>
                    <a:lnTo>
                      <a:pt x="13203" y="8977"/>
                    </a:lnTo>
                    <a:lnTo>
                      <a:pt x="10806" y="8684"/>
                    </a:lnTo>
                    <a:close/>
                    <a:moveTo>
                      <a:pt x="7584" y="8285"/>
                    </a:moveTo>
                    <a:lnTo>
                      <a:pt x="7211" y="11959"/>
                    </a:lnTo>
                    <a:lnTo>
                      <a:pt x="9501" y="11959"/>
                    </a:lnTo>
                    <a:lnTo>
                      <a:pt x="10140" y="8577"/>
                    </a:lnTo>
                    <a:lnTo>
                      <a:pt x="7584" y="8285"/>
                    </a:lnTo>
                    <a:close/>
                    <a:moveTo>
                      <a:pt x="4442" y="7885"/>
                    </a:moveTo>
                    <a:lnTo>
                      <a:pt x="4442" y="11240"/>
                    </a:lnTo>
                    <a:cubicBezTo>
                      <a:pt x="4442" y="11640"/>
                      <a:pt x="4761" y="11959"/>
                      <a:pt x="5134" y="11959"/>
                    </a:cubicBezTo>
                    <a:lnTo>
                      <a:pt x="6545" y="11959"/>
                    </a:lnTo>
                    <a:lnTo>
                      <a:pt x="6945" y="8205"/>
                    </a:lnTo>
                    <a:lnTo>
                      <a:pt x="4442" y="7885"/>
                    </a:lnTo>
                    <a:close/>
                    <a:moveTo>
                      <a:pt x="2684" y="5728"/>
                    </a:moveTo>
                    <a:cubicBezTo>
                      <a:pt x="3563" y="5728"/>
                      <a:pt x="4282" y="6394"/>
                      <a:pt x="4415" y="7219"/>
                    </a:cubicBezTo>
                    <a:lnTo>
                      <a:pt x="13708" y="8364"/>
                    </a:lnTo>
                    <a:cubicBezTo>
                      <a:pt x="13788" y="8391"/>
                      <a:pt x="13895" y="8444"/>
                      <a:pt x="13948" y="8524"/>
                    </a:cubicBezTo>
                    <a:cubicBezTo>
                      <a:pt x="14001" y="8604"/>
                      <a:pt x="14001" y="8737"/>
                      <a:pt x="13975" y="8817"/>
                    </a:cubicBezTo>
                    <a:lnTo>
                      <a:pt x="12830" y="11746"/>
                    </a:lnTo>
                    <a:cubicBezTo>
                      <a:pt x="12617" y="12252"/>
                      <a:pt x="12111" y="12598"/>
                      <a:pt x="11552" y="12598"/>
                    </a:cubicBezTo>
                    <a:lnTo>
                      <a:pt x="5134" y="12598"/>
                    </a:lnTo>
                    <a:cubicBezTo>
                      <a:pt x="4388" y="12598"/>
                      <a:pt x="3803" y="11986"/>
                      <a:pt x="3803" y="11240"/>
                    </a:cubicBezTo>
                    <a:lnTo>
                      <a:pt x="3803" y="7512"/>
                    </a:lnTo>
                    <a:cubicBezTo>
                      <a:pt x="3803" y="6900"/>
                      <a:pt x="3297" y="6394"/>
                      <a:pt x="2684" y="6394"/>
                    </a:cubicBezTo>
                    <a:cubicBezTo>
                      <a:pt x="2498" y="6394"/>
                      <a:pt x="2338" y="6234"/>
                      <a:pt x="2338" y="6074"/>
                    </a:cubicBezTo>
                    <a:cubicBezTo>
                      <a:pt x="2338" y="5888"/>
                      <a:pt x="2498" y="5728"/>
                      <a:pt x="2684" y="5728"/>
                    </a:cubicBezTo>
                    <a:close/>
                    <a:moveTo>
                      <a:pt x="9456" y="2806"/>
                    </a:moveTo>
                    <a:cubicBezTo>
                      <a:pt x="13124" y="2806"/>
                      <a:pt x="16106" y="5809"/>
                      <a:pt x="16106" y="9478"/>
                    </a:cubicBezTo>
                    <a:cubicBezTo>
                      <a:pt x="16106" y="10488"/>
                      <a:pt x="15868" y="11418"/>
                      <a:pt x="15472" y="12296"/>
                    </a:cubicBezTo>
                    <a:cubicBezTo>
                      <a:pt x="15420" y="12429"/>
                      <a:pt x="15314" y="12482"/>
                      <a:pt x="15182" y="12482"/>
                    </a:cubicBezTo>
                    <a:cubicBezTo>
                      <a:pt x="15129" y="12482"/>
                      <a:pt x="15077" y="12482"/>
                      <a:pt x="15050" y="12455"/>
                    </a:cubicBezTo>
                    <a:cubicBezTo>
                      <a:pt x="14866" y="12402"/>
                      <a:pt x="14813" y="12189"/>
                      <a:pt x="14892" y="12030"/>
                    </a:cubicBezTo>
                    <a:cubicBezTo>
                      <a:pt x="15261" y="11232"/>
                      <a:pt x="15446" y="10382"/>
                      <a:pt x="15446" y="9478"/>
                    </a:cubicBezTo>
                    <a:cubicBezTo>
                      <a:pt x="15446" y="6155"/>
                      <a:pt x="12754" y="3470"/>
                      <a:pt x="9456" y="3470"/>
                    </a:cubicBezTo>
                    <a:cubicBezTo>
                      <a:pt x="7794" y="3470"/>
                      <a:pt x="6184" y="4161"/>
                      <a:pt x="5049" y="5411"/>
                    </a:cubicBezTo>
                    <a:cubicBezTo>
                      <a:pt x="4917" y="5544"/>
                      <a:pt x="4732" y="5544"/>
                      <a:pt x="4574" y="5437"/>
                    </a:cubicBezTo>
                    <a:cubicBezTo>
                      <a:pt x="4469" y="5304"/>
                      <a:pt x="4442" y="5092"/>
                      <a:pt x="4574" y="4959"/>
                    </a:cubicBezTo>
                    <a:cubicBezTo>
                      <a:pt x="5814" y="3576"/>
                      <a:pt x="7609" y="2806"/>
                      <a:pt x="9456" y="2806"/>
                    </a:cubicBezTo>
                    <a:close/>
                    <a:moveTo>
                      <a:pt x="9503" y="662"/>
                    </a:moveTo>
                    <a:cubicBezTo>
                      <a:pt x="4632" y="662"/>
                      <a:pt x="662" y="4606"/>
                      <a:pt x="662" y="9476"/>
                    </a:cubicBezTo>
                    <a:cubicBezTo>
                      <a:pt x="662" y="14347"/>
                      <a:pt x="4632" y="18318"/>
                      <a:pt x="9503" y="18318"/>
                    </a:cubicBezTo>
                    <a:cubicBezTo>
                      <a:pt x="11250" y="18318"/>
                      <a:pt x="12891" y="17815"/>
                      <a:pt x="14268" y="16915"/>
                    </a:cubicBezTo>
                    <a:lnTo>
                      <a:pt x="13103" y="13526"/>
                    </a:lnTo>
                    <a:cubicBezTo>
                      <a:pt x="13050" y="13421"/>
                      <a:pt x="13076" y="13262"/>
                      <a:pt x="13182" y="13182"/>
                    </a:cubicBezTo>
                    <a:cubicBezTo>
                      <a:pt x="13262" y="13103"/>
                      <a:pt x="13394" y="13050"/>
                      <a:pt x="13526" y="13103"/>
                    </a:cubicBezTo>
                    <a:lnTo>
                      <a:pt x="16941" y="14268"/>
                    </a:lnTo>
                    <a:cubicBezTo>
                      <a:pt x="17815" y="12891"/>
                      <a:pt x="18344" y="11250"/>
                      <a:pt x="18344" y="9476"/>
                    </a:cubicBezTo>
                    <a:cubicBezTo>
                      <a:pt x="18344" y="4606"/>
                      <a:pt x="14373" y="662"/>
                      <a:pt x="9503" y="662"/>
                    </a:cubicBezTo>
                    <a:close/>
                    <a:moveTo>
                      <a:pt x="9503" y="0"/>
                    </a:moveTo>
                    <a:cubicBezTo>
                      <a:pt x="14744" y="0"/>
                      <a:pt x="19006" y="4262"/>
                      <a:pt x="19006" y="9476"/>
                    </a:cubicBezTo>
                    <a:cubicBezTo>
                      <a:pt x="19006" y="11329"/>
                      <a:pt x="18476" y="13024"/>
                      <a:pt x="17550" y="14506"/>
                    </a:cubicBezTo>
                    <a:lnTo>
                      <a:pt x="21362" y="15803"/>
                    </a:lnTo>
                    <a:cubicBezTo>
                      <a:pt x="21521" y="15856"/>
                      <a:pt x="21600" y="15962"/>
                      <a:pt x="21600" y="16094"/>
                    </a:cubicBezTo>
                    <a:cubicBezTo>
                      <a:pt x="21600" y="16226"/>
                      <a:pt x="21521" y="16359"/>
                      <a:pt x="21415" y="16412"/>
                    </a:cubicBezTo>
                    <a:lnTo>
                      <a:pt x="17947" y="17947"/>
                    </a:lnTo>
                    <a:lnTo>
                      <a:pt x="16412" y="21388"/>
                    </a:lnTo>
                    <a:cubicBezTo>
                      <a:pt x="16359" y="21521"/>
                      <a:pt x="16253" y="21600"/>
                      <a:pt x="16094" y="21600"/>
                    </a:cubicBezTo>
                    <a:cubicBezTo>
                      <a:pt x="15962" y="21573"/>
                      <a:pt x="15829" y="21521"/>
                      <a:pt x="15803" y="21362"/>
                    </a:cubicBezTo>
                    <a:lnTo>
                      <a:pt x="14479" y="17550"/>
                    </a:lnTo>
                    <a:cubicBezTo>
                      <a:pt x="13050" y="18450"/>
                      <a:pt x="11329" y="18979"/>
                      <a:pt x="9503" y="18979"/>
                    </a:cubicBezTo>
                    <a:cubicBezTo>
                      <a:pt x="4262" y="18979"/>
                      <a:pt x="0" y="14718"/>
                      <a:pt x="0" y="9476"/>
                    </a:cubicBezTo>
                    <a:cubicBezTo>
                      <a:pt x="0" y="4262"/>
                      <a:pt x="4262" y="0"/>
                      <a:pt x="9503" y="0"/>
                    </a:cubicBezTo>
                    <a:close/>
                  </a:path>
                </a:pathLst>
              </a:custGeom>
              <a:solidFill>
                <a:srgbClr val="FFFFFF"/>
              </a:solidFill>
              <a:ln w="12700">
                <a:miter lim="400000"/>
              </a:ln>
            </p:spPr>
            <p:txBody>
              <a:bodyPr lIns="45719" rIns="45719" anchor="ctr"/>
              <a:lstStyle/>
              <a:p>
                <a:pPr algn="l" defTabSz="1828433">
                  <a:defRPr sz="3600" b="0">
                    <a:solidFill>
                      <a:srgbClr val="2A2A2A"/>
                    </a:solidFill>
                    <a:latin typeface="Helvetica"/>
                    <a:ea typeface="Helvetica"/>
                    <a:cs typeface="Helvetica"/>
                    <a:sym typeface="Helvetica"/>
                  </a:defRPr>
                </a:pPr>
                <a:endParaRPr/>
              </a:p>
            </p:txBody>
          </p:sp>
          <p:sp>
            <p:nvSpPr>
              <p:cNvPr id="150" name="Bounce Rate"/>
              <p:cNvSpPr txBox="1"/>
              <p:nvPr/>
            </p:nvSpPr>
            <p:spPr>
              <a:xfrm>
                <a:off x="17467024" y="6328257"/>
                <a:ext cx="5677632" cy="1801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lgn="r" defTabSz="1828433">
                  <a:defRPr sz="3200" b="0">
                    <a:latin typeface="Microsoft Sans Serif"/>
                    <a:ea typeface="Microsoft Sans Serif"/>
                    <a:cs typeface="Microsoft Sans Serif"/>
                    <a:sym typeface="Microsoft Sans Serif"/>
                  </a:defRPr>
                </a:lvl1pPr>
              </a:lstStyle>
              <a:p>
                <a:pPr algn="l"/>
                <a:r>
                  <a:rPr sz="1800" b="1" dirty="0">
                    <a:latin typeface="Montserrat" pitchFamily="2" charset="77"/>
                  </a:rPr>
                  <a:t>Bounce Rate</a:t>
                </a:r>
                <a:endParaRPr lang="en-US" sz="1800" b="1" dirty="0">
                  <a:latin typeface="Montserrat" pitchFamily="2" charset="77"/>
                </a:endParaRPr>
              </a:p>
              <a:p>
                <a:pPr algn="l"/>
                <a:endParaRPr lang="en-US" sz="1800" dirty="0">
                  <a:latin typeface="Montserrat" pitchFamily="2" charset="77"/>
                </a:endParaRPr>
              </a:p>
              <a:p>
                <a:pPr algn="l"/>
                <a:r>
                  <a:rPr lang="en-US" sz="1800" dirty="0">
                    <a:latin typeface="Montserrat" pitchFamily="2" charset="77"/>
                  </a:rPr>
                  <a:t>Number of Bounce Visits / Visits</a:t>
                </a:r>
              </a:p>
              <a:p>
                <a:pPr algn="l"/>
                <a:endParaRPr sz="1800" dirty="0">
                  <a:latin typeface="Montserrat" pitchFamily="2" charset="77"/>
                </a:endParaRPr>
              </a:p>
            </p:txBody>
          </p:sp>
          <p:sp>
            <p:nvSpPr>
              <p:cNvPr id="161" name="Shape"/>
              <p:cNvSpPr/>
              <p:nvPr/>
            </p:nvSpPr>
            <p:spPr>
              <a:xfrm>
                <a:off x="17994980" y="5092141"/>
                <a:ext cx="900835" cy="900832"/>
              </a:xfrm>
              <a:custGeom>
                <a:avLst/>
                <a:gdLst/>
                <a:ahLst/>
                <a:cxnLst>
                  <a:cxn ang="0">
                    <a:pos x="wd2" y="hd2"/>
                  </a:cxn>
                  <a:cxn ang="5400000">
                    <a:pos x="wd2" y="hd2"/>
                  </a:cxn>
                  <a:cxn ang="10800000">
                    <a:pos x="wd2" y="hd2"/>
                  </a:cxn>
                  <a:cxn ang="16200000">
                    <a:pos x="wd2" y="hd2"/>
                  </a:cxn>
                </a:cxnLst>
                <a:rect l="0" t="0" r="r" b="b"/>
                <a:pathLst>
                  <a:path w="21600" h="21600" extrusionOk="0">
                    <a:moveTo>
                      <a:pt x="14138" y="18353"/>
                    </a:moveTo>
                    <a:lnTo>
                      <a:pt x="16463" y="18353"/>
                    </a:lnTo>
                    <a:cubicBezTo>
                      <a:pt x="16649" y="18353"/>
                      <a:pt x="16807" y="18494"/>
                      <a:pt x="16807" y="18690"/>
                    </a:cubicBezTo>
                    <a:cubicBezTo>
                      <a:pt x="16807" y="18886"/>
                      <a:pt x="16649" y="19027"/>
                      <a:pt x="16463" y="19027"/>
                    </a:cubicBezTo>
                    <a:lnTo>
                      <a:pt x="14138" y="19027"/>
                    </a:lnTo>
                    <a:cubicBezTo>
                      <a:pt x="13953" y="19027"/>
                      <a:pt x="13794" y="18886"/>
                      <a:pt x="13794" y="18690"/>
                    </a:cubicBezTo>
                    <a:cubicBezTo>
                      <a:pt x="13794" y="18494"/>
                      <a:pt x="13953" y="18353"/>
                      <a:pt x="14138" y="18353"/>
                    </a:cubicBezTo>
                    <a:close/>
                    <a:moveTo>
                      <a:pt x="10370" y="18353"/>
                    </a:moveTo>
                    <a:lnTo>
                      <a:pt x="12399" y="18353"/>
                    </a:lnTo>
                    <a:cubicBezTo>
                      <a:pt x="12584" y="18353"/>
                      <a:pt x="12716" y="18494"/>
                      <a:pt x="12716" y="18690"/>
                    </a:cubicBezTo>
                    <a:cubicBezTo>
                      <a:pt x="12716" y="18886"/>
                      <a:pt x="12584" y="19027"/>
                      <a:pt x="12399" y="19027"/>
                    </a:cubicBezTo>
                    <a:lnTo>
                      <a:pt x="10370" y="19027"/>
                    </a:lnTo>
                    <a:cubicBezTo>
                      <a:pt x="10212" y="19027"/>
                      <a:pt x="10053" y="18886"/>
                      <a:pt x="10053" y="18690"/>
                    </a:cubicBezTo>
                    <a:cubicBezTo>
                      <a:pt x="10053" y="18494"/>
                      <a:pt x="10212" y="18353"/>
                      <a:pt x="10370" y="18353"/>
                    </a:cubicBezTo>
                    <a:close/>
                    <a:moveTo>
                      <a:pt x="316" y="17886"/>
                    </a:moveTo>
                    <a:cubicBezTo>
                      <a:pt x="527" y="17886"/>
                      <a:pt x="659" y="18044"/>
                      <a:pt x="659" y="18202"/>
                    </a:cubicBezTo>
                    <a:lnTo>
                      <a:pt x="659" y="19099"/>
                    </a:lnTo>
                    <a:cubicBezTo>
                      <a:pt x="659" y="19626"/>
                      <a:pt x="1107" y="20074"/>
                      <a:pt x="1634" y="20074"/>
                    </a:cubicBezTo>
                    <a:lnTo>
                      <a:pt x="4717" y="20074"/>
                    </a:lnTo>
                    <a:lnTo>
                      <a:pt x="4717" y="19415"/>
                    </a:lnTo>
                    <a:lnTo>
                      <a:pt x="6403" y="20391"/>
                    </a:lnTo>
                    <a:lnTo>
                      <a:pt x="4717" y="21366"/>
                    </a:lnTo>
                    <a:lnTo>
                      <a:pt x="4717" y="20707"/>
                    </a:lnTo>
                    <a:lnTo>
                      <a:pt x="1634" y="20707"/>
                    </a:lnTo>
                    <a:cubicBezTo>
                      <a:pt x="738" y="20707"/>
                      <a:pt x="0" y="19995"/>
                      <a:pt x="0" y="19099"/>
                    </a:cubicBezTo>
                    <a:lnTo>
                      <a:pt x="0" y="18202"/>
                    </a:lnTo>
                    <a:cubicBezTo>
                      <a:pt x="0" y="18044"/>
                      <a:pt x="158" y="17886"/>
                      <a:pt x="316" y="17886"/>
                    </a:cubicBezTo>
                    <a:close/>
                    <a:moveTo>
                      <a:pt x="16449" y="15781"/>
                    </a:moveTo>
                    <a:lnTo>
                      <a:pt x="19062" y="15781"/>
                    </a:lnTo>
                    <a:cubicBezTo>
                      <a:pt x="19247" y="15781"/>
                      <a:pt x="19379" y="15943"/>
                      <a:pt x="19379" y="16132"/>
                    </a:cubicBezTo>
                    <a:cubicBezTo>
                      <a:pt x="19379" y="16321"/>
                      <a:pt x="19247" y="16456"/>
                      <a:pt x="19062" y="16456"/>
                    </a:cubicBezTo>
                    <a:lnTo>
                      <a:pt x="16449" y="16456"/>
                    </a:lnTo>
                    <a:cubicBezTo>
                      <a:pt x="16264" y="16456"/>
                      <a:pt x="16132" y="16321"/>
                      <a:pt x="16132" y="16132"/>
                    </a:cubicBezTo>
                    <a:cubicBezTo>
                      <a:pt x="16132" y="15943"/>
                      <a:pt x="16264" y="15781"/>
                      <a:pt x="16449" y="15781"/>
                    </a:cubicBezTo>
                    <a:close/>
                    <a:moveTo>
                      <a:pt x="10369" y="15781"/>
                    </a:moveTo>
                    <a:lnTo>
                      <a:pt x="14712" y="15781"/>
                    </a:lnTo>
                    <a:cubicBezTo>
                      <a:pt x="14896" y="15781"/>
                      <a:pt x="15054" y="15943"/>
                      <a:pt x="15054" y="16132"/>
                    </a:cubicBezTo>
                    <a:cubicBezTo>
                      <a:pt x="15054" y="16321"/>
                      <a:pt x="14896" y="16456"/>
                      <a:pt x="14712" y="16456"/>
                    </a:cubicBezTo>
                    <a:lnTo>
                      <a:pt x="10369" y="16456"/>
                    </a:lnTo>
                    <a:cubicBezTo>
                      <a:pt x="10211" y="16456"/>
                      <a:pt x="10053" y="16321"/>
                      <a:pt x="10053" y="16132"/>
                    </a:cubicBezTo>
                    <a:cubicBezTo>
                      <a:pt x="10053" y="15943"/>
                      <a:pt x="10211" y="15781"/>
                      <a:pt x="10369" y="15781"/>
                    </a:cubicBezTo>
                    <a:close/>
                    <a:moveTo>
                      <a:pt x="13908" y="13093"/>
                    </a:moveTo>
                    <a:lnTo>
                      <a:pt x="19175" y="13093"/>
                    </a:lnTo>
                    <a:cubicBezTo>
                      <a:pt x="19362" y="13093"/>
                      <a:pt x="19496" y="13233"/>
                      <a:pt x="19496" y="13430"/>
                    </a:cubicBezTo>
                    <a:cubicBezTo>
                      <a:pt x="19496" y="13626"/>
                      <a:pt x="19362" y="13766"/>
                      <a:pt x="19175" y="13766"/>
                    </a:cubicBezTo>
                    <a:lnTo>
                      <a:pt x="13908" y="13766"/>
                    </a:lnTo>
                    <a:cubicBezTo>
                      <a:pt x="13694" y="13766"/>
                      <a:pt x="13560" y="13626"/>
                      <a:pt x="13560" y="13430"/>
                    </a:cubicBezTo>
                    <a:cubicBezTo>
                      <a:pt x="13560" y="13233"/>
                      <a:pt x="13694" y="13093"/>
                      <a:pt x="13908" y="13093"/>
                    </a:cubicBezTo>
                    <a:close/>
                    <a:moveTo>
                      <a:pt x="10374" y="13093"/>
                    </a:moveTo>
                    <a:lnTo>
                      <a:pt x="12161" y="13093"/>
                    </a:lnTo>
                    <a:cubicBezTo>
                      <a:pt x="12321" y="13093"/>
                      <a:pt x="12482" y="13233"/>
                      <a:pt x="12482" y="13430"/>
                    </a:cubicBezTo>
                    <a:cubicBezTo>
                      <a:pt x="12482" y="13626"/>
                      <a:pt x="12321" y="13766"/>
                      <a:pt x="12161" y="13766"/>
                    </a:cubicBezTo>
                    <a:lnTo>
                      <a:pt x="10374" y="13766"/>
                    </a:lnTo>
                    <a:cubicBezTo>
                      <a:pt x="10213" y="13766"/>
                      <a:pt x="10053" y="13626"/>
                      <a:pt x="10053" y="13430"/>
                    </a:cubicBezTo>
                    <a:cubicBezTo>
                      <a:pt x="10053" y="13233"/>
                      <a:pt x="10213" y="13093"/>
                      <a:pt x="10374" y="13093"/>
                    </a:cubicBezTo>
                    <a:close/>
                    <a:moveTo>
                      <a:pt x="5577" y="13093"/>
                    </a:moveTo>
                    <a:lnTo>
                      <a:pt x="6788" y="13093"/>
                    </a:lnTo>
                    <a:cubicBezTo>
                      <a:pt x="6947" y="13093"/>
                      <a:pt x="7105" y="13233"/>
                      <a:pt x="7105" y="13430"/>
                    </a:cubicBezTo>
                    <a:cubicBezTo>
                      <a:pt x="7105" y="13626"/>
                      <a:pt x="6947" y="13766"/>
                      <a:pt x="6788" y="13766"/>
                    </a:cubicBezTo>
                    <a:lnTo>
                      <a:pt x="5577" y="13766"/>
                    </a:lnTo>
                    <a:cubicBezTo>
                      <a:pt x="5419" y="13766"/>
                      <a:pt x="5261" y="13626"/>
                      <a:pt x="5261" y="13430"/>
                    </a:cubicBezTo>
                    <a:cubicBezTo>
                      <a:pt x="5261" y="13233"/>
                      <a:pt x="5419" y="13093"/>
                      <a:pt x="5577" y="13093"/>
                    </a:cubicBezTo>
                    <a:close/>
                    <a:moveTo>
                      <a:pt x="2548" y="13093"/>
                    </a:moveTo>
                    <a:lnTo>
                      <a:pt x="3827" y="13093"/>
                    </a:lnTo>
                    <a:cubicBezTo>
                      <a:pt x="4018" y="13093"/>
                      <a:pt x="4181" y="13233"/>
                      <a:pt x="4181" y="13430"/>
                    </a:cubicBezTo>
                    <a:cubicBezTo>
                      <a:pt x="4181" y="13626"/>
                      <a:pt x="4018" y="13766"/>
                      <a:pt x="3827" y="13766"/>
                    </a:cubicBezTo>
                    <a:lnTo>
                      <a:pt x="2548" y="13766"/>
                    </a:lnTo>
                    <a:cubicBezTo>
                      <a:pt x="2357" y="13766"/>
                      <a:pt x="2221" y="13626"/>
                      <a:pt x="2221" y="13430"/>
                    </a:cubicBezTo>
                    <a:cubicBezTo>
                      <a:pt x="2221" y="13233"/>
                      <a:pt x="2357" y="13093"/>
                      <a:pt x="2548" y="13093"/>
                    </a:cubicBezTo>
                    <a:close/>
                    <a:moveTo>
                      <a:pt x="17056" y="10521"/>
                    </a:moveTo>
                    <a:lnTo>
                      <a:pt x="19066" y="10521"/>
                    </a:lnTo>
                    <a:cubicBezTo>
                      <a:pt x="19249" y="10521"/>
                      <a:pt x="19379" y="10656"/>
                      <a:pt x="19379" y="10845"/>
                    </a:cubicBezTo>
                    <a:cubicBezTo>
                      <a:pt x="19379" y="11034"/>
                      <a:pt x="19249" y="11195"/>
                      <a:pt x="19066" y="11195"/>
                    </a:cubicBezTo>
                    <a:lnTo>
                      <a:pt x="17056" y="11195"/>
                    </a:lnTo>
                    <a:cubicBezTo>
                      <a:pt x="16873" y="11195"/>
                      <a:pt x="16717" y="11034"/>
                      <a:pt x="16717" y="10845"/>
                    </a:cubicBezTo>
                    <a:cubicBezTo>
                      <a:pt x="16717" y="10656"/>
                      <a:pt x="16873" y="10521"/>
                      <a:pt x="17056" y="10521"/>
                    </a:cubicBezTo>
                    <a:close/>
                    <a:moveTo>
                      <a:pt x="10371" y="10521"/>
                    </a:moveTo>
                    <a:lnTo>
                      <a:pt x="15320" y="10521"/>
                    </a:lnTo>
                    <a:cubicBezTo>
                      <a:pt x="15506" y="10521"/>
                      <a:pt x="15638" y="10656"/>
                      <a:pt x="15638" y="10845"/>
                    </a:cubicBezTo>
                    <a:cubicBezTo>
                      <a:pt x="15638" y="11034"/>
                      <a:pt x="15506" y="11195"/>
                      <a:pt x="15320" y="11195"/>
                    </a:cubicBezTo>
                    <a:lnTo>
                      <a:pt x="10371" y="11195"/>
                    </a:lnTo>
                    <a:cubicBezTo>
                      <a:pt x="10212" y="11195"/>
                      <a:pt x="10053" y="11034"/>
                      <a:pt x="10053" y="10845"/>
                    </a:cubicBezTo>
                    <a:cubicBezTo>
                      <a:pt x="10053" y="10656"/>
                      <a:pt x="10212" y="10521"/>
                      <a:pt x="10371" y="10521"/>
                    </a:cubicBezTo>
                    <a:close/>
                    <a:moveTo>
                      <a:pt x="2539" y="10521"/>
                    </a:moveTo>
                    <a:lnTo>
                      <a:pt x="6904" y="10521"/>
                    </a:lnTo>
                    <a:cubicBezTo>
                      <a:pt x="7089" y="10521"/>
                      <a:pt x="7221" y="10656"/>
                      <a:pt x="7221" y="10845"/>
                    </a:cubicBezTo>
                    <a:cubicBezTo>
                      <a:pt x="7221" y="11034"/>
                      <a:pt x="7089" y="11195"/>
                      <a:pt x="6904" y="11195"/>
                    </a:cubicBezTo>
                    <a:lnTo>
                      <a:pt x="2539" y="11195"/>
                    </a:lnTo>
                    <a:cubicBezTo>
                      <a:pt x="2353" y="11195"/>
                      <a:pt x="2221" y="11034"/>
                      <a:pt x="2221" y="10845"/>
                    </a:cubicBezTo>
                    <a:cubicBezTo>
                      <a:pt x="2221" y="10656"/>
                      <a:pt x="2353" y="10521"/>
                      <a:pt x="2539" y="10521"/>
                    </a:cubicBezTo>
                    <a:close/>
                    <a:moveTo>
                      <a:pt x="14348" y="7832"/>
                    </a:moveTo>
                    <a:lnTo>
                      <a:pt x="19176" y="7832"/>
                    </a:lnTo>
                    <a:cubicBezTo>
                      <a:pt x="19362" y="7832"/>
                      <a:pt x="19496" y="7994"/>
                      <a:pt x="19496" y="8183"/>
                    </a:cubicBezTo>
                    <a:cubicBezTo>
                      <a:pt x="19496" y="8345"/>
                      <a:pt x="19362" y="8507"/>
                      <a:pt x="19176" y="8507"/>
                    </a:cubicBezTo>
                    <a:lnTo>
                      <a:pt x="14348" y="8507"/>
                    </a:lnTo>
                    <a:cubicBezTo>
                      <a:pt x="14161" y="8507"/>
                      <a:pt x="14028" y="8345"/>
                      <a:pt x="14028" y="8183"/>
                    </a:cubicBezTo>
                    <a:cubicBezTo>
                      <a:pt x="14028" y="7994"/>
                      <a:pt x="14161" y="7832"/>
                      <a:pt x="14348" y="7832"/>
                    </a:cubicBezTo>
                    <a:close/>
                    <a:moveTo>
                      <a:pt x="5580" y="7832"/>
                    </a:moveTo>
                    <a:lnTo>
                      <a:pt x="7576" y="7832"/>
                    </a:lnTo>
                    <a:cubicBezTo>
                      <a:pt x="7789" y="7832"/>
                      <a:pt x="7923" y="7994"/>
                      <a:pt x="7923" y="8183"/>
                    </a:cubicBezTo>
                    <a:cubicBezTo>
                      <a:pt x="7923" y="8345"/>
                      <a:pt x="7789" y="8507"/>
                      <a:pt x="7576" y="8507"/>
                    </a:cubicBezTo>
                    <a:lnTo>
                      <a:pt x="5580" y="8507"/>
                    </a:lnTo>
                    <a:cubicBezTo>
                      <a:pt x="5420" y="8507"/>
                      <a:pt x="5261" y="8345"/>
                      <a:pt x="5261" y="8183"/>
                    </a:cubicBezTo>
                    <a:cubicBezTo>
                      <a:pt x="5261" y="7994"/>
                      <a:pt x="5420" y="7832"/>
                      <a:pt x="5580" y="7832"/>
                    </a:cubicBezTo>
                    <a:close/>
                    <a:moveTo>
                      <a:pt x="2543" y="7832"/>
                    </a:moveTo>
                    <a:lnTo>
                      <a:pt x="3832" y="7832"/>
                    </a:lnTo>
                    <a:cubicBezTo>
                      <a:pt x="4047" y="7832"/>
                      <a:pt x="4182" y="7994"/>
                      <a:pt x="4182" y="8183"/>
                    </a:cubicBezTo>
                    <a:cubicBezTo>
                      <a:pt x="4182" y="8345"/>
                      <a:pt x="4047" y="8507"/>
                      <a:pt x="3832" y="8507"/>
                    </a:cubicBezTo>
                    <a:lnTo>
                      <a:pt x="2543" y="8507"/>
                    </a:lnTo>
                    <a:cubicBezTo>
                      <a:pt x="2355" y="8507"/>
                      <a:pt x="2221" y="8345"/>
                      <a:pt x="2221" y="8183"/>
                    </a:cubicBezTo>
                    <a:cubicBezTo>
                      <a:pt x="2221" y="7994"/>
                      <a:pt x="2355" y="7832"/>
                      <a:pt x="2543" y="7832"/>
                    </a:cubicBezTo>
                    <a:close/>
                    <a:moveTo>
                      <a:pt x="11794" y="6361"/>
                    </a:moveTo>
                    <a:lnTo>
                      <a:pt x="9090" y="9064"/>
                    </a:lnTo>
                    <a:lnTo>
                      <a:pt x="11794" y="8773"/>
                    </a:lnTo>
                    <a:lnTo>
                      <a:pt x="11794" y="6361"/>
                    </a:lnTo>
                    <a:close/>
                    <a:moveTo>
                      <a:pt x="12456" y="5884"/>
                    </a:moveTo>
                    <a:lnTo>
                      <a:pt x="12456" y="9064"/>
                    </a:lnTo>
                    <a:cubicBezTo>
                      <a:pt x="12456" y="9197"/>
                      <a:pt x="12324" y="9356"/>
                      <a:pt x="12165" y="9382"/>
                    </a:cubicBezTo>
                    <a:lnTo>
                      <a:pt x="8534" y="9780"/>
                    </a:lnTo>
                    <a:lnTo>
                      <a:pt x="8534" y="20937"/>
                    </a:lnTo>
                    <a:lnTo>
                      <a:pt x="20964" y="20937"/>
                    </a:lnTo>
                    <a:lnTo>
                      <a:pt x="20964" y="5884"/>
                    </a:lnTo>
                    <a:lnTo>
                      <a:pt x="12456" y="5884"/>
                    </a:lnTo>
                    <a:close/>
                    <a:moveTo>
                      <a:pt x="7470" y="5260"/>
                    </a:moveTo>
                    <a:lnTo>
                      <a:pt x="9454" y="5260"/>
                    </a:lnTo>
                    <a:cubicBezTo>
                      <a:pt x="9637" y="5260"/>
                      <a:pt x="9793" y="5422"/>
                      <a:pt x="9793" y="5611"/>
                    </a:cubicBezTo>
                    <a:cubicBezTo>
                      <a:pt x="9793" y="5773"/>
                      <a:pt x="9637" y="5935"/>
                      <a:pt x="9454" y="5935"/>
                    </a:cubicBezTo>
                    <a:lnTo>
                      <a:pt x="7470" y="5935"/>
                    </a:lnTo>
                    <a:cubicBezTo>
                      <a:pt x="7261" y="5935"/>
                      <a:pt x="7131" y="5773"/>
                      <a:pt x="7131" y="5611"/>
                    </a:cubicBezTo>
                    <a:cubicBezTo>
                      <a:pt x="7131" y="5422"/>
                      <a:pt x="7261" y="5260"/>
                      <a:pt x="7470" y="5260"/>
                    </a:cubicBezTo>
                    <a:close/>
                    <a:moveTo>
                      <a:pt x="2538" y="5260"/>
                    </a:moveTo>
                    <a:lnTo>
                      <a:pt x="5735" y="5260"/>
                    </a:lnTo>
                    <a:cubicBezTo>
                      <a:pt x="5894" y="5260"/>
                      <a:pt x="6052" y="5422"/>
                      <a:pt x="6052" y="5611"/>
                    </a:cubicBezTo>
                    <a:cubicBezTo>
                      <a:pt x="6052" y="5773"/>
                      <a:pt x="5894" y="5935"/>
                      <a:pt x="5735" y="5935"/>
                    </a:cubicBezTo>
                    <a:lnTo>
                      <a:pt x="2538" y="5935"/>
                    </a:lnTo>
                    <a:cubicBezTo>
                      <a:pt x="2353" y="5935"/>
                      <a:pt x="2221" y="5773"/>
                      <a:pt x="2221" y="5611"/>
                    </a:cubicBezTo>
                    <a:cubicBezTo>
                      <a:pt x="2221" y="5422"/>
                      <a:pt x="2353" y="5260"/>
                      <a:pt x="2538" y="5260"/>
                    </a:cubicBezTo>
                    <a:close/>
                    <a:moveTo>
                      <a:pt x="5115" y="2689"/>
                    </a:moveTo>
                    <a:lnTo>
                      <a:pt x="8653" y="2689"/>
                    </a:lnTo>
                    <a:cubicBezTo>
                      <a:pt x="8840" y="2689"/>
                      <a:pt x="8974" y="2829"/>
                      <a:pt x="8974" y="3025"/>
                    </a:cubicBezTo>
                    <a:cubicBezTo>
                      <a:pt x="8974" y="3222"/>
                      <a:pt x="8840" y="3362"/>
                      <a:pt x="8653" y="3362"/>
                    </a:cubicBezTo>
                    <a:lnTo>
                      <a:pt x="5115" y="3362"/>
                    </a:lnTo>
                    <a:cubicBezTo>
                      <a:pt x="4927" y="3362"/>
                      <a:pt x="4793" y="3222"/>
                      <a:pt x="4793" y="3025"/>
                    </a:cubicBezTo>
                    <a:cubicBezTo>
                      <a:pt x="4793" y="2829"/>
                      <a:pt x="4927" y="2689"/>
                      <a:pt x="5115" y="2689"/>
                    </a:cubicBezTo>
                    <a:close/>
                    <a:moveTo>
                      <a:pt x="663" y="636"/>
                    </a:moveTo>
                    <a:lnTo>
                      <a:pt x="663" y="15690"/>
                    </a:lnTo>
                    <a:lnTo>
                      <a:pt x="7871" y="15690"/>
                    </a:lnTo>
                    <a:lnTo>
                      <a:pt x="7871" y="9488"/>
                    </a:lnTo>
                    <a:cubicBezTo>
                      <a:pt x="7871" y="9409"/>
                      <a:pt x="7898" y="9329"/>
                      <a:pt x="7951" y="9250"/>
                    </a:cubicBezTo>
                    <a:lnTo>
                      <a:pt x="11900" y="5327"/>
                    </a:lnTo>
                    <a:cubicBezTo>
                      <a:pt x="11953" y="5248"/>
                      <a:pt x="12032" y="5221"/>
                      <a:pt x="12138" y="5221"/>
                    </a:cubicBezTo>
                    <a:lnTo>
                      <a:pt x="13119" y="5221"/>
                    </a:lnTo>
                    <a:lnTo>
                      <a:pt x="13119" y="636"/>
                    </a:lnTo>
                    <a:lnTo>
                      <a:pt x="663" y="636"/>
                    </a:lnTo>
                    <a:close/>
                    <a:moveTo>
                      <a:pt x="16890" y="234"/>
                    </a:moveTo>
                    <a:lnTo>
                      <a:pt x="16890" y="893"/>
                    </a:lnTo>
                    <a:lnTo>
                      <a:pt x="19986" y="893"/>
                    </a:lnTo>
                    <a:cubicBezTo>
                      <a:pt x="20886" y="893"/>
                      <a:pt x="21600" y="1605"/>
                      <a:pt x="21600" y="2501"/>
                    </a:cubicBezTo>
                    <a:lnTo>
                      <a:pt x="21600" y="3372"/>
                    </a:lnTo>
                    <a:cubicBezTo>
                      <a:pt x="21600" y="3556"/>
                      <a:pt x="21468" y="3714"/>
                      <a:pt x="21282" y="3714"/>
                    </a:cubicBezTo>
                    <a:cubicBezTo>
                      <a:pt x="21124" y="3714"/>
                      <a:pt x="20965" y="3556"/>
                      <a:pt x="20965" y="3372"/>
                    </a:cubicBezTo>
                    <a:lnTo>
                      <a:pt x="20965" y="2501"/>
                    </a:lnTo>
                    <a:cubicBezTo>
                      <a:pt x="20965" y="1974"/>
                      <a:pt x="20515" y="1526"/>
                      <a:pt x="19986" y="1526"/>
                    </a:cubicBezTo>
                    <a:lnTo>
                      <a:pt x="16890" y="1526"/>
                    </a:lnTo>
                    <a:lnTo>
                      <a:pt x="16890" y="2185"/>
                    </a:lnTo>
                    <a:lnTo>
                      <a:pt x="15197" y="1209"/>
                    </a:lnTo>
                    <a:lnTo>
                      <a:pt x="16890" y="234"/>
                    </a:lnTo>
                    <a:close/>
                    <a:moveTo>
                      <a:pt x="318" y="0"/>
                    </a:moveTo>
                    <a:lnTo>
                      <a:pt x="13437" y="0"/>
                    </a:lnTo>
                    <a:cubicBezTo>
                      <a:pt x="13622" y="0"/>
                      <a:pt x="13755" y="132"/>
                      <a:pt x="13755" y="318"/>
                    </a:cubicBezTo>
                    <a:lnTo>
                      <a:pt x="13755" y="5221"/>
                    </a:lnTo>
                    <a:lnTo>
                      <a:pt x="21282" y="5221"/>
                    </a:lnTo>
                    <a:cubicBezTo>
                      <a:pt x="21467" y="5221"/>
                      <a:pt x="21600" y="5380"/>
                      <a:pt x="21600" y="5566"/>
                    </a:cubicBezTo>
                    <a:lnTo>
                      <a:pt x="21600" y="21282"/>
                    </a:lnTo>
                    <a:cubicBezTo>
                      <a:pt x="21600" y="21441"/>
                      <a:pt x="21467" y="21600"/>
                      <a:pt x="21282" y="21600"/>
                    </a:cubicBezTo>
                    <a:lnTo>
                      <a:pt x="8189" y="21600"/>
                    </a:lnTo>
                    <a:cubicBezTo>
                      <a:pt x="8030" y="21600"/>
                      <a:pt x="7871" y="21441"/>
                      <a:pt x="7871" y="21282"/>
                    </a:cubicBezTo>
                    <a:lnTo>
                      <a:pt x="7871" y="16352"/>
                    </a:lnTo>
                    <a:lnTo>
                      <a:pt x="318" y="16352"/>
                    </a:lnTo>
                    <a:cubicBezTo>
                      <a:pt x="159" y="16352"/>
                      <a:pt x="0" y="16220"/>
                      <a:pt x="0" y="16034"/>
                    </a:cubicBezTo>
                    <a:lnTo>
                      <a:pt x="0" y="318"/>
                    </a:lnTo>
                    <a:cubicBezTo>
                      <a:pt x="0" y="132"/>
                      <a:pt x="159" y="0"/>
                      <a:pt x="318" y="0"/>
                    </a:cubicBezTo>
                    <a:close/>
                  </a:path>
                </a:pathLst>
              </a:custGeom>
              <a:solidFill>
                <a:srgbClr val="DC3E4E"/>
              </a:solidFill>
              <a:ln w="12700">
                <a:miter lim="400000"/>
              </a:ln>
            </p:spPr>
            <p:txBody>
              <a:bodyPr lIns="45719" rIns="45719" anchor="ctr"/>
              <a:lstStyle/>
              <a:p>
                <a:pPr algn="l" defTabSz="1828433">
                  <a:defRPr sz="3600" b="0">
                    <a:solidFill>
                      <a:srgbClr val="2A2A2A"/>
                    </a:solidFill>
                    <a:latin typeface="Helvetica"/>
                    <a:ea typeface="Helvetica"/>
                    <a:cs typeface="Helvetica"/>
                    <a:sym typeface="Helvetica"/>
                  </a:defRPr>
                </a:pPr>
                <a:endParaRPr/>
              </a:p>
            </p:txBody>
          </p:sp>
          <p:sp>
            <p:nvSpPr>
              <p:cNvPr id="162" name="Line"/>
              <p:cNvSpPr/>
              <p:nvPr/>
            </p:nvSpPr>
            <p:spPr>
              <a:xfrm>
                <a:off x="16670596" y="9077968"/>
                <a:ext cx="927292" cy="885739"/>
              </a:xfrm>
              <a:prstGeom prst="line">
                <a:avLst/>
              </a:prstGeom>
              <a:ln w="25400">
                <a:solidFill>
                  <a:srgbClr val="CA4B52"/>
                </a:solidFill>
                <a:miter lim="400000"/>
              </a:ln>
            </p:spPr>
            <p:txBody>
              <a:bodyPr lIns="50800" tIns="50800" rIns="50800" bIns="50800" anchor="ctr"/>
              <a:lstStyle/>
              <a:p>
                <a:endParaRPr/>
              </a:p>
            </p:txBody>
          </p:sp>
          <p:sp>
            <p:nvSpPr>
              <p:cNvPr id="163" name="Line"/>
              <p:cNvSpPr/>
              <p:nvPr/>
            </p:nvSpPr>
            <p:spPr>
              <a:xfrm>
                <a:off x="16860743" y="8933785"/>
                <a:ext cx="927292" cy="885739"/>
              </a:xfrm>
              <a:prstGeom prst="line">
                <a:avLst/>
              </a:prstGeom>
              <a:ln w="25400">
                <a:solidFill>
                  <a:srgbClr val="CA4B52"/>
                </a:solidFill>
                <a:miter lim="400000"/>
              </a:ln>
            </p:spPr>
            <p:txBody>
              <a:bodyPr lIns="50800" tIns="50800" rIns="50800" bIns="50800" anchor="ctr"/>
              <a:lstStyle/>
              <a:p>
                <a:endParaRPr/>
              </a:p>
            </p:txBody>
          </p:sp>
        </p:grpSp>
        <p:sp>
          <p:nvSpPr>
            <p:cNvPr id="25" name="TextBox 24">
              <a:extLst>
                <a:ext uri="{FF2B5EF4-FFF2-40B4-BE49-F238E27FC236}">
                  <a16:creationId xmlns:a16="http://schemas.microsoft.com/office/drawing/2014/main" id="{117654A3-EAD9-9E5C-1767-6AAD492BF566}"/>
                </a:ext>
              </a:extLst>
            </p:cNvPr>
            <p:cNvSpPr txBox="1"/>
            <p:nvPr/>
          </p:nvSpPr>
          <p:spPr>
            <a:xfrm>
              <a:off x="1535384" y="5415072"/>
              <a:ext cx="6570816"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000" dirty="0">
                  <a:latin typeface="Montserrat" pitchFamily="2" charset="77"/>
                </a:rPr>
                <a:t>Time based Metrics</a:t>
              </a:r>
            </a:p>
            <a:p>
              <a:pPr algn="l">
                <a:spcAft>
                  <a:spcPts val="1200"/>
                </a:spcAft>
              </a:pPr>
              <a:r>
                <a:rPr lang="en-US" sz="2000" b="0" dirty="0">
                  <a:latin typeface="Montserrat" pitchFamily="2" charset="77"/>
                </a:rPr>
                <a:t>Day, Month, Quarter, Year, Week Number, Day of the Week, Weekend/Weekday</a:t>
              </a:r>
            </a:p>
          </p:txBody>
        </p:sp>
      </p:grpSp>
      <p:sp>
        <p:nvSpPr>
          <p:cNvPr id="37" name="Acquisition Funnel Metrics">
            <a:extLst>
              <a:ext uri="{FF2B5EF4-FFF2-40B4-BE49-F238E27FC236}">
                <a16:creationId xmlns:a16="http://schemas.microsoft.com/office/drawing/2014/main" id="{92222276-5634-BBD9-C2E6-4AA3A852B5AC}"/>
              </a:ext>
            </a:extLst>
          </p:cNvPr>
          <p:cNvSpPr txBox="1">
            <a:spLocks/>
          </p:cNvSpPr>
          <p:nvPr/>
        </p:nvSpPr>
        <p:spPr>
          <a:xfrm>
            <a:off x="0" y="305775"/>
            <a:ext cx="24384000" cy="9448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Overview of Dataset</a:t>
            </a:r>
          </a:p>
        </p:txBody>
      </p:sp>
      <p:sp>
        <p:nvSpPr>
          <p:cNvPr id="38" name="TextBox 37">
            <a:extLst>
              <a:ext uri="{FF2B5EF4-FFF2-40B4-BE49-F238E27FC236}">
                <a16:creationId xmlns:a16="http://schemas.microsoft.com/office/drawing/2014/main" id="{1BAE63D4-D169-CBFA-141D-421388BDBB08}"/>
              </a:ext>
            </a:extLst>
          </p:cNvPr>
          <p:cNvSpPr txBox="1"/>
          <p:nvPr/>
        </p:nvSpPr>
        <p:spPr>
          <a:xfrm>
            <a:off x="-155815" y="1275680"/>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latin typeface="Montserrat" pitchFamily="2" charset="77"/>
              </a:rPr>
              <a:t>Identification of Key Drivers</a:t>
            </a:r>
          </a:p>
        </p:txBody>
      </p:sp>
      <p:pic>
        <p:nvPicPr>
          <p:cNvPr id="40" name="Picture 39">
            <a:extLst>
              <a:ext uri="{FF2B5EF4-FFF2-40B4-BE49-F238E27FC236}">
                <a16:creationId xmlns:a16="http://schemas.microsoft.com/office/drawing/2014/main" id="{FF2834A5-50BD-6CF4-61DE-A9393C9203FC}"/>
              </a:ext>
            </a:extLst>
          </p:cNvPr>
          <p:cNvPicPr>
            <a:picLocks noChangeAspect="1"/>
          </p:cNvPicPr>
          <p:nvPr/>
        </p:nvPicPr>
        <p:blipFill>
          <a:blip r:embed="rId2"/>
          <a:stretch>
            <a:fillRect/>
          </a:stretch>
        </p:blipFill>
        <p:spPr>
          <a:xfrm>
            <a:off x="9947191" y="2245012"/>
            <a:ext cx="12866611" cy="1755678"/>
          </a:xfrm>
          <a:prstGeom prst="rect">
            <a:avLst/>
          </a:prstGeom>
          <a:ln w="22225">
            <a:solidFill>
              <a:srgbClr val="0170C1"/>
            </a:solidFill>
          </a:ln>
        </p:spPr>
      </p:pic>
      <p:grpSp>
        <p:nvGrpSpPr>
          <p:cNvPr id="58" name="Group 57">
            <a:extLst>
              <a:ext uri="{FF2B5EF4-FFF2-40B4-BE49-F238E27FC236}">
                <a16:creationId xmlns:a16="http://schemas.microsoft.com/office/drawing/2014/main" id="{42EF4F62-1BE4-C46B-ABA9-08421291B2D2}"/>
              </a:ext>
            </a:extLst>
          </p:cNvPr>
          <p:cNvGrpSpPr/>
          <p:nvPr/>
        </p:nvGrpSpPr>
        <p:grpSpPr>
          <a:xfrm>
            <a:off x="1535384" y="2188011"/>
            <a:ext cx="7752707" cy="3055517"/>
            <a:chOff x="1535384" y="2188011"/>
            <a:chExt cx="7752707" cy="3055517"/>
          </a:xfrm>
        </p:grpSpPr>
        <p:sp>
          <p:nvSpPr>
            <p:cNvPr id="39" name="TextBox 38">
              <a:extLst>
                <a:ext uri="{FF2B5EF4-FFF2-40B4-BE49-F238E27FC236}">
                  <a16:creationId xmlns:a16="http://schemas.microsoft.com/office/drawing/2014/main" id="{C089365F-BFC2-B586-9241-337D9427BA08}"/>
                </a:ext>
              </a:extLst>
            </p:cNvPr>
            <p:cNvSpPr txBox="1"/>
            <p:nvPr/>
          </p:nvSpPr>
          <p:spPr>
            <a:xfrm>
              <a:off x="1570198" y="3227592"/>
              <a:ext cx="6570816" cy="20159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000" dirty="0">
                  <a:latin typeface="Montserrat" pitchFamily="2" charset="77"/>
                </a:rPr>
                <a:t>Dataset Attributes</a:t>
              </a:r>
            </a:p>
            <a:p>
              <a:pPr marL="457200" indent="-457200" algn="l">
                <a:spcAft>
                  <a:spcPts val="600"/>
                </a:spcAft>
                <a:buFont typeface="Arial" panose="020B0604020202020204" pitchFamily="34" charset="0"/>
                <a:buChar char="•"/>
              </a:pPr>
              <a:r>
                <a:rPr lang="en-US" sz="2000" b="0" dirty="0">
                  <a:latin typeface="Montserrat" pitchFamily="2" charset="77"/>
                </a:rPr>
                <a:t>3 years of data 2017-2019</a:t>
              </a:r>
            </a:p>
            <a:p>
              <a:pPr marL="457200" indent="-457200" algn="l">
                <a:spcAft>
                  <a:spcPts val="600"/>
                </a:spcAft>
                <a:buFont typeface="Arial" panose="020B0604020202020204" pitchFamily="34" charset="0"/>
                <a:buChar char="•"/>
              </a:pPr>
              <a:r>
                <a:rPr lang="en-US" sz="2000" b="0" dirty="0">
                  <a:latin typeface="Montserrat" pitchFamily="2" charset="77"/>
                </a:rPr>
                <a:t>4 Geographic Regions</a:t>
              </a:r>
            </a:p>
            <a:p>
              <a:pPr marL="457200" indent="-457200" algn="l">
                <a:spcAft>
                  <a:spcPts val="600"/>
                </a:spcAft>
                <a:buFont typeface="Arial" panose="020B0604020202020204" pitchFamily="34" charset="0"/>
                <a:buChar char="•"/>
              </a:pPr>
              <a:r>
                <a:rPr lang="en-US" sz="2000" b="0" dirty="0">
                  <a:latin typeface="Montserrat" pitchFamily="2" charset="77"/>
                </a:rPr>
                <a:t>Desktop and Mobile Platforms</a:t>
              </a:r>
            </a:p>
            <a:p>
              <a:pPr marL="457200" indent="-457200" algn="l">
                <a:spcAft>
                  <a:spcPts val="600"/>
                </a:spcAft>
                <a:buFont typeface="Arial" panose="020B0604020202020204" pitchFamily="34" charset="0"/>
                <a:buChar char="•"/>
              </a:pPr>
              <a:r>
                <a:rPr lang="en-US" sz="2000" b="0" dirty="0">
                  <a:latin typeface="Montserrat" pitchFamily="2" charset="77"/>
                </a:rPr>
                <a:t>11 Marketing Channels</a:t>
              </a:r>
            </a:p>
          </p:txBody>
        </p:sp>
        <p:grpSp>
          <p:nvGrpSpPr>
            <p:cNvPr id="49" name="Group 48">
              <a:extLst>
                <a:ext uri="{FF2B5EF4-FFF2-40B4-BE49-F238E27FC236}">
                  <a16:creationId xmlns:a16="http://schemas.microsoft.com/office/drawing/2014/main" id="{E4431D0D-8B89-FD13-69AE-2E067A221F2B}"/>
                </a:ext>
              </a:extLst>
            </p:cNvPr>
            <p:cNvGrpSpPr/>
            <p:nvPr/>
          </p:nvGrpSpPr>
          <p:grpSpPr>
            <a:xfrm>
              <a:off x="1535384" y="2188011"/>
              <a:ext cx="7752707" cy="737108"/>
              <a:chOff x="4843485" y="1249871"/>
              <a:chExt cx="8302543" cy="2205645"/>
            </a:xfrm>
          </p:grpSpPr>
          <p:sp>
            <p:nvSpPr>
              <p:cNvPr id="47" name="Rounded Rectangle 46">
                <a:extLst>
                  <a:ext uri="{FF2B5EF4-FFF2-40B4-BE49-F238E27FC236}">
                    <a16:creationId xmlns:a16="http://schemas.microsoft.com/office/drawing/2014/main" id="{06623757-7BBF-287D-9E37-91655766D26D}"/>
                  </a:ext>
                </a:extLst>
              </p:cNvPr>
              <p:cNvSpPr/>
              <p:nvPr/>
            </p:nvSpPr>
            <p:spPr>
              <a:xfrm>
                <a:off x="4843485" y="1249871"/>
                <a:ext cx="8302543" cy="2205645"/>
              </a:xfrm>
              <a:prstGeom prst="roundRect">
                <a:avLst/>
              </a:prstGeom>
              <a:solidFill>
                <a:srgbClr val="1D2DB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TextBox 47">
                <a:extLst>
                  <a:ext uri="{FF2B5EF4-FFF2-40B4-BE49-F238E27FC236}">
                    <a16:creationId xmlns:a16="http://schemas.microsoft.com/office/drawing/2014/main" id="{6E2444B7-BF74-67B4-17D3-1C4C0523420E}"/>
                  </a:ext>
                </a:extLst>
              </p:cNvPr>
              <p:cNvSpPr txBox="1"/>
              <p:nvPr/>
            </p:nvSpPr>
            <p:spPr>
              <a:xfrm>
                <a:off x="5264641" y="1798106"/>
                <a:ext cx="7225879" cy="11056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chemeClr val="bg1"/>
                    </a:solidFill>
                    <a:effectLst/>
                    <a:uFillTx/>
                    <a:latin typeface="Helvetica Neue"/>
                    <a:ea typeface="Helvetica Neue"/>
                    <a:cs typeface="Helvetica Neue"/>
                    <a:sym typeface="Helvetica Neue"/>
                  </a:rPr>
                  <a:t>Dataset Review &amp; Feature Engineering</a:t>
                </a:r>
              </a:p>
            </p:txBody>
          </p:sp>
        </p:grpSp>
      </p:grpSp>
      <p:grpSp>
        <p:nvGrpSpPr>
          <p:cNvPr id="57" name="Group 56">
            <a:extLst>
              <a:ext uri="{FF2B5EF4-FFF2-40B4-BE49-F238E27FC236}">
                <a16:creationId xmlns:a16="http://schemas.microsoft.com/office/drawing/2014/main" id="{59B173DC-AE1F-98A7-ECE6-257FD8CF67EE}"/>
              </a:ext>
            </a:extLst>
          </p:cNvPr>
          <p:cNvGrpSpPr/>
          <p:nvPr/>
        </p:nvGrpSpPr>
        <p:grpSpPr>
          <a:xfrm>
            <a:off x="14995551" y="4494635"/>
            <a:ext cx="7852181" cy="8066706"/>
            <a:chOff x="14702643" y="2171564"/>
            <a:chExt cx="7852181" cy="8066706"/>
          </a:xfrm>
        </p:grpSpPr>
        <p:grpSp>
          <p:nvGrpSpPr>
            <p:cNvPr id="50" name="Group 49">
              <a:extLst>
                <a:ext uri="{FF2B5EF4-FFF2-40B4-BE49-F238E27FC236}">
                  <a16:creationId xmlns:a16="http://schemas.microsoft.com/office/drawing/2014/main" id="{EC8C3C10-9A1E-1CDE-8522-7451DA212358}"/>
                </a:ext>
              </a:extLst>
            </p:cNvPr>
            <p:cNvGrpSpPr/>
            <p:nvPr/>
          </p:nvGrpSpPr>
          <p:grpSpPr>
            <a:xfrm>
              <a:off x="14702644" y="2171564"/>
              <a:ext cx="7752707" cy="737108"/>
              <a:chOff x="4843485" y="1249871"/>
              <a:chExt cx="8302543" cy="2205645"/>
            </a:xfrm>
          </p:grpSpPr>
          <p:sp>
            <p:nvSpPr>
              <p:cNvPr id="51" name="Rounded Rectangle 50">
                <a:extLst>
                  <a:ext uri="{FF2B5EF4-FFF2-40B4-BE49-F238E27FC236}">
                    <a16:creationId xmlns:a16="http://schemas.microsoft.com/office/drawing/2014/main" id="{FDD7669B-DDB5-3169-E6FB-C03BF0289BBD}"/>
                  </a:ext>
                </a:extLst>
              </p:cNvPr>
              <p:cNvSpPr/>
              <p:nvPr/>
            </p:nvSpPr>
            <p:spPr>
              <a:xfrm>
                <a:off x="4843485" y="1249871"/>
                <a:ext cx="8302543" cy="2205645"/>
              </a:xfrm>
              <a:prstGeom prst="roundRect">
                <a:avLst/>
              </a:prstGeom>
              <a:solidFill>
                <a:srgbClr val="1D2DB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TextBox 51">
                <a:extLst>
                  <a:ext uri="{FF2B5EF4-FFF2-40B4-BE49-F238E27FC236}">
                    <a16:creationId xmlns:a16="http://schemas.microsoft.com/office/drawing/2014/main" id="{2434C92E-1959-664D-F8CE-09E6EDFC2117}"/>
                  </a:ext>
                </a:extLst>
              </p:cNvPr>
              <p:cNvSpPr txBox="1"/>
              <p:nvPr/>
            </p:nvSpPr>
            <p:spPr>
              <a:xfrm>
                <a:off x="5054062" y="1688568"/>
                <a:ext cx="7881387" cy="1642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Aft>
                    <a:spcPts val="600"/>
                  </a:spcAft>
                </a:pPr>
                <a:r>
                  <a:rPr lang="en-US" sz="2400" dirty="0">
                    <a:solidFill>
                      <a:schemeClr val="bg1"/>
                    </a:solidFill>
                    <a:latin typeface="Montserrat" pitchFamily="2" charset="77"/>
                  </a:rPr>
                  <a:t>Checking Feature &amp; Response Relationships</a:t>
                </a:r>
              </a:p>
            </p:txBody>
          </p:sp>
        </p:grpSp>
        <p:sp>
          <p:nvSpPr>
            <p:cNvPr id="53" name="TextBox 52">
              <a:extLst>
                <a:ext uri="{FF2B5EF4-FFF2-40B4-BE49-F238E27FC236}">
                  <a16:creationId xmlns:a16="http://schemas.microsoft.com/office/drawing/2014/main" id="{F1833E86-2EDA-F235-5379-C54A579C07B7}"/>
                </a:ext>
              </a:extLst>
            </p:cNvPr>
            <p:cNvSpPr txBox="1"/>
            <p:nvPr/>
          </p:nvSpPr>
          <p:spPr>
            <a:xfrm>
              <a:off x="14702643" y="3105529"/>
              <a:ext cx="7752708" cy="2477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spcAft>
                  <a:spcPts val="1800"/>
                </a:spcAft>
                <a:buFont typeface="Arial" panose="020B0604020202020204" pitchFamily="34" charset="0"/>
                <a:buChar char="•"/>
              </a:pPr>
              <a:r>
                <a:rPr lang="en-US" sz="2000" b="0" dirty="0">
                  <a:latin typeface="Montserrat" pitchFamily="2" charset="77"/>
                </a:rPr>
                <a:t>A linear relationship exists between the provided numerical features and Net Room Nights, indicating that an increase in Net Orders will have a positive impact on Net Room Nights. </a:t>
              </a:r>
            </a:p>
            <a:p>
              <a:pPr marL="342900" indent="-342900" algn="l">
                <a:spcAft>
                  <a:spcPts val="1800"/>
                </a:spcAft>
                <a:buFont typeface="Arial" panose="020B0604020202020204" pitchFamily="34" charset="0"/>
                <a:buChar char="•"/>
              </a:pPr>
              <a:r>
                <a:rPr lang="en-US" sz="2000" b="0" dirty="0">
                  <a:latin typeface="Montserrat" pitchFamily="2" charset="77"/>
                </a:rPr>
                <a:t>Furthermore, the Funnel metrics, being ratio metrics, will consistently scale between 0 and 1, except for the occupancy rate.</a:t>
              </a:r>
            </a:p>
          </p:txBody>
        </p:sp>
        <p:pic>
          <p:nvPicPr>
            <p:cNvPr id="54" name="Picture 53">
              <a:extLst>
                <a:ext uri="{FF2B5EF4-FFF2-40B4-BE49-F238E27FC236}">
                  <a16:creationId xmlns:a16="http://schemas.microsoft.com/office/drawing/2014/main" id="{6DCAB556-C2AD-6ED7-7192-C47C34C81E21}"/>
                </a:ext>
              </a:extLst>
            </p:cNvPr>
            <p:cNvPicPr>
              <a:picLocks noChangeAspect="1"/>
            </p:cNvPicPr>
            <p:nvPr/>
          </p:nvPicPr>
          <p:blipFill rotWithShape="1">
            <a:blip r:embed="rId3"/>
            <a:srcRect l="1795" t="-1" r="81510" b="7526"/>
            <a:stretch/>
          </p:blipFill>
          <p:spPr>
            <a:xfrm>
              <a:off x="14710238" y="5763415"/>
              <a:ext cx="3801845" cy="4474855"/>
            </a:xfrm>
            <a:prstGeom prst="rect">
              <a:avLst/>
            </a:prstGeom>
            <a:solidFill>
              <a:schemeClr val="bg2"/>
            </a:solidFill>
            <a:ln w="22225">
              <a:solidFill>
                <a:srgbClr val="0070C0"/>
              </a:solidFill>
            </a:ln>
          </p:spPr>
        </p:pic>
        <p:pic>
          <p:nvPicPr>
            <p:cNvPr id="55" name="Picture 54">
              <a:extLst>
                <a:ext uri="{FF2B5EF4-FFF2-40B4-BE49-F238E27FC236}">
                  <a16:creationId xmlns:a16="http://schemas.microsoft.com/office/drawing/2014/main" id="{1B241C72-7580-8DF3-619A-744FAF0A0CCE}"/>
                </a:ext>
              </a:extLst>
            </p:cNvPr>
            <p:cNvPicPr>
              <a:picLocks noChangeAspect="1"/>
            </p:cNvPicPr>
            <p:nvPr/>
          </p:nvPicPr>
          <p:blipFill rotWithShape="1">
            <a:blip r:embed="rId3"/>
            <a:srcRect l="50463" r="33177" b="8648"/>
            <a:stretch/>
          </p:blipFill>
          <p:spPr>
            <a:xfrm>
              <a:off x="18783507" y="5743250"/>
              <a:ext cx="3771317" cy="4474856"/>
            </a:xfrm>
            <a:prstGeom prst="rect">
              <a:avLst/>
            </a:prstGeom>
            <a:ln w="22225">
              <a:solidFill>
                <a:srgbClr val="0070C0"/>
              </a:solidFill>
            </a:ln>
          </p:spPr>
        </p:pic>
      </p:grpSp>
      <p:sp>
        <p:nvSpPr>
          <p:cNvPr id="60" name="Slide Number Placeholder 59">
            <a:extLst>
              <a:ext uri="{FF2B5EF4-FFF2-40B4-BE49-F238E27FC236}">
                <a16:creationId xmlns:a16="http://schemas.microsoft.com/office/drawing/2014/main" id="{C11262BA-DEA8-754B-EBF2-A14EA192113C}"/>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62" name="TextBox 61">
            <a:extLst>
              <a:ext uri="{FF2B5EF4-FFF2-40B4-BE49-F238E27FC236}">
                <a16:creationId xmlns:a16="http://schemas.microsoft.com/office/drawing/2014/main" id="{161AC6B7-2B53-60C5-1EB1-1F6FE671E805}"/>
              </a:ext>
            </a:extLst>
          </p:cNvPr>
          <p:cNvSpPr txBox="1"/>
          <p:nvPr/>
        </p:nvSpPr>
        <p:spPr>
          <a:xfrm>
            <a:off x="16600194" y="13454390"/>
            <a:ext cx="7752708"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spcAft>
                <a:spcPts val="1800"/>
              </a:spcAft>
            </a:pPr>
            <a:r>
              <a:rPr lang="en-US" sz="1100" b="0" i="1" dirty="0">
                <a:latin typeface="Montserrat" pitchFamily="2" charset="77"/>
              </a:rPr>
              <a:t>*Note: Graphs are provided in Appendix</a:t>
            </a:r>
          </a:p>
        </p:txBody>
      </p:sp>
      <p:sp>
        <p:nvSpPr>
          <p:cNvPr id="5" name="TextBox 4">
            <a:extLst>
              <a:ext uri="{FF2B5EF4-FFF2-40B4-BE49-F238E27FC236}">
                <a16:creationId xmlns:a16="http://schemas.microsoft.com/office/drawing/2014/main" id="{4C7CE30C-AC04-9A0B-16BF-5D8BF9300F55}"/>
              </a:ext>
            </a:extLst>
          </p:cNvPr>
          <p:cNvSpPr txBox="1"/>
          <p:nvPr/>
        </p:nvSpPr>
        <p:spPr>
          <a:xfrm>
            <a:off x="14995551" y="12640240"/>
            <a:ext cx="781825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1600" b="0" dirty="0">
                <a:latin typeface="Montserrat" pitchFamily="2" charset="77"/>
              </a:rPr>
              <a:t>Visits vs Response behavior is not completely linear to due different scale of growth on desktop and Mobile</a:t>
            </a:r>
          </a:p>
        </p:txBody>
      </p:sp>
    </p:spTree>
    <p:extLst>
      <p:ext uri="{BB962C8B-B14F-4D97-AF65-F5344CB8AC3E}">
        <p14:creationId xmlns:p14="http://schemas.microsoft.com/office/powerpoint/2010/main" val="157601566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3BDCD4CA-2DBD-DBAF-785E-14C9A9B1CF1C}"/>
              </a:ext>
            </a:extLst>
          </p:cNvPr>
          <p:cNvSpPr txBox="1">
            <a:spLocks/>
          </p:cNvSpPr>
          <p:nvPr/>
        </p:nvSpPr>
        <p:spPr>
          <a:xfrm>
            <a:off x="12041272" y="13078759"/>
            <a:ext cx="28377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4</a:t>
            </a:fld>
            <a:endParaRPr lang="en-US" dirty="0"/>
          </a:p>
        </p:txBody>
      </p:sp>
      <p:sp>
        <p:nvSpPr>
          <p:cNvPr id="37" name="Acquisition Funnel Metrics">
            <a:extLst>
              <a:ext uri="{FF2B5EF4-FFF2-40B4-BE49-F238E27FC236}">
                <a16:creationId xmlns:a16="http://schemas.microsoft.com/office/drawing/2014/main" id="{92222276-5634-BBD9-C2E6-4AA3A852B5AC}"/>
              </a:ext>
            </a:extLst>
          </p:cNvPr>
          <p:cNvSpPr txBox="1">
            <a:spLocks/>
          </p:cNvSpPr>
          <p:nvPr/>
        </p:nvSpPr>
        <p:spPr>
          <a:xfrm>
            <a:off x="0" y="305775"/>
            <a:ext cx="24384000" cy="944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Basic Statistics</a:t>
            </a:r>
          </a:p>
        </p:txBody>
      </p:sp>
      <p:sp>
        <p:nvSpPr>
          <p:cNvPr id="38" name="TextBox 37">
            <a:extLst>
              <a:ext uri="{FF2B5EF4-FFF2-40B4-BE49-F238E27FC236}">
                <a16:creationId xmlns:a16="http://schemas.microsoft.com/office/drawing/2014/main" id="{1BAE63D4-D169-CBFA-141D-421388BDBB08}"/>
              </a:ext>
            </a:extLst>
          </p:cNvPr>
          <p:cNvSpPr txBox="1"/>
          <p:nvPr/>
        </p:nvSpPr>
        <p:spPr>
          <a:xfrm>
            <a:off x="-3415" y="1275680"/>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solidFill>
                  <a:srgbClr val="000000"/>
                </a:solidFill>
                <a:effectLst/>
                <a:latin typeface="Montserrat" pitchFamily="2" charset="77"/>
              </a:rPr>
              <a:t>Visits vs. Net Room Nights behavior</a:t>
            </a:r>
          </a:p>
        </p:txBody>
      </p:sp>
      <p:sp>
        <p:nvSpPr>
          <p:cNvPr id="60" name="Slide Number Placeholder 59">
            <a:extLst>
              <a:ext uri="{FF2B5EF4-FFF2-40B4-BE49-F238E27FC236}">
                <a16:creationId xmlns:a16="http://schemas.microsoft.com/office/drawing/2014/main" id="{C11262BA-DEA8-754B-EBF2-A14EA192113C}"/>
              </a:ext>
            </a:extLst>
          </p:cNvPr>
          <p:cNvSpPr>
            <a:spLocks noGrp="1"/>
          </p:cNvSpPr>
          <p:nvPr>
            <p:ph type="sldNum" sz="quarter" idx="2"/>
          </p:nvPr>
        </p:nvSpPr>
        <p:spPr/>
        <p:txBody>
          <a:bodyPr/>
          <a:lstStyle/>
          <a:p>
            <a:fld id="{86CB4B4D-7CA3-9044-876B-883B54F8677D}" type="slidenum">
              <a:rPr lang="en-US" smtClean="0"/>
              <a:t>4</a:t>
            </a:fld>
            <a:endParaRPr lang="en-US" dirty="0"/>
          </a:p>
        </p:txBody>
      </p:sp>
      <p:sp>
        <p:nvSpPr>
          <p:cNvPr id="67" name="TextBox 66">
            <a:extLst>
              <a:ext uri="{FF2B5EF4-FFF2-40B4-BE49-F238E27FC236}">
                <a16:creationId xmlns:a16="http://schemas.microsoft.com/office/drawing/2014/main" id="{F369AD26-4E7A-1D2F-3F58-A0280DC9163C}"/>
              </a:ext>
            </a:extLst>
          </p:cNvPr>
          <p:cNvSpPr txBox="1"/>
          <p:nvPr/>
        </p:nvSpPr>
        <p:spPr>
          <a:xfrm>
            <a:off x="1723004" y="2287641"/>
            <a:ext cx="674734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chemeClr val="bg1"/>
                </a:solidFill>
                <a:effectLst/>
                <a:uFillTx/>
                <a:latin typeface="Helvetica Neue"/>
                <a:ea typeface="Helvetica Neue"/>
                <a:cs typeface="Helvetica Neue"/>
                <a:sym typeface="Helvetica Neue"/>
              </a:rPr>
              <a:t>Basic Statistics</a:t>
            </a:r>
          </a:p>
        </p:txBody>
      </p:sp>
      <p:sp>
        <p:nvSpPr>
          <p:cNvPr id="3" name="TextBox 2">
            <a:extLst>
              <a:ext uri="{FF2B5EF4-FFF2-40B4-BE49-F238E27FC236}">
                <a16:creationId xmlns:a16="http://schemas.microsoft.com/office/drawing/2014/main" id="{1E637572-1F46-B622-AEA0-3DEBE1A9A10F}"/>
              </a:ext>
            </a:extLst>
          </p:cNvPr>
          <p:cNvSpPr txBox="1"/>
          <p:nvPr/>
        </p:nvSpPr>
        <p:spPr>
          <a:xfrm>
            <a:off x="1545210" y="11550100"/>
            <a:ext cx="8881647"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2400"/>
              </a:spcAft>
            </a:pPr>
            <a:r>
              <a:rPr lang="en-US" sz="2000" b="0" dirty="0">
                <a:latin typeface="Montserrat" pitchFamily="2" charset="77"/>
              </a:rPr>
              <a:t>Channel 2, 3, 6, and 7 show linear relationship to Net room Nights.</a:t>
            </a:r>
          </a:p>
        </p:txBody>
      </p:sp>
      <p:sp>
        <p:nvSpPr>
          <p:cNvPr id="6" name="TextBox 5">
            <a:extLst>
              <a:ext uri="{FF2B5EF4-FFF2-40B4-BE49-F238E27FC236}">
                <a16:creationId xmlns:a16="http://schemas.microsoft.com/office/drawing/2014/main" id="{5D451BC5-5115-EDAA-7EF9-7A4726851E39}"/>
              </a:ext>
            </a:extLst>
          </p:cNvPr>
          <p:cNvSpPr txBox="1"/>
          <p:nvPr/>
        </p:nvSpPr>
        <p:spPr>
          <a:xfrm>
            <a:off x="1594350" y="2205792"/>
            <a:ext cx="8881647"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latin typeface="Montserrat" pitchFamily="2" charset="77"/>
              </a:rPr>
              <a:t>Desktop Visits Behavior with Night Room Nights over Channels </a:t>
            </a:r>
          </a:p>
        </p:txBody>
      </p:sp>
      <p:sp>
        <p:nvSpPr>
          <p:cNvPr id="11" name="TextBox 10">
            <a:extLst>
              <a:ext uri="{FF2B5EF4-FFF2-40B4-BE49-F238E27FC236}">
                <a16:creationId xmlns:a16="http://schemas.microsoft.com/office/drawing/2014/main" id="{8A4BE05C-2846-EA08-A212-4ACD1D36AF71}"/>
              </a:ext>
            </a:extLst>
          </p:cNvPr>
          <p:cNvSpPr txBox="1"/>
          <p:nvPr/>
        </p:nvSpPr>
        <p:spPr>
          <a:xfrm>
            <a:off x="13917741" y="2205792"/>
            <a:ext cx="870385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latin typeface="Montserrat" pitchFamily="2" charset="77"/>
              </a:rPr>
              <a:t>Mobile Visits Behavior with Night Room Nights over Channels </a:t>
            </a:r>
          </a:p>
        </p:txBody>
      </p:sp>
      <p:pic>
        <p:nvPicPr>
          <p:cNvPr id="12" name="Picture 11">
            <a:extLst>
              <a:ext uri="{FF2B5EF4-FFF2-40B4-BE49-F238E27FC236}">
                <a16:creationId xmlns:a16="http://schemas.microsoft.com/office/drawing/2014/main" id="{741A8D84-6F75-5D8B-D972-BCDC92E52B67}"/>
              </a:ext>
            </a:extLst>
          </p:cNvPr>
          <p:cNvPicPr>
            <a:picLocks noChangeAspect="1"/>
          </p:cNvPicPr>
          <p:nvPr/>
        </p:nvPicPr>
        <p:blipFill rotWithShape="1">
          <a:blip r:embed="rId2"/>
          <a:srcRect l="3167"/>
          <a:stretch/>
        </p:blipFill>
        <p:spPr>
          <a:xfrm>
            <a:off x="1634106" y="2781652"/>
            <a:ext cx="8703853" cy="8688935"/>
          </a:xfrm>
          <a:prstGeom prst="rect">
            <a:avLst/>
          </a:prstGeom>
          <a:ln w="22225">
            <a:solidFill>
              <a:srgbClr val="0070C0"/>
            </a:solidFill>
          </a:ln>
        </p:spPr>
      </p:pic>
      <p:pic>
        <p:nvPicPr>
          <p:cNvPr id="13" name="Picture 12">
            <a:extLst>
              <a:ext uri="{FF2B5EF4-FFF2-40B4-BE49-F238E27FC236}">
                <a16:creationId xmlns:a16="http://schemas.microsoft.com/office/drawing/2014/main" id="{5FBDAB84-EFBC-85D0-D92E-D7B50F08D40C}"/>
              </a:ext>
            </a:extLst>
          </p:cNvPr>
          <p:cNvPicPr>
            <a:picLocks noChangeAspect="1"/>
          </p:cNvPicPr>
          <p:nvPr/>
        </p:nvPicPr>
        <p:blipFill rotWithShape="1">
          <a:blip r:embed="rId3"/>
          <a:srcRect l="3694" r="1251"/>
          <a:stretch/>
        </p:blipFill>
        <p:spPr>
          <a:xfrm>
            <a:off x="13894380" y="2759564"/>
            <a:ext cx="8750574" cy="8688935"/>
          </a:xfrm>
          <a:prstGeom prst="rect">
            <a:avLst/>
          </a:prstGeom>
          <a:ln w="22225">
            <a:solidFill>
              <a:srgbClr val="0070C0"/>
            </a:solidFill>
          </a:ln>
        </p:spPr>
      </p:pic>
      <p:sp>
        <p:nvSpPr>
          <p:cNvPr id="14" name="TextBox 13">
            <a:extLst>
              <a:ext uri="{FF2B5EF4-FFF2-40B4-BE49-F238E27FC236}">
                <a16:creationId xmlns:a16="http://schemas.microsoft.com/office/drawing/2014/main" id="{982F95D2-F213-21E4-A1D0-7576A1233923}"/>
              </a:ext>
            </a:extLst>
          </p:cNvPr>
          <p:cNvSpPr txBox="1"/>
          <p:nvPr/>
        </p:nvSpPr>
        <p:spPr>
          <a:xfrm>
            <a:off x="14021567" y="11572126"/>
            <a:ext cx="8600026"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2400"/>
              </a:spcAft>
            </a:pPr>
            <a:r>
              <a:rPr lang="en-US" sz="2000" b="0" dirty="0">
                <a:latin typeface="Montserrat" pitchFamily="2" charset="77"/>
              </a:rPr>
              <a:t>Majority of the Channels 2, 3 ,6 and 7 show linear relationship to Net room Nights.</a:t>
            </a:r>
          </a:p>
        </p:txBody>
      </p:sp>
      <p:sp>
        <p:nvSpPr>
          <p:cNvPr id="15" name="TextBox 14">
            <a:extLst>
              <a:ext uri="{FF2B5EF4-FFF2-40B4-BE49-F238E27FC236}">
                <a16:creationId xmlns:a16="http://schemas.microsoft.com/office/drawing/2014/main" id="{C7BD3CEA-00EF-C442-6E67-EC0B3A6709B2}"/>
              </a:ext>
            </a:extLst>
          </p:cNvPr>
          <p:cNvSpPr txBox="1"/>
          <p:nvPr/>
        </p:nvSpPr>
        <p:spPr>
          <a:xfrm>
            <a:off x="3080765" y="12330812"/>
            <a:ext cx="17286535"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2400"/>
              </a:spcAft>
            </a:pPr>
            <a:r>
              <a:rPr lang="en-US" sz="2000" dirty="0">
                <a:latin typeface="Montserrat" pitchFamily="2" charset="77"/>
              </a:rPr>
              <a:t>Observation: </a:t>
            </a:r>
            <a:r>
              <a:rPr lang="en-US" sz="2000" b="0" dirty="0">
                <a:latin typeface="Montserrat" pitchFamily="2" charset="77"/>
              </a:rPr>
              <a:t>Diverse platform behaviors necessitate understanding varying growth rates across platforms and market channels. Conducting a regression analysis will unravel these effects, offering strategic insights for informed decisions.</a:t>
            </a:r>
          </a:p>
        </p:txBody>
      </p:sp>
      <p:grpSp>
        <p:nvGrpSpPr>
          <p:cNvPr id="20" name="Group 19">
            <a:extLst>
              <a:ext uri="{FF2B5EF4-FFF2-40B4-BE49-F238E27FC236}">
                <a16:creationId xmlns:a16="http://schemas.microsoft.com/office/drawing/2014/main" id="{C4A91763-E73D-B94B-775F-E9F99DBF2133}"/>
              </a:ext>
            </a:extLst>
          </p:cNvPr>
          <p:cNvGrpSpPr/>
          <p:nvPr/>
        </p:nvGrpSpPr>
        <p:grpSpPr>
          <a:xfrm>
            <a:off x="4404173" y="2787650"/>
            <a:ext cx="17263131" cy="6571170"/>
            <a:chOff x="4404173" y="2787650"/>
            <a:chExt cx="17263131" cy="6571170"/>
          </a:xfrm>
        </p:grpSpPr>
        <p:sp>
          <p:nvSpPr>
            <p:cNvPr id="17" name="Rectangle 16">
              <a:extLst>
                <a:ext uri="{FF2B5EF4-FFF2-40B4-BE49-F238E27FC236}">
                  <a16:creationId xmlns:a16="http://schemas.microsoft.com/office/drawing/2014/main" id="{D8DEB6DB-BFF9-D982-30EE-8C0D4E3C02F3}"/>
                </a:ext>
              </a:extLst>
            </p:cNvPr>
            <p:cNvSpPr/>
            <p:nvPr/>
          </p:nvSpPr>
          <p:spPr>
            <a:xfrm>
              <a:off x="4404173" y="7267268"/>
              <a:ext cx="2526713" cy="2091552"/>
            </a:xfrm>
            <a:prstGeom prst="rect">
              <a:avLst/>
            </a:prstGeom>
            <a:solidFill>
              <a:srgbClr val="FFC000">
                <a:alpha val="1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nvGrpSpPr>
            <p:cNvPr id="19" name="Group 18">
              <a:extLst>
                <a:ext uri="{FF2B5EF4-FFF2-40B4-BE49-F238E27FC236}">
                  <a16:creationId xmlns:a16="http://schemas.microsoft.com/office/drawing/2014/main" id="{3FF299C1-BEB1-F774-D70E-9AD9474D20ED}"/>
                </a:ext>
              </a:extLst>
            </p:cNvPr>
            <p:cNvGrpSpPr/>
            <p:nvPr/>
          </p:nvGrpSpPr>
          <p:grpSpPr>
            <a:xfrm>
              <a:off x="16613878" y="2787650"/>
              <a:ext cx="5053426" cy="4306731"/>
              <a:chOff x="16613878" y="2787650"/>
              <a:chExt cx="5053426" cy="4306731"/>
            </a:xfrm>
          </p:grpSpPr>
          <p:sp>
            <p:nvSpPr>
              <p:cNvPr id="10" name="Rectangle 9">
                <a:extLst>
                  <a:ext uri="{FF2B5EF4-FFF2-40B4-BE49-F238E27FC236}">
                    <a16:creationId xmlns:a16="http://schemas.microsoft.com/office/drawing/2014/main" id="{B60A0AC3-A7BC-D42A-2FB5-EE85FA8C560D}"/>
                  </a:ext>
                </a:extLst>
              </p:cNvPr>
              <p:cNvSpPr/>
              <p:nvPr/>
            </p:nvSpPr>
            <p:spPr>
              <a:xfrm>
                <a:off x="19140591" y="5002829"/>
                <a:ext cx="2526713" cy="2091552"/>
              </a:xfrm>
              <a:prstGeom prst="rect">
                <a:avLst/>
              </a:prstGeom>
              <a:solidFill>
                <a:srgbClr val="FFC000">
                  <a:alpha val="1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6" name="Rectangle 15">
                <a:extLst>
                  <a:ext uri="{FF2B5EF4-FFF2-40B4-BE49-F238E27FC236}">
                    <a16:creationId xmlns:a16="http://schemas.microsoft.com/office/drawing/2014/main" id="{8D2578F9-7217-CAD9-8032-01015E4CA3C7}"/>
                  </a:ext>
                </a:extLst>
              </p:cNvPr>
              <p:cNvSpPr/>
              <p:nvPr/>
            </p:nvSpPr>
            <p:spPr>
              <a:xfrm>
                <a:off x="16613878" y="2787650"/>
                <a:ext cx="2526713" cy="2091552"/>
              </a:xfrm>
              <a:prstGeom prst="rect">
                <a:avLst/>
              </a:prstGeom>
              <a:solidFill>
                <a:srgbClr val="FFC000">
                  <a:alpha val="1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Rectangle 17">
                <a:extLst>
                  <a:ext uri="{FF2B5EF4-FFF2-40B4-BE49-F238E27FC236}">
                    <a16:creationId xmlns:a16="http://schemas.microsoft.com/office/drawing/2014/main" id="{D9EF0786-D50E-037C-DB34-0625A9F0056C}"/>
                  </a:ext>
                </a:extLst>
              </p:cNvPr>
              <p:cNvSpPr/>
              <p:nvPr/>
            </p:nvSpPr>
            <p:spPr>
              <a:xfrm>
                <a:off x="19140591" y="2787650"/>
                <a:ext cx="2526713" cy="2091552"/>
              </a:xfrm>
              <a:prstGeom prst="rect">
                <a:avLst/>
              </a:prstGeom>
              <a:solidFill>
                <a:srgbClr val="FFC000">
                  <a:alpha val="1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grpSp>
      <p:grpSp>
        <p:nvGrpSpPr>
          <p:cNvPr id="28" name="Group 27">
            <a:extLst>
              <a:ext uri="{FF2B5EF4-FFF2-40B4-BE49-F238E27FC236}">
                <a16:creationId xmlns:a16="http://schemas.microsoft.com/office/drawing/2014/main" id="{8401F247-DBFC-0960-12CA-FFE8668BC2F6}"/>
              </a:ext>
            </a:extLst>
          </p:cNvPr>
          <p:cNvGrpSpPr/>
          <p:nvPr/>
        </p:nvGrpSpPr>
        <p:grpSpPr>
          <a:xfrm>
            <a:off x="1681586" y="2819938"/>
            <a:ext cx="19985718" cy="6741505"/>
            <a:chOff x="1681586" y="2819938"/>
            <a:chExt cx="19985718" cy="6741505"/>
          </a:xfrm>
        </p:grpSpPr>
        <p:sp>
          <p:nvSpPr>
            <p:cNvPr id="22" name="Rectangle 21">
              <a:extLst>
                <a:ext uri="{FF2B5EF4-FFF2-40B4-BE49-F238E27FC236}">
                  <a16:creationId xmlns:a16="http://schemas.microsoft.com/office/drawing/2014/main" id="{5D261052-8508-C4E3-661F-FF5D95778D2E}"/>
                </a:ext>
              </a:extLst>
            </p:cNvPr>
            <p:cNvSpPr/>
            <p:nvPr/>
          </p:nvSpPr>
          <p:spPr>
            <a:xfrm>
              <a:off x="1681586" y="2819938"/>
              <a:ext cx="2937529" cy="2091552"/>
            </a:xfrm>
            <a:prstGeom prst="rect">
              <a:avLst/>
            </a:prstGeom>
            <a:solidFill>
              <a:srgbClr val="C00000">
                <a:alpha val="1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4" name="Rectangle 23">
              <a:extLst>
                <a:ext uri="{FF2B5EF4-FFF2-40B4-BE49-F238E27FC236}">
                  <a16:creationId xmlns:a16="http://schemas.microsoft.com/office/drawing/2014/main" id="{5A78A016-8238-C789-22E7-B6F298C825DE}"/>
                </a:ext>
              </a:extLst>
            </p:cNvPr>
            <p:cNvSpPr/>
            <p:nvPr/>
          </p:nvSpPr>
          <p:spPr>
            <a:xfrm>
              <a:off x="4666595" y="2837366"/>
              <a:ext cx="4835214" cy="2091552"/>
            </a:xfrm>
            <a:prstGeom prst="rect">
              <a:avLst/>
            </a:prstGeom>
            <a:solidFill>
              <a:srgbClr val="C00000">
                <a:alpha val="1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5" name="Rectangle 24">
              <a:extLst>
                <a:ext uri="{FF2B5EF4-FFF2-40B4-BE49-F238E27FC236}">
                  <a16:creationId xmlns:a16="http://schemas.microsoft.com/office/drawing/2014/main" id="{F27B3B6F-DB98-F5F6-EE7F-DB2C0E844F78}"/>
                </a:ext>
              </a:extLst>
            </p:cNvPr>
            <p:cNvSpPr/>
            <p:nvPr/>
          </p:nvSpPr>
          <p:spPr>
            <a:xfrm>
              <a:off x="19140591" y="7164643"/>
              <a:ext cx="2526713" cy="2396800"/>
            </a:xfrm>
            <a:prstGeom prst="rect">
              <a:avLst/>
            </a:prstGeom>
            <a:solidFill>
              <a:srgbClr val="C00000">
                <a:alpha val="1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grpSp>
        <p:nvGrpSpPr>
          <p:cNvPr id="27" name="Group 26">
            <a:extLst>
              <a:ext uri="{FF2B5EF4-FFF2-40B4-BE49-F238E27FC236}">
                <a16:creationId xmlns:a16="http://schemas.microsoft.com/office/drawing/2014/main" id="{A00F6635-055A-6E3D-FABD-CFA1E8BE3342}"/>
              </a:ext>
            </a:extLst>
          </p:cNvPr>
          <p:cNvGrpSpPr/>
          <p:nvPr/>
        </p:nvGrpSpPr>
        <p:grpSpPr>
          <a:xfrm>
            <a:off x="1654348" y="4879202"/>
            <a:ext cx="15200922" cy="6613472"/>
            <a:chOff x="1654348" y="4879202"/>
            <a:chExt cx="15200922" cy="6613472"/>
          </a:xfrm>
        </p:grpSpPr>
        <p:grpSp>
          <p:nvGrpSpPr>
            <p:cNvPr id="21" name="Group 20">
              <a:extLst>
                <a:ext uri="{FF2B5EF4-FFF2-40B4-BE49-F238E27FC236}">
                  <a16:creationId xmlns:a16="http://schemas.microsoft.com/office/drawing/2014/main" id="{2B27F0D0-48CA-AA0A-BC2F-2C4AA8DC2231}"/>
                </a:ext>
              </a:extLst>
            </p:cNvPr>
            <p:cNvGrpSpPr/>
            <p:nvPr/>
          </p:nvGrpSpPr>
          <p:grpSpPr>
            <a:xfrm>
              <a:off x="1654348" y="7192671"/>
              <a:ext cx="15200922" cy="4300003"/>
              <a:chOff x="1654348" y="7192671"/>
              <a:chExt cx="15200922" cy="4300003"/>
            </a:xfrm>
          </p:grpSpPr>
          <p:sp>
            <p:nvSpPr>
              <p:cNvPr id="7" name="Rectangle 6">
                <a:extLst>
                  <a:ext uri="{FF2B5EF4-FFF2-40B4-BE49-F238E27FC236}">
                    <a16:creationId xmlns:a16="http://schemas.microsoft.com/office/drawing/2014/main" id="{CC67AC43-E948-DF89-5470-678FA5FCFDC1}"/>
                  </a:ext>
                </a:extLst>
              </p:cNvPr>
              <p:cNvSpPr/>
              <p:nvPr/>
            </p:nvSpPr>
            <p:spPr>
              <a:xfrm>
                <a:off x="1654348" y="9401122"/>
                <a:ext cx="2937529" cy="2091552"/>
              </a:xfrm>
              <a:prstGeom prst="rect">
                <a:avLst/>
              </a:prstGeom>
              <a:solidFill>
                <a:srgbClr val="00B050">
                  <a:alpha val="1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Rectangle 8">
                <a:extLst>
                  <a:ext uri="{FF2B5EF4-FFF2-40B4-BE49-F238E27FC236}">
                    <a16:creationId xmlns:a16="http://schemas.microsoft.com/office/drawing/2014/main" id="{7950AF62-9CFE-FF4B-C918-4C8CEB50AEFF}"/>
                  </a:ext>
                </a:extLst>
              </p:cNvPr>
              <p:cNvSpPr/>
              <p:nvPr/>
            </p:nvSpPr>
            <p:spPr>
              <a:xfrm>
                <a:off x="13917741" y="7192671"/>
                <a:ext cx="2937529" cy="2091552"/>
              </a:xfrm>
              <a:prstGeom prst="rect">
                <a:avLst/>
              </a:prstGeom>
              <a:solidFill>
                <a:srgbClr val="00B050">
                  <a:alpha val="1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26" name="Rectangle 25">
              <a:extLst>
                <a:ext uri="{FF2B5EF4-FFF2-40B4-BE49-F238E27FC236}">
                  <a16:creationId xmlns:a16="http://schemas.microsoft.com/office/drawing/2014/main" id="{F5214DBD-9D9A-3075-366E-EFF517CBA44F}"/>
                </a:ext>
              </a:extLst>
            </p:cNvPr>
            <p:cNvSpPr/>
            <p:nvPr/>
          </p:nvSpPr>
          <p:spPr>
            <a:xfrm>
              <a:off x="13917740" y="4879202"/>
              <a:ext cx="2937529" cy="2091552"/>
            </a:xfrm>
            <a:prstGeom prst="rect">
              <a:avLst/>
            </a:prstGeom>
            <a:solidFill>
              <a:srgbClr val="00B050">
                <a:alpha val="1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Tree>
    <p:extLst>
      <p:ext uri="{BB962C8B-B14F-4D97-AF65-F5344CB8AC3E}">
        <p14:creationId xmlns:p14="http://schemas.microsoft.com/office/powerpoint/2010/main" val="330399519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cquisition Funnel Metrics">
            <a:extLst>
              <a:ext uri="{FF2B5EF4-FFF2-40B4-BE49-F238E27FC236}">
                <a16:creationId xmlns:a16="http://schemas.microsoft.com/office/drawing/2014/main" id="{0A28DA88-F8F8-26AF-1397-06F403FDE87C}"/>
              </a:ext>
            </a:extLst>
          </p:cNvPr>
          <p:cNvSpPr txBox="1">
            <a:spLocks/>
          </p:cNvSpPr>
          <p:nvPr/>
        </p:nvSpPr>
        <p:spPr>
          <a:xfrm>
            <a:off x="0" y="305775"/>
            <a:ext cx="24384000" cy="9448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Regression Analysis</a:t>
            </a:r>
          </a:p>
        </p:txBody>
      </p:sp>
      <p:grpSp>
        <p:nvGrpSpPr>
          <p:cNvPr id="15" name="Group 14">
            <a:extLst>
              <a:ext uri="{FF2B5EF4-FFF2-40B4-BE49-F238E27FC236}">
                <a16:creationId xmlns:a16="http://schemas.microsoft.com/office/drawing/2014/main" id="{63205C6A-570D-037B-153D-2A9A14215C20}"/>
              </a:ext>
            </a:extLst>
          </p:cNvPr>
          <p:cNvGrpSpPr/>
          <p:nvPr/>
        </p:nvGrpSpPr>
        <p:grpSpPr>
          <a:xfrm>
            <a:off x="1633721" y="1911772"/>
            <a:ext cx="8829649" cy="3209043"/>
            <a:chOff x="1535384" y="2188011"/>
            <a:chExt cx="7752707" cy="3455031"/>
          </a:xfrm>
        </p:grpSpPr>
        <p:sp>
          <p:nvSpPr>
            <p:cNvPr id="18" name="TextBox 17">
              <a:extLst>
                <a:ext uri="{FF2B5EF4-FFF2-40B4-BE49-F238E27FC236}">
                  <a16:creationId xmlns:a16="http://schemas.microsoft.com/office/drawing/2014/main" id="{BE5471B6-D1DA-656A-43A4-5B767648E8CE}"/>
                </a:ext>
              </a:extLst>
            </p:cNvPr>
            <p:cNvSpPr txBox="1"/>
            <p:nvPr/>
          </p:nvSpPr>
          <p:spPr>
            <a:xfrm>
              <a:off x="1570197" y="3141205"/>
              <a:ext cx="7717893" cy="25018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lgn="l">
                <a:spcAft>
                  <a:spcPts val="600"/>
                </a:spcAft>
                <a:buFont typeface="Arial" panose="020B0604020202020204" pitchFamily="34" charset="0"/>
                <a:buChar char="•"/>
              </a:pPr>
              <a:r>
                <a:rPr lang="en-US" sz="2000" b="0" dirty="0">
                  <a:latin typeface="Montserrat" pitchFamily="2" charset="77"/>
                </a:rPr>
                <a:t>Dataset Review &amp; Feature Engineering</a:t>
              </a:r>
            </a:p>
            <a:p>
              <a:pPr marL="457200" indent="-457200" algn="l">
                <a:spcAft>
                  <a:spcPts val="600"/>
                </a:spcAft>
                <a:buFont typeface="Arial" panose="020B0604020202020204" pitchFamily="34" charset="0"/>
                <a:buChar char="•"/>
              </a:pPr>
              <a:r>
                <a:rPr lang="en-US" sz="2000" b="0" dirty="0">
                  <a:latin typeface="Montserrat" pitchFamily="2" charset="77"/>
                </a:rPr>
                <a:t>Identification of Anomaly and Outliers</a:t>
              </a:r>
            </a:p>
            <a:p>
              <a:pPr marL="457200" indent="-457200" algn="l">
                <a:spcAft>
                  <a:spcPts val="600"/>
                </a:spcAft>
                <a:buFont typeface="Arial" panose="020B0604020202020204" pitchFamily="34" charset="0"/>
                <a:buChar char="•"/>
              </a:pPr>
              <a:r>
                <a:rPr lang="en-US" sz="2000" b="0" dirty="0">
                  <a:latin typeface="Montserrat" pitchFamily="2" charset="77"/>
                </a:rPr>
                <a:t>Checking Normality of Predictors &amp; Response</a:t>
              </a:r>
            </a:p>
            <a:p>
              <a:pPr marL="457200" indent="-457200" algn="l">
                <a:spcAft>
                  <a:spcPts val="600"/>
                </a:spcAft>
                <a:buFont typeface="Arial" panose="020B0604020202020204" pitchFamily="34" charset="0"/>
                <a:buChar char="•"/>
              </a:pPr>
              <a:r>
                <a:rPr lang="en-US" sz="2000" b="0" dirty="0">
                  <a:latin typeface="Montserrat" pitchFamily="2" charset="77"/>
                </a:rPr>
                <a:t>Feature Selection</a:t>
              </a:r>
            </a:p>
            <a:p>
              <a:pPr marL="457200" indent="-457200" algn="l">
                <a:spcAft>
                  <a:spcPts val="600"/>
                </a:spcAft>
                <a:buFont typeface="Arial" panose="020B0604020202020204" pitchFamily="34" charset="0"/>
                <a:buChar char="•"/>
              </a:pPr>
              <a:r>
                <a:rPr lang="en-US" sz="2000" b="0" dirty="0">
                  <a:latin typeface="Montserrat" pitchFamily="2" charset="77"/>
                </a:rPr>
                <a:t>Modeling </a:t>
              </a:r>
            </a:p>
            <a:p>
              <a:pPr marL="457200" indent="-457200" algn="l">
                <a:spcAft>
                  <a:spcPts val="600"/>
                </a:spcAft>
                <a:buFont typeface="Arial" panose="020B0604020202020204" pitchFamily="34" charset="0"/>
                <a:buChar char="•"/>
              </a:pPr>
              <a:r>
                <a:rPr lang="en-US" sz="2000" b="0" dirty="0">
                  <a:latin typeface="Montserrat" pitchFamily="2" charset="77"/>
                </a:rPr>
                <a:t>Selection of potential best features</a:t>
              </a:r>
            </a:p>
          </p:txBody>
        </p:sp>
        <p:grpSp>
          <p:nvGrpSpPr>
            <p:cNvPr id="19" name="Group 18">
              <a:extLst>
                <a:ext uri="{FF2B5EF4-FFF2-40B4-BE49-F238E27FC236}">
                  <a16:creationId xmlns:a16="http://schemas.microsoft.com/office/drawing/2014/main" id="{9748F896-8151-70EE-45A4-C30F83DB435E}"/>
                </a:ext>
              </a:extLst>
            </p:cNvPr>
            <p:cNvGrpSpPr/>
            <p:nvPr/>
          </p:nvGrpSpPr>
          <p:grpSpPr>
            <a:xfrm>
              <a:off x="1535384" y="2188011"/>
              <a:ext cx="7752707" cy="737108"/>
              <a:chOff x="4843485" y="1249871"/>
              <a:chExt cx="8302543" cy="2205645"/>
            </a:xfrm>
          </p:grpSpPr>
          <p:sp>
            <p:nvSpPr>
              <p:cNvPr id="20" name="Rounded Rectangle 19">
                <a:extLst>
                  <a:ext uri="{FF2B5EF4-FFF2-40B4-BE49-F238E27FC236}">
                    <a16:creationId xmlns:a16="http://schemas.microsoft.com/office/drawing/2014/main" id="{E12F5A3B-B7F7-85E7-E231-CE06D59FEC63}"/>
                  </a:ext>
                </a:extLst>
              </p:cNvPr>
              <p:cNvSpPr/>
              <p:nvPr/>
            </p:nvSpPr>
            <p:spPr>
              <a:xfrm>
                <a:off x="4843485" y="1249871"/>
                <a:ext cx="8302543" cy="2205645"/>
              </a:xfrm>
              <a:prstGeom prst="roundRect">
                <a:avLst/>
              </a:prstGeom>
              <a:solidFill>
                <a:srgbClr val="1D2DB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1" name="TextBox 20">
                <a:extLst>
                  <a:ext uri="{FF2B5EF4-FFF2-40B4-BE49-F238E27FC236}">
                    <a16:creationId xmlns:a16="http://schemas.microsoft.com/office/drawing/2014/main" id="{4BBE49C2-86BA-3DB4-9CA0-2648F17E85B8}"/>
                  </a:ext>
                </a:extLst>
              </p:cNvPr>
              <p:cNvSpPr txBox="1"/>
              <p:nvPr/>
            </p:nvSpPr>
            <p:spPr>
              <a:xfrm>
                <a:off x="4880768" y="1466789"/>
                <a:ext cx="8265260" cy="17682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Aft>
                    <a:spcPts val="600"/>
                  </a:spcAft>
                </a:pPr>
                <a:r>
                  <a:rPr lang="en-US" sz="2400" dirty="0">
                    <a:solidFill>
                      <a:schemeClr val="bg1"/>
                    </a:solidFill>
                    <a:latin typeface="Montserrat" pitchFamily="2" charset="77"/>
                  </a:rPr>
                  <a:t>Methodology</a:t>
                </a:r>
              </a:p>
            </p:txBody>
          </p:sp>
        </p:grpSp>
      </p:grpSp>
      <p:grpSp>
        <p:nvGrpSpPr>
          <p:cNvPr id="22" name="Group 21">
            <a:extLst>
              <a:ext uri="{FF2B5EF4-FFF2-40B4-BE49-F238E27FC236}">
                <a16:creationId xmlns:a16="http://schemas.microsoft.com/office/drawing/2014/main" id="{C987555A-24E5-4356-F062-FCC05E711F42}"/>
              </a:ext>
            </a:extLst>
          </p:cNvPr>
          <p:cNvGrpSpPr/>
          <p:nvPr/>
        </p:nvGrpSpPr>
        <p:grpSpPr>
          <a:xfrm>
            <a:off x="1633721" y="5318794"/>
            <a:ext cx="8789999" cy="3046075"/>
            <a:chOff x="1535384" y="2188011"/>
            <a:chExt cx="7752707" cy="3046075"/>
          </a:xfrm>
        </p:grpSpPr>
        <p:sp>
          <p:nvSpPr>
            <p:cNvPr id="27" name="TextBox 26">
              <a:extLst>
                <a:ext uri="{FF2B5EF4-FFF2-40B4-BE49-F238E27FC236}">
                  <a16:creationId xmlns:a16="http://schemas.microsoft.com/office/drawing/2014/main" id="{DF9F4CCF-E842-E489-A1FA-54A329FB11F9}"/>
                </a:ext>
              </a:extLst>
            </p:cNvPr>
            <p:cNvSpPr txBox="1"/>
            <p:nvPr/>
          </p:nvSpPr>
          <p:spPr>
            <a:xfrm>
              <a:off x="1570197" y="3141205"/>
              <a:ext cx="7717893" cy="2092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spcAft>
                  <a:spcPts val="600"/>
                </a:spcAft>
                <a:buFont typeface="Arial" panose="020B0604020202020204" pitchFamily="34" charset="0"/>
                <a:buChar char="•"/>
              </a:pPr>
              <a:r>
                <a:rPr lang="en-US" sz="2000" b="0" dirty="0">
                  <a:latin typeface="Montserrat" pitchFamily="2" charset="77"/>
                </a:rPr>
                <a:t>Normality of the Response and Nominal Features was majority Skewed to the right.</a:t>
              </a:r>
            </a:p>
            <a:p>
              <a:pPr marL="342900" indent="-342900" algn="l">
                <a:spcAft>
                  <a:spcPts val="600"/>
                </a:spcAft>
                <a:buFont typeface="Arial" panose="020B0604020202020204" pitchFamily="34" charset="0"/>
                <a:buChar char="•"/>
              </a:pPr>
              <a:r>
                <a:rPr lang="en-US" sz="2000" b="0" dirty="0">
                  <a:latin typeface="Montserrat" pitchFamily="2" charset="77"/>
                </a:rPr>
                <a:t>Applied Log transformation with a constant addition to handle the handle zero and negative values in the response.</a:t>
              </a:r>
            </a:p>
            <a:p>
              <a:pPr marL="342900" indent="-342900" algn="l">
                <a:spcAft>
                  <a:spcPts val="600"/>
                </a:spcAft>
                <a:buFont typeface="Arial" panose="020B0604020202020204" pitchFamily="34" charset="0"/>
                <a:buChar char="•"/>
              </a:pPr>
              <a:r>
                <a:rPr lang="en-US" sz="2000" b="0" dirty="0">
                  <a:latin typeface="Montserrat" pitchFamily="2" charset="77"/>
                </a:rPr>
                <a:t>Additionally, a cut-off threshold was implemented for Ratio Features that surpassed 100%, excluding the occupancy rate. </a:t>
              </a:r>
            </a:p>
          </p:txBody>
        </p:sp>
        <p:grpSp>
          <p:nvGrpSpPr>
            <p:cNvPr id="28" name="Group 27">
              <a:extLst>
                <a:ext uri="{FF2B5EF4-FFF2-40B4-BE49-F238E27FC236}">
                  <a16:creationId xmlns:a16="http://schemas.microsoft.com/office/drawing/2014/main" id="{BEA07E36-CCD1-6B67-3A28-7764735C62CF}"/>
                </a:ext>
              </a:extLst>
            </p:cNvPr>
            <p:cNvGrpSpPr/>
            <p:nvPr/>
          </p:nvGrpSpPr>
          <p:grpSpPr>
            <a:xfrm>
              <a:off x="1535384" y="2188011"/>
              <a:ext cx="7752707" cy="737108"/>
              <a:chOff x="4843485" y="1249871"/>
              <a:chExt cx="8302543" cy="2205645"/>
            </a:xfrm>
          </p:grpSpPr>
          <p:sp>
            <p:nvSpPr>
              <p:cNvPr id="37" name="Rounded Rectangle 36">
                <a:extLst>
                  <a:ext uri="{FF2B5EF4-FFF2-40B4-BE49-F238E27FC236}">
                    <a16:creationId xmlns:a16="http://schemas.microsoft.com/office/drawing/2014/main" id="{956BBA16-4519-592C-37F9-17679FAC4372}"/>
                  </a:ext>
                </a:extLst>
              </p:cNvPr>
              <p:cNvSpPr/>
              <p:nvPr/>
            </p:nvSpPr>
            <p:spPr>
              <a:xfrm>
                <a:off x="4843485" y="1249871"/>
                <a:ext cx="8302543" cy="2205645"/>
              </a:xfrm>
              <a:prstGeom prst="roundRect">
                <a:avLst/>
              </a:prstGeom>
              <a:solidFill>
                <a:srgbClr val="1D2DB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8" name="TextBox 37">
                <a:extLst>
                  <a:ext uri="{FF2B5EF4-FFF2-40B4-BE49-F238E27FC236}">
                    <a16:creationId xmlns:a16="http://schemas.microsoft.com/office/drawing/2014/main" id="{95997E96-35A3-40F1-9AFA-887A442769EF}"/>
                  </a:ext>
                </a:extLst>
              </p:cNvPr>
              <p:cNvSpPr txBox="1"/>
              <p:nvPr/>
            </p:nvSpPr>
            <p:spPr>
              <a:xfrm>
                <a:off x="4880768" y="1529737"/>
                <a:ext cx="8265260" cy="1642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Aft>
                    <a:spcPts val="600"/>
                  </a:spcAft>
                </a:pPr>
                <a:r>
                  <a:rPr lang="en-US" sz="2400" dirty="0">
                    <a:solidFill>
                      <a:schemeClr val="bg1"/>
                    </a:solidFill>
                    <a:latin typeface="Montserrat" pitchFamily="2" charset="77"/>
                  </a:rPr>
                  <a:t>Check Normality &amp; Review Outliers</a:t>
                </a:r>
              </a:p>
            </p:txBody>
          </p:sp>
        </p:grpSp>
      </p:grpSp>
      <p:sp>
        <p:nvSpPr>
          <p:cNvPr id="57" name="TextBox 56">
            <a:extLst>
              <a:ext uri="{FF2B5EF4-FFF2-40B4-BE49-F238E27FC236}">
                <a16:creationId xmlns:a16="http://schemas.microsoft.com/office/drawing/2014/main" id="{72E74022-FD71-F671-3137-20786CD2CA4D}"/>
              </a:ext>
            </a:extLst>
          </p:cNvPr>
          <p:cNvSpPr txBox="1"/>
          <p:nvPr/>
        </p:nvSpPr>
        <p:spPr>
          <a:xfrm>
            <a:off x="-3364206" y="13437536"/>
            <a:ext cx="7752708"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spcAft>
                <a:spcPts val="1800"/>
              </a:spcAft>
            </a:pPr>
            <a:r>
              <a:rPr lang="en-US" sz="1100" b="0" i="1" dirty="0">
                <a:latin typeface="Montserrat" pitchFamily="2" charset="77"/>
              </a:rPr>
              <a:t>*Note: Graphs &amp; Regression details are provided in Appendix</a:t>
            </a:r>
          </a:p>
        </p:txBody>
      </p:sp>
      <p:grpSp>
        <p:nvGrpSpPr>
          <p:cNvPr id="80" name="Group 79">
            <a:extLst>
              <a:ext uri="{FF2B5EF4-FFF2-40B4-BE49-F238E27FC236}">
                <a16:creationId xmlns:a16="http://schemas.microsoft.com/office/drawing/2014/main" id="{58B9D337-FCCF-3B8C-840B-7036F208E036}"/>
              </a:ext>
            </a:extLst>
          </p:cNvPr>
          <p:cNvGrpSpPr/>
          <p:nvPr/>
        </p:nvGrpSpPr>
        <p:grpSpPr>
          <a:xfrm>
            <a:off x="1673192" y="8471233"/>
            <a:ext cx="8827200" cy="3046075"/>
            <a:chOff x="1535385" y="2188011"/>
            <a:chExt cx="7572824" cy="3046075"/>
          </a:xfrm>
        </p:grpSpPr>
        <p:sp>
          <p:nvSpPr>
            <p:cNvPr id="81" name="TextBox 80">
              <a:extLst>
                <a:ext uri="{FF2B5EF4-FFF2-40B4-BE49-F238E27FC236}">
                  <a16:creationId xmlns:a16="http://schemas.microsoft.com/office/drawing/2014/main" id="{F5779560-CC0E-AD16-1BCF-E0ABE294C099}"/>
                </a:ext>
              </a:extLst>
            </p:cNvPr>
            <p:cNvSpPr txBox="1"/>
            <p:nvPr/>
          </p:nvSpPr>
          <p:spPr>
            <a:xfrm>
              <a:off x="1570198" y="3141205"/>
              <a:ext cx="7538010" cy="2092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spcAft>
                  <a:spcPts val="600"/>
                </a:spcAft>
                <a:buFont typeface="Arial" panose="020B0604020202020204" pitchFamily="34" charset="0"/>
                <a:buChar char="•"/>
              </a:pPr>
              <a:r>
                <a:rPr lang="en-US" sz="2000" b="0" dirty="0">
                  <a:latin typeface="Montserrat" pitchFamily="2" charset="77"/>
                </a:rPr>
                <a:t>Applied SelectKBest feature method identifies co-relation b/w each feature and response keeping other features constant.</a:t>
              </a:r>
            </a:p>
            <a:p>
              <a:pPr marL="342900" indent="-342900" algn="l">
                <a:spcAft>
                  <a:spcPts val="600"/>
                </a:spcAft>
                <a:buFont typeface="Arial" panose="020B0604020202020204" pitchFamily="34" charset="0"/>
                <a:buChar char="•"/>
              </a:pPr>
              <a:r>
                <a:rPr lang="en-US" sz="2000" b="0" dirty="0">
                  <a:latin typeface="Montserrat" pitchFamily="2" charset="77"/>
                </a:rPr>
                <a:t>Visualized the Correlation Table to filter features with high multi-collinearity to  b/w each other and Response.</a:t>
              </a:r>
            </a:p>
            <a:p>
              <a:pPr marL="342900" indent="-342900" algn="l">
                <a:spcAft>
                  <a:spcPts val="600"/>
                </a:spcAft>
                <a:buFont typeface="Arial" panose="020B0604020202020204" pitchFamily="34" charset="0"/>
                <a:buChar char="•"/>
              </a:pPr>
              <a:r>
                <a:rPr lang="en-US" sz="2000" b="0" dirty="0">
                  <a:latin typeface="Montserrat" pitchFamily="2" charset="77"/>
                </a:rPr>
                <a:t>Checked the Variance Inflation Factor to check multi-collinearity and filter a final set of features for modeling.</a:t>
              </a:r>
            </a:p>
          </p:txBody>
        </p:sp>
        <p:grpSp>
          <p:nvGrpSpPr>
            <p:cNvPr id="82" name="Group 81">
              <a:extLst>
                <a:ext uri="{FF2B5EF4-FFF2-40B4-BE49-F238E27FC236}">
                  <a16:creationId xmlns:a16="http://schemas.microsoft.com/office/drawing/2014/main" id="{968848BB-A647-7C21-4974-01F827632E1C}"/>
                </a:ext>
              </a:extLst>
            </p:cNvPr>
            <p:cNvGrpSpPr/>
            <p:nvPr/>
          </p:nvGrpSpPr>
          <p:grpSpPr>
            <a:xfrm>
              <a:off x="1535385" y="2188011"/>
              <a:ext cx="7572824" cy="737108"/>
              <a:chOff x="4843486" y="1249871"/>
              <a:chExt cx="8109902" cy="2205645"/>
            </a:xfrm>
          </p:grpSpPr>
          <p:sp>
            <p:nvSpPr>
              <p:cNvPr id="83" name="Rounded Rectangle 82">
                <a:extLst>
                  <a:ext uri="{FF2B5EF4-FFF2-40B4-BE49-F238E27FC236}">
                    <a16:creationId xmlns:a16="http://schemas.microsoft.com/office/drawing/2014/main" id="{0AFAD519-E585-B027-1798-C538A80AD26F}"/>
                  </a:ext>
                </a:extLst>
              </p:cNvPr>
              <p:cNvSpPr/>
              <p:nvPr/>
            </p:nvSpPr>
            <p:spPr>
              <a:xfrm>
                <a:off x="4843486" y="1249871"/>
                <a:ext cx="8109902" cy="2205645"/>
              </a:xfrm>
              <a:prstGeom prst="roundRect">
                <a:avLst/>
              </a:prstGeom>
              <a:solidFill>
                <a:srgbClr val="1D2DB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4" name="TextBox 83">
                <a:extLst>
                  <a:ext uri="{FF2B5EF4-FFF2-40B4-BE49-F238E27FC236}">
                    <a16:creationId xmlns:a16="http://schemas.microsoft.com/office/drawing/2014/main" id="{5C16487C-7BDD-D81F-E0F8-1789608C25C0}"/>
                  </a:ext>
                </a:extLst>
              </p:cNvPr>
              <p:cNvSpPr txBox="1"/>
              <p:nvPr/>
            </p:nvSpPr>
            <p:spPr>
              <a:xfrm>
                <a:off x="4880768" y="1529737"/>
                <a:ext cx="8072619" cy="1642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Aft>
                    <a:spcPts val="600"/>
                  </a:spcAft>
                </a:pPr>
                <a:r>
                  <a:rPr lang="en-US" sz="2400" dirty="0">
                    <a:solidFill>
                      <a:schemeClr val="bg1"/>
                    </a:solidFill>
                    <a:latin typeface="Montserrat" pitchFamily="2" charset="77"/>
                  </a:rPr>
                  <a:t>Feature Selection</a:t>
                </a:r>
              </a:p>
            </p:txBody>
          </p:sp>
        </p:grpSp>
      </p:grpSp>
      <p:sp>
        <p:nvSpPr>
          <p:cNvPr id="92" name="TextBox 91">
            <a:extLst>
              <a:ext uri="{FF2B5EF4-FFF2-40B4-BE49-F238E27FC236}">
                <a16:creationId xmlns:a16="http://schemas.microsoft.com/office/drawing/2014/main" id="{CD0C6F36-4492-161D-960A-4F4065324C71}"/>
              </a:ext>
            </a:extLst>
          </p:cNvPr>
          <p:cNvSpPr txBox="1"/>
          <p:nvPr/>
        </p:nvSpPr>
        <p:spPr>
          <a:xfrm>
            <a:off x="-155815" y="1275680"/>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latin typeface="Montserrat" pitchFamily="2" charset="77"/>
              </a:rPr>
              <a:t>Identification of Key Drivers</a:t>
            </a:r>
          </a:p>
        </p:txBody>
      </p:sp>
      <p:grpSp>
        <p:nvGrpSpPr>
          <p:cNvPr id="3" name="Group 2">
            <a:extLst>
              <a:ext uri="{FF2B5EF4-FFF2-40B4-BE49-F238E27FC236}">
                <a16:creationId xmlns:a16="http://schemas.microsoft.com/office/drawing/2014/main" id="{052A1800-2C9E-9A41-FB12-8667279BABE7}"/>
              </a:ext>
            </a:extLst>
          </p:cNvPr>
          <p:cNvGrpSpPr/>
          <p:nvPr/>
        </p:nvGrpSpPr>
        <p:grpSpPr>
          <a:xfrm>
            <a:off x="12627429" y="1900783"/>
            <a:ext cx="9993077" cy="4557261"/>
            <a:chOff x="1535384" y="2188011"/>
            <a:chExt cx="8014817" cy="5119248"/>
          </a:xfrm>
        </p:grpSpPr>
        <p:sp>
          <p:nvSpPr>
            <p:cNvPr id="4" name="TextBox 3">
              <a:extLst>
                <a:ext uri="{FF2B5EF4-FFF2-40B4-BE49-F238E27FC236}">
                  <a16:creationId xmlns:a16="http://schemas.microsoft.com/office/drawing/2014/main" id="{55716ACD-6DF7-24CE-F75F-197C394AAAC6}"/>
                </a:ext>
              </a:extLst>
            </p:cNvPr>
            <p:cNvSpPr txBox="1"/>
            <p:nvPr/>
          </p:nvSpPr>
          <p:spPr>
            <a:xfrm>
              <a:off x="1570197" y="3141205"/>
              <a:ext cx="7980004" cy="4166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spcAft>
                  <a:spcPts val="600"/>
                </a:spcAft>
                <a:buFont typeface="Arial" panose="020B0604020202020204" pitchFamily="34" charset="0"/>
                <a:buChar char="•"/>
              </a:pPr>
              <a:r>
                <a:rPr lang="en-US" sz="2000" b="0" dirty="0">
                  <a:latin typeface="Montserrat" pitchFamily="2" charset="77"/>
                </a:rPr>
                <a:t>Multi-Linear Regression was employed to analyze the selected feature set. The objective was to assess the statistical significance of the chosen features and interpret the coefficients to understand their importance in relation to the Response variable. </a:t>
              </a:r>
            </a:p>
            <a:p>
              <a:pPr marL="342900" indent="-342900" algn="l">
                <a:spcAft>
                  <a:spcPts val="600"/>
                </a:spcAft>
                <a:buFont typeface="Arial" panose="020B0604020202020204" pitchFamily="34" charset="0"/>
                <a:buChar char="•"/>
              </a:pPr>
              <a:r>
                <a:rPr lang="en-US" sz="2000" b="0" dirty="0">
                  <a:latin typeface="Montserrat" pitchFamily="2" charset="77"/>
                </a:rPr>
                <a:t>In terms of marketing investment, Channel 2 presents a positive outlook for increasing Net Room Nights, while Channels 10 and 4 exhibit a negative impact on the same metric.</a:t>
              </a:r>
            </a:p>
            <a:p>
              <a:pPr marL="342900" indent="-342900" algn="l">
                <a:spcAft>
                  <a:spcPts val="600"/>
                </a:spcAft>
                <a:buFont typeface="Arial" panose="020B0604020202020204" pitchFamily="34" charset="0"/>
                <a:buChar char="•"/>
              </a:pPr>
              <a:r>
                <a:rPr lang="en-US" sz="2000" b="0" dirty="0">
                  <a:latin typeface="Montserrat" pitchFamily="2" charset="77"/>
                </a:rPr>
                <a:t>Geographic region 1 highlight the highest area to get Net Room Nights.</a:t>
              </a:r>
            </a:p>
            <a:p>
              <a:pPr marL="342900" indent="-342900" algn="l">
                <a:spcAft>
                  <a:spcPts val="600"/>
                </a:spcAft>
                <a:buFont typeface="Arial" panose="020B0604020202020204" pitchFamily="34" charset="0"/>
                <a:buChar char="•"/>
              </a:pPr>
              <a:r>
                <a:rPr lang="en-US" sz="2000" b="0" dirty="0">
                  <a:latin typeface="Montserrat" pitchFamily="2" charset="77"/>
                </a:rPr>
                <a:t>In the context of Funnel metrics, a rise in the Order rate coupled with a decrease in the Bounce rate would lead to the inference of an increase in Net Room Nights.</a:t>
              </a:r>
            </a:p>
          </p:txBody>
        </p:sp>
        <p:grpSp>
          <p:nvGrpSpPr>
            <p:cNvPr id="6" name="Group 5">
              <a:extLst>
                <a:ext uri="{FF2B5EF4-FFF2-40B4-BE49-F238E27FC236}">
                  <a16:creationId xmlns:a16="http://schemas.microsoft.com/office/drawing/2014/main" id="{90290B1D-2A5C-2BCD-6949-7CF2B385FE90}"/>
                </a:ext>
              </a:extLst>
            </p:cNvPr>
            <p:cNvGrpSpPr/>
            <p:nvPr/>
          </p:nvGrpSpPr>
          <p:grpSpPr>
            <a:xfrm>
              <a:off x="1535384" y="2188011"/>
              <a:ext cx="7787521" cy="737108"/>
              <a:chOff x="4843485" y="1249871"/>
              <a:chExt cx="8339826" cy="2205645"/>
            </a:xfrm>
          </p:grpSpPr>
          <p:sp>
            <p:nvSpPr>
              <p:cNvPr id="7" name="Rounded Rectangle 6">
                <a:extLst>
                  <a:ext uri="{FF2B5EF4-FFF2-40B4-BE49-F238E27FC236}">
                    <a16:creationId xmlns:a16="http://schemas.microsoft.com/office/drawing/2014/main" id="{7CFB40D3-637A-859D-887F-152ED0AC2E94}"/>
                  </a:ext>
                </a:extLst>
              </p:cNvPr>
              <p:cNvSpPr/>
              <p:nvPr/>
            </p:nvSpPr>
            <p:spPr>
              <a:xfrm>
                <a:off x="4843485" y="1249871"/>
                <a:ext cx="8302543" cy="2205645"/>
              </a:xfrm>
              <a:prstGeom prst="roundRect">
                <a:avLst/>
              </a:prstGeom>
              <a:solidFill>
                <a:srgbClr val="1D2DB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TextBox 7">
                <a:extLst>
                  <a:ext uri="{FF2B5EF4-FFF2-40B4-BE49-F238E27FC236}">
                    <a16:creationId xmlns:a16="http://schemas.microsoft.com/office/drawing/2014/main" id="{2F0F05C4-CEA9-6CF8-C001-59461B9CE5B8}"/>
                  </a:ext>
                </a:extLst>
              </p:cNvPr>
              <p:cNvSpPr txBox="1"/>
              <p:nvPr/>
            </p:nvSpPr>
            <p:spPr>
              <a:xfrm>
                <a:off x="4880768" y="1529737"/>
                <a:ext cx="8302543" cy="1642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Aft>
                    <a:spcPts val="600"/>
                  </a:spcAft>
                </a:pPr>
                <a:r>
                  <a:rPr lang="en-US" sz="2400" dirty="0">
                    <a:solidFill>
                      <a:schemeClr val="bg1"/>
                    </a:solidFill>
                    <a:latin typeface="Montserrat" pitchFamily="2" charset="77"/>
                  </a:rPr>
                  <a:t>Modeling</a:t>
                </a:r>
              </a:p>
            </p:txBody>
          </p:sp>
        </p:grpSp>
      </p:grpSp>
      <p:pic>
        <p:nvPicPr>
          <p:cNvPr id="9" name="Picture 8">
            <a:extLst>
              <a:ext uri="{FF2B5EF4-FFF2-40B4-BE49-F238E27FC236}">
                <a16:creationId xmlns:a16="http://schemas.microsoft.com/office/drawing/2014/main" id="{B297EDF0-3607-27A0-F8FF-62AFD6990B81}"/>
              </a:ext>
            </a:extLst>
          </p:cNvPr>
          <p:cNvPicPr>
            <a:picLocks noChangeAspect="1"/>
          </p:cNvPicPr>
          <p:nvPr/>
        </p:nvPicPr>
        <p:blipFill rotWithShape="1">
          <a:blip r:embed="rId2"/>
          <a:srcRect b="5180"/>
          <a:stretch/>
        </p:blipFill>
        <p:spPr>
          <a:xfrm>
            <a:off x="13440346" y="6858000"/>
            <a:ext cx="8410648" cy="5447611"/>
          </a:xfrm>
          <a:prstGeom prst="rect">
            <a:avLst/>
          </a:prstGeom>
          <a:ln w="22225">
            <a:solidFill>
              <a:srgbClr val="0070C0"/>
            </a:solidFill>
          </a:ln>
        </p:spPr>
      </p:pic>
      <p:sp>
        <p:nvSpPr>
          <p:cNvPr id="34" name="TextBox 33">
            <a:extLst>
              <a:ext uri="{FF2B5EF4-FFF2-40B4-BE49-F238E27FC236}">
                <a16:creationId xmlns:a16="http://schemas.microsoft.com/office/drawing/2014/main" id="{133ACDA3-39D9-6A27-536E-F8196D406C0C}"/>
              </a:ext>
            </a:extLst>
          </p:cNvPr>
          <p:cNvSpPr txBox="1"/>
          <p:nvPr/>
        </p:nvSpPr>
        <p:spPr>
          <a:xfrm>
            <a:off x="12990016" y="12523915"/>
            <a:ext cx="886097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1600" b="0" dirty="0">
                <a:latin typeface="Montserrat" pitchFamily="2" charset="77"/>
              </a:rPr>
              <a:t>P Values of the selected features &lt; 0.05 validating significance. Coefficients with +/- values elaborate on relationship with the Net Room Nights. </a:t>
            </a:r>
          </a:p>
        </p:txBody>
      </p:sp>
      <p:sp>
        <p:nvSpPr>
          <p:cNvPr id="60" name="TextBox 59">
            <a:extLst>
              <a:ext uri="{FF2B5EF4-FFF2-40B4-BE49-F238E27FC236}">
                <a16:creationId xmlns:a16="http://schemas.microsoft.com/office/drawing/2014/main" id="{3884C711-AAC7-B299-5F91-E9822FDD6348}"/>
              </a:ext>
            </a:extLst>
          </p:cNvPr>
          <p:cNvSpPr txBox="1"/>
          <p:nvPr/>
        </p:nvSpPr>
        <p:spPr>
          <a:xfrm>
            <a:off x="1911956" y="11884856"/>
            <a:ext cx="8750526" cy="10331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dirty="0">
                <a:latin typeface="Montserrat" pitchFamily="2" charset="77"/>
              </a:rPr>
              <a:t>Conclusion: </a:t>
            </a:r>
            <a:r>
              <a:rPr lang="en-US" sz="2000" b="0" dirty="0">
                <a:latin typeface="Montserrat" pitchFamily="2" charset="77"/>
              </a:rPr>
              <a:t>The insights related to positive or negative correlation from regression will help in identification of driving features and areas for growth of Net Room Nights.</a:t>
            </a:r>
          </a:p>
        </p:txBody>
      </p:sp>
      <p:sp>
        <p:nvSpPr>
          <p:cNvPr id="61" name="Slide Number Placeholder 35">
            <a:extLst>
              <a:ext uri="{FF2B5EF4-FFF2-40B4-BE49-F238E27FC236}">
                <a16:creationId xmlns:a16="http://schemas.microsoft.com/office/drawing/2014/main" id="{A0B3FE49-0898-D5ED-41E8-F6A2874C72C8}"/>
              </a:ext>
            </a:extLst>
          </p:cNvPr>
          <p:cNvSpPr>
            <a:spLocks noGrp="1"/>
          </p:cNvSpPr>
          <p:nvPr>
            <p:ph type="sldNum" sz="quarter" idx="2"/>
          </p:nvPr>
        </p:nvSpPr>
        <p:spPr>
          <a:xfrm>
            <a:off x="11959031" y="13081000"/>
            <a:ext cx="453238" cy="461059"/>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42923676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3BDCD4CA-2DBD-DBAF-785E-14C9A9B1CF1C}"/>
              </a:ext>
            </a:extLst>
          </p:cNvPr>
          <p:cNvSpPr txBox="1">
            <a:spLocks/>
          </p:cNvSpPr>
          <p:nvPr/>
        </p:nvSpPr>
        <p:spPr>
          <a:xfrm>
            <a:off x="12041272" y="13078759"/>
            <a:ext cx="28377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6</a:t>
            </a:fld>
            <a:endParaRPr lang="en-US" dirty="0"/>
          </a:p>
        </p:txBody>
      </p:sp>
      <p:sp>
        <p:nvSpPr>
          <p:cNvPr id="37" name="Acquisition Funnel Metrics">
            <a:extLst>
              <a:ext uri="{FF2B5EF4-FFF2-40B4-BE49-F238E27FC236}">
                <a16:creationId xmlns:a16="http://schemas.microsoft.com/office/drawing/2014/main" id="{92222276-5634-BBD9-C2E6-4AA3A852B5AC}"/>
              </a:ext>
            </a:extLst>
          </p:cNvPr>
          <p:cNvSpPr txBox="1">
            <a:spLocks/>
          </p:cNvSpPr>
          <p:nvPr/>
        </p:nvSpPr>
        <p:spPr>
          <a:xfrm>
            <a:off x="0" y="305775"/>
            <a:ext cx="24384000" cy="944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Basic Statistics</a:t>
            </a:r>
          </a:p>
        </p:txBody>
      </p:sp>
      <p:sp>
        <p:nvSpPr>
          <p:cNvPr id="38" name="TextBox 37">
            <a:extLst>
              <a:ext uri="{FF2B5EF4-FFF2-40B4-BE49-F238E27FC236}">
                <a16:creationId xmlns:a16="http://schemas.microsoft.com/office/drawing/2014/main" id="{1BAE63D4-D169-CBFA-141D-421388BDBB08}"/>
              </a:ext>
            </a:extLst>
          </p:cNvPr>
          <p:cNvSpPr txBox="1"/>
          <p:nvPr/>
        </p:nvSpPr>
        <p:spPr>
          <a:xfrm>
            <a:off x="-155815" y="1275680"/>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solidFill>
                  <a:srgbClr val="000000"/>
                </a:solidFill>
                <a:effectLst/>
                <a:latin typeface="Montserrat" pitchFamily="2" charset="77"/>
              </a:rPr>
              <a:t>Where are the opportunities for growth of Room Nights?</a:t>
            </a:r>
          </a:p>
        </p:txBody>
      </p:sp>
      <p:sp>
        <p:nvSpPr>
          <p:cNvPr id="60" name="Slide Number Placeholder 59">
            <a:extLst>
              <a:ext uri="{FF2B5EF4-FFF2-40B4-BE49-F238E27FC236}">
                <a16:creationId xmlns:a16="http://schemas.microsoft.com/office/drawing/2014/main" id="{C11262BA-DEA8-754B-EBF2-A14EA192113C}"/>
              </a:ext>
            </a:extLst>
          </p:cNvPr>
          <p:cNvSpPr>
            <a:spLocks noGrp="1"/>
          </p:cNvSpPr>
          <p:nvPr>
            <p:ph type="sldNum" sz="quarter" idx="2"/>
          </p:nvPr>
        </p:nvSpPr>
        <p:spPr/>
        <p:txBody>
          <a:bodyPr/>
          <a:lstStyle/>
          <a:p>
            <a:fld id="{86CB4B4D-7CA3-9044-876B-883B54F8677D}" type="slidenum">
              <a:rPr lang="en-US" smtClean="0"/>
              <a:t>6</a:t>
            </a:fld>
            <a:endParaRPr lang="en-US" dirty="0"/>
          </a:p>
        </p:txBody>
      </p:sp>
      <p:sp>
        <p:nvSpPr>
          <p:cNvPr id="67" name="TextBox 66">
            <a:extLst>
              <a:ext uri="{FF2B5EF4-FFF2-40B4-BE49-F238E27FC236}">
                <a16:creationId xmlns:a16="http://schemas.microsoft.com/office/drawing/2014/main" id="{F369AD26-4E7A-1D2F-3F58-A0280DC9163C}"/>
              </a:ext>
            </a:extLst>
          </p:cNvPr>
          <p:cNvSpPr txBox="1"/>
          <p:nvPr/>
        </p:nvSpPr>
        <p:spPr>
          <a:xfrm>
            <a:off x="1723004" y="2287641"/>
            <a:ext cx="674734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chemeClr val="bg1"/>
                </a:solidFill>
                <a:effectLst/>
                <a:uFillTx/>
                <a:latin typeface="Helvetica Neue"/>
                <a:ea typeface="Helvetica Neue"/>
                <a:cs typeface="Helvetica Neue"/>
                <a:sym typeface="Helvetica Neue"/>
              </a:rPr>
              <a:t>Basic Statistics</a:t>
            </a:r>
          </a:p>
        </p:txBody>
      </p:sp>
      <p:grpSp>
        <p:nvGrpSpPr>
          <p:cNvPr id="72" name="Group 71">
            <a:extLst>
              <a:ext uri="{FF2B5EF4-FFF2-40B4-BE49-F238E27FC236}">
                <a16:creationId xmlns:a16="http://schemas.microsoft.com/office/drawing/2014/main" id="{B62C6269-85E5-E333-15C3-86EAF8E20F50}"/>
              </a:ext>
            </a:extLst>
          </p:cNvPr>
          <p:cNvGrpSpPr/>
          <p:nvPr/>
        </p:nvGrpSpPr>
        <p:grpSpPr>
          <a:xfrm>
            <a:off x="3418637" y="2733787"/>
            <a:ext cx="4853297" cy="2239983"/>
            <a:chOff x="13732386" y="8526177"/>
            <a:chExt cx="4610141" cy="2127757"/>
          </a:xfrm>
        </p:grpSpPr>
        <p:pic>
          <p:nvPicPr>
            <p:cNvPr id="71" name="Picture 70">
              <a:extLst>
                <a:ext uri="{FF2B5EF4-FFF2-40B4-BE49-F238E27FC236}">
                  <a16:creationId xmlns:a16="http://schemas.microsoft.com/office/drawing/2014/main" id="{6C410CC9-530B-55D4-05D3-917F313F2C7C}"/>
                </a:ext>
              </a:extLst>
            </p:cNvPr>
            <p:cNvPicPr>
              <a:picLocks noChangeAspect="1"/>
            </p:cNvPicPr>
            <p:nvPr/>
          </p:nvPicPr>
          <p:blipFill>
            <a:blip r:embed="rId2"/>
            <a:stretch>
              <a:fillRect/>
            </a:stretch>
          </p:blipFill>
          <p:spPr>
            <a:xfrm>
              <a:off x="13732386" y="8526177"/>
              <a:ext cx="4610141" cy="2127757"/>
            </a:xfrm>
            <a:prstGeom prst="rect">
              <a:avLst/>
            </a:prstGeom>
            <a:ln w="22225">
              <a:solidFill>
                <a:srgbClr val="0170C1"/>
              </a:solidFill>
            </a:ln>
          </p:spPr>
        </p:pic>
        <p:sp>
          <p:nvSpPr>
            <p:cNvPr id="68" name="Rectangle 67">
              <a:extLst>
                <a:ext uri="{FF2B5EF4-FFF2-40B4-BE49-F238E27FC236}">
                  <a16:creationId xmlns:a16="http://schemas.microsoft.com/office/drawing/2014/main" id="{1D5FA0EB-5F44-BE94-41F7-D7FD25E1826B}"/>
                </a:ext>
              </a:extLst>
            </p:cNvPr>
            <p:cNvSpPr/>
            <p:nvPr/>
          </p:nvSpPr>
          <p:spPr>
            <a:xfrm>
              <a:off x="15900184" y="9126729"/>
              <a:ext cx="2267235" cy="269773"/>
            </a:xfrm>
            <a:prstGeom prst="rect">
              <a:avLst/>
            </a:prstGeom>
            <a:solidFill>
              <a:schemeClr val="accent3">
                <a:lumMod val="60000"/>
                <a:lumOff val="40000"/>
                <a:alpha val="37000"/>
              </a:schemeClr>
            </a:solidFill>
            <a:ln w="12700" cap="flat">
              <a:solidFill>
                <a:srgbClr val="0170C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grpSp>
        <p:nvGrpSpPr>
          <p:cNvPr id="74" name="Group 73">
            <a:extLst>
              <a:ext uri="{FF2B5EF4-FFF2-40B4-BE49-F238E27FC236}">
                <a16:creationId xmlns:a16="http://schemas.microsoft.com/office/drawing/2014/main" id="{65B5A692-9C98-01BC-F7CD-2E0F075C6F66}"/>
              </a:ext>
            </a:extLst>
          </p:cNvPr>
          <p:cNvGrpSpPr/>
          <p:nvPr/>
        </p:nvGrpSpPr>
        <p:grpSpPr>
          <a:xfrm>
            <a:off x="1975369" y="6776625"/>
            <a:ext cx="7967373" cy="2812970"/>
            <a:chOff x="13617279" y="5603038"/>
            <a:chExt cx="7967373" cy="2812970"/>
          </a:xfrm>
        </p:grpSpPr>
        <p:pic>
          <p:nvPicPr>
            <p:cNvPr id="70" name="Picture 69">
              <a:extLst>
                <a:ext uri="{FF2B5EF4-FFF2-40B4-BE49-F238E27FC236}">
                  <a16:creationId xmlns:a16="http://schemas.microsoft.com/office/drawing/2014/main" id="{0CB75369-4E46-A73F-5AAD-EAE657F7A552}"/>
                </a:ext>
              </a:extLst>
            </p:cNvPr>
            <p:cNvPicPr>
              <a:picLocks noChangeAspect="1"/>
            </p:cNvPicPr>
            <p:nvPr/>
          </p:nvPicPr>
          <p:blipFill>
            <a:blip r:embed="rId3"/>
            <a:stretch>
              <a:fillRect/>
            </a:stretch>
          </p:blipFill>
          <p:spPr>
            <a:xfrm>
              <a:off x="13617279" y="5603038"/>
              <a:ext cx="7967373" cy="2812970"/>
            </a:xfrm>
            <a:prstGeom prst="rect">
              <a:avLst/>
            </a:prstGeom>
            <a:ln w="22225">
              <a:solidFill>
                <a:srgbClr val="0170C1"/>
              </a:solidFill>
            </a:ln>
          </p:spPr>
        </p:pic>
        <p:sp>
          <p:nvSpPr>
            <p:cNvPr id="69" name="Rectangle 68">
              <a:extLst>
                <a:ext uri="{FF2B5EF4-FFF2-40B4-BE49-F238E27FC236}">
                  <a16:creationId xmlns:a16="http://schemas.microsoft.com/office/drawing/2014/main" id="{B2AFE064-B1A8-D1AD-12F9-74081F98EACE}"/>
                </a:ext>
              </a:extLst>
            </p:cNvPr>
            <p:cNvSpPr/>
            <p:nvPr/>
          </p:nvSpPr>
          <p:spPr>
            <a:xfrm>
              <a:off x="15650258" y="6743269"/>
              <a:ext cx="2926080" cy="274320"/>
            </a:xfrm>
            <a:prstGeom prst="rect">
              <a:avLst/>
            </a:prstGeom>
            <a:solidFill>
              <a:srgbClr val="C00000">
                <a:alpha val="37000"/>
              </a:srgbClr>
            </a:solidFill>
            <a:ln w="12700" cap="flat">
              <a:solidFill>
                <a:srgbClr val="0170C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3" name="Rectangle 72">
              <a:extLst>
                <a:ext uri="{FF2B5EF4-FFF2-40B4-BE49-F238E27FC236}">
                  <a16:creationId xmlns:a16="http://schemas.microsoft.com/office/drawing/2014/main" id="{7751609C-0C8A-DD14-B8BC-E270A73B372F}"/>
                </a:ext>
              </a:extLst>
            </p:cNvPr>
            <p:cNvSpPr/>
            <p:nvPr/>
          </p:nvSpPr>
          <p:spPr>
            <a:xfrm>
              <a:off x="18571853" y="7712238"/>
              <a:ext cx="2905848" cy="274320"/>
            </a:xfrm>
            <a:prstGeom prst="rect">
              <a:avLst/>
            </a:prstGeom>
            <a:solidFill>
              <a:srgbClr val="FFFF00">
                <a:alpha val="37000"/>
              </a:srgbClr>
            </a:solidFill>
            <a:ln w="12700" cap="flat">
              <a:solidFill>
                <a:srgbClr val="0170C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76" name="TextBox 75">
            <a:extLst>
              <a:ext uri="{FF2B5EF4-FFF2-40B4-BE49-F238E27FC236}">
                <a16:creationId xmlns:a16="http://schemas.microsoft.com/office/drawing/2014/main" id="{7F28DE47-CCA7-7470-F67A-6C882C9120F7}"/>
              </a:ext>
            </a:extLst>
          </p:cNvPr>
          <p:cNvSpPr txBox="1"/>
          <p:nvPr/>
        </p:nvSpPr>
        <p:spPr>
          <a:xfrm>
            <a:off x="2572879" y="5299692"/>
            <a:ext cx="677235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2000" b="0" dirty="0">
                <a:latin typeface="Montserrat" pitchFamily="2" charset="77"/>
              </a:rPr>
              <a:t>2019 has been the most productive year in terms of Room Night growth, Orders, and Targeted QSV, whereas Visits Dropped.</a:t>
            </a:r>
          </a:p>
        </p:txBody>
      </p:sp>
      <p:sp>
        <p:nvSpPr>
          <p:cNvPr id="77" name="TextBox 76">
            <a:extLst>
              <a:ext uri="{FF2B5EF4-FFF2-40B4-BE49-F238E27FC236}">
                <a16:creationId xmlns:a16="http://schemas.microsoft.com/office/drawing/2014/main" id="{4190325B-AFC9-58CE-F541-7486DF952DBC}"/>
              </a:ext>
            </a:extLst>
          </p:cNvPr>
          <p:cNvSpPr txBox="1"/>
          <p:nvPr/>
        </p:nvSpPr>
        <p:spPr>
          <a:xfrm>
            <a:off x="1975369" y="9966550"/>
            <a:ext cx="7967373"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2000" dirty="0">
                <a:latin typeface="Montserrat" pitchFamily="2" charset="77"/>
              </a:rPr>
              <a:t>Visits dropped in 2019 on Desktop</a:t>
            </a:r>
            <a:r>
              <a:rPr lang="en-US" sz="2000" b="0" dirty="0">
                <a:latin typeface="Montserrat" pitchFamily="2" charset="77"/>
              </a:rPr>
              <a:t>, compared to 2018 platform, probably due to possible migration of customer from Desktop to Mobile or possible market channel degradation.</a:t>
            </a:r>
          </a:p>
        </p:txBody>
      </p:sp>
      <p:sp>
        <p:nvSpPr>
          <p:cNvPr id="78" name="TextBox 77">
            <a:extLst>
              <a:ext uri="{FF2B5EF4-FFF2-40B4-BE49-F238E27FC236}">
                <a16:creationId xmlns:a16="http://schemas.microsoft.com/office/drawing/2014/main" id="{585929A6-72C2-578C-D502-F6666407D354}"/>
              </a:ext>
            </a:extLst>
          </p:cNvPr>
          <p:cNvSpPr txBox="1"/>
          <p:nvPr/>
        </p:nvSpPr>
        <p:spPr>
          <a:xfrm>
            <a:off x="1975369" y="11424657"/>
            <a:ext cx="8055480"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800"/>
              </a:spcAft>
            </a:pPr>
            <a:r>
              <a:rPr lang="en-US" sz="2000" b="0" dirty="0">
                <a:latin typeface="Montserrat" pitchFamily="2" charset="77"/>
              </a:rPr>
              <a:t>Big transition in customer behavior where Mobile Visits growth &gt; Desktop. This  indicates, customer likeliness to browse for hotels via app. Whereas </a:t>
            </a:r>
            <a:r>
              <a:rPr lang="en-US" sz="2000" dirty="0">
                <a:latin typeface="Montserrat" pitchFamily="2" charset="77"/>
              </a:rPr>
              <a:t>mobile order growth is lacking</a:t>
            </a:r>
            <a:r>
              <a:rPr lang="en-US" sz="2000" b="0" dirty="0">
                <a:latin typeface="Montserrat" pitchFamily="2" charset="77"/>
              </a:rPr>
              <a:t>.</a:t>
            </a:r>
          </a:p>
        </p:txBody>
      </p:sp>
      <p:sp>
        <p:nvSpPr>
          <p:cNvPr id="3" name="TextBox 2">
            <a:extLst>
              <a:ext uri="{FF2B5EF4-FFF2-40B4-BE49-F238E27FC236}">
                <a16:creationId xmlns:a16="http://schemas.microsoft.com/office/drawing/2014/main" id="{1E637572-1F46-B622-AEA0-3DEBE1A9A10F}"/>
              </a:ext>
            </a:extLst>
          </p:cNvPr>
          <p:cNvSpPr txBox="1"/>
          <p:nvPr/>
        </p:nvSpPr>
        <p:spPr>
          <a:xfrm>
            <a:off x="13710694" y="11998796"/>
            <a:ext cx="8496200"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2400"/>
              </a:spcAft>
            </a:pPr>
            <a:r>
              <a:rPr lang="en-US" sz="2000" b="0" dirty="0">
                <a:latin typeface="Montserrat" pitchFamily="2" charset="77"/>
              </a:rPr>
              <a:t>During each year, Quarter 2 and 3 stand out with increased Net Orders compared to Q1 and Q4, driven by heightened travel activity and summer family vacations.</a:t>
            </a:r>
          </a:p>
        </p:txBody>
      </p:sp>
      <p:pic>
        <p:nvPicPr>
          <p:cNvPr id="4" name="Picture 3">
            <a:extLst>
              <a:ext uri="{FF2B5EF4-FFF2-40B4-BE49-F238E27FC236}">
                <a16:creationId xmlns:a16="http://schemas.microsoft.com/office/drawing/2014/main" id="{97264BFF-8DD5-F538-1465-23046AC54B6D}"/>
              </a:ext>
            </a:extLst>
          </p:cNvPr>
          <p:cNvPicPr>
            <a:picLocks noChangeAspect="1"/>
          </p:cNvPicPr>
          <p:nvPr/>
        </p:nvPicPr>
        <p:blipFill>
          <a:blip r:embed="rId4"/>
          <a:stretch>
            <a:fillRect/>
          </a:stretch>
        </p:blipFill>
        <p:spPr>
          <a:xfrm>
            <a:off x="13710693" y="2599277"/>
            <a:ext cx="8496202" cy="9136830"/>
          </a:xfrm>
          <a:prstGeom prst="rect">
            <a:avLst/>
          </a:prstGeom>
          <a:ln w="22225">
            <a:solidFill>
              <a:srgbClr val="0170C1"/>
            </a:solidFill>
          </a:ln>
        </p:spPr>
      </p:pic>
      <p:sp>
        <p:nvSpPr>
          <p:cNvPr id="5" name="TextBox 4">
            <a:extLst>
              <a:ext uri="{FF2B5EF4-FFF2-40B4-BE49-F238E27FC236}">
                <a16:creationId xmlns:a16="http://schemas.microsoft.com/office/drawing/2014/main" id="{48A586F6-403B-8923-16E0-7FD866C1444D}"/>
              </a:ext>
            </a:extLst>
          </p:cNvPr>
          <p:cNvSpPr txBox="1"/>
          <p:nvPr/>
        </p:nvSpPr>
        <p:spPr>
          <a:xfrm>
            <a:off x="13710693" y="2067822"/>
            <a:ext cx="8496201"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2400"/>
              </a:spcAft>
            </a:pPr>
            <a:r>
              <a:rPr lang="en-US" sz="2000" dirty="0">
                <a:latin typeface="Montserrat" pitchFamily="2" charset="77"/>
              </a:rPr>
              <a:t>Net Order over yearly quarters</a:t>
            </a:r>
          </a:p>
        </p:txBody>
      </p:sp>
      <p:sp>
        <p:nvSpPr>
          <p:cNvPr id="6" name="TextBox 5">
            <a:extLst>
              <a:ext uri="{FF2B5EF4-FFF2-40B4-BE49-F238E27FC236}">
                <a16:creationId xmlns:a16="http://schemas.microsoft.com/office/drawing/2014/main" id="{5D451BC5-5115-EDAA-7EF9-7A4726851E39}"/>
              </a:ext>
            </a:extLst>
          </p:cNvPr>
          <p:cNvSpPr txBox="1"/>
          <p:nvPr/>
        </p:nvSpPr>
        <p:spPr>
          <a:xfrm>
            <a:off x="3409664" y="2067822"/>
            <a:ext cx="4853297" cy="40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latin typeface="Montserrat" pitchFamily="2" charset="77"/>
              </a:rPr>
              <a:t>What is the behavior of the data?</a:t>
            </a:r>
          </a:p>
        </p:txBody>
      </p:sp>
      <p:pic>
        <p:nvPicPr>
          <p:cNvPr id="7" name="Picture 6">
            <a:extLst>
              <a:ext uri="{FF2B5EF4-FFF2-40B4-BE49-F238E27FC236}">
                <a16:creationId xmlns:a16="http://schemas.microsoft.com/office/drawing/2014/main" id="{E4E31DFC-018B-D654-85F0-B6697E65D441}"/>
              </a:ext>
            </a:extLst>
          </p:cNvPr>
          <p:cNvPicPr>
            <a:picLocks noChangeAspect="1"/>
          </p:cNvPicPr>
          <p:nvPr/>
        </p:nvPicPr>
        <p:blipFill>
          <a:blip r:embed="rId5"/>
          <a:stretch>
            <a:fillRect/>
          </a:stretch>
        </p:blipFill>
        <p:spPr>
          <a:xfrm>
            <a:off x="11494349" y="2599277"/>
            <a:ext cx="2032000" cy="1003300"/>
          </a:xfrm>
          <a:prstGeom prst="rect">
            <a:avLst/>
          </a:prstGeom>
        </p:spPr>
      </p:pic>
    </p:spTree>
    <p:extLst>
      <p:ext uri="{BB962C8B-B14F-4D97-AF65-F5344CB8AC3E}">
        <p14:creationId xmlns:p14="http://schemas.microsoft.com/office/powerpoint/2010/main" val="13965741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18129C-7B58-F7EB-EEE5-DB35ABA7AD7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28" name="Acquisition Funnel Metrics">
            <a:extLst>
              <a:ext uri="{FF2B5EF4-FFF2-40B4-BE49-F238E27FC236}">
                <a16:creationId xmlns:a16="http://schemas.microsoft.com/office/drawing/2014/main" id="{F717E2D5-2D19-FEE4-7F6C-225A7D92A2BB}"/>
              </a:ext>
            </a:extLst>
          </p:cNvPr>
          <p:cNvSpPr txBox="1">
            <a:spLocks/>
          </p:cNvSpPr>
          <p:nvPr/>
        </p:nvSpPr>
        <p:spPr>
          <a:xfrm>
            <a:off x="0" y="305775"/>
            <a:ext cx="24384000" cy="944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Exploratory Data Analysis</a:t>
            </a:r>
          </a:p>
        </p:txBody>
      </p:sp>
      <p:sp>
        <p:nvSpPr>
          <p:cNvPr id="52" name="TextBox 51">
            <a:extLst>
              <a:ext uri="{FF2B5EF4-FFF2-40B4-BE49-F238E27FC236}">
                <a16:creationId xmlns:a16="http://schemas.microsoft.com/office/drawing/2014/main" id="{BDF1504A-C0AD-549C-38BC-FFE743988C22}"/>
              </a:ext>
            </a:extLst>
          </p:cNvPr>
          <p:cNvSpPr txBox="1"/>
          <p:nvPr/>
        </p:nvSpPr>
        <p:spPr>
          <a:xfrm>
            <a:off x="220269" y="1310607"/>
            <a:ext cx="24383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latin typeface="Montserrat" pitchFamily="2" charset="77"/>
              </a:rPr>
              <a:t>Why is Desktop Visit Growth Dropping?</a:t>
            </a:r>
          </a:p>
        </p:txBody>
      </p:sp>
      <p:sp>
        <p:nvSpPr>
          <p:cNvPr id="54" name="TextBox 53">
            <a:extLst>
              <a:ext uri="{FF2B5EF4-FFF2-40B4-BE49-F238E27FC236}">
                <a16:creationId xmlns:a16="http://schemas.microsoft.com/office/drawing/2014/main" id="{1EFA63E4-F4CF-C712-DD48-643D2D397240}"/>
              </a:ext>
            </a:extLst>
          </p:cNvPr>
          <p:cNvSpPr txBox="1"/>
          <p:nvPr/>
        </p:nvSpPr>
        <p:spPr>
          <a:xfrm>
            <a:off x="1119430" y="2349490"/>
            <a:ext cx="1405285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2400"/>
              </a:spcAft>
            </a:pPr>
            <a:r>
              <a:rPr lang="en-US" sz="2000" dirty="0">
                <a:latin typeface="Montserrat" pitchFamily="2" charset="77"/>
              </a:rPr>
              <a:t>Visit vs Qualified Shopper Visits over years</a:t>
            </a:r>
          </a:p>
        </p:txBody>
      </p:sp>
      <p:sp>
        <p:nvSpPr>
          <p:cNvPr id="57" name="TextBox 56">
            <a:extLst>
              <a:ext uri="{FF2B5EF4-FFF2-40B4-BE49-F238E27FC236}">
                <a16:creationId xmlns:a16="http://schemas.microsoft.com/office/drawing/2014/main" id="{4E848728-1DB4-2159-4BA8-96C83DB03A53}"/>
              </a:ext>
            </a:extLst>
          </p:cNvPr>
          <p:cNvSpPr txBox="1"/>
          <p:nvPr/>
        </p:nvSpPr>
        <p:spPr>
          <a:xfrm>
            <a:off x="15362167" y="2834144"/>
            <a:ext cx="8225089" cy="39395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000" dirty="0">
                <a:latin typeface="Montserrat" pitchFamily="2" charset="77"/>
              </a:rPr>
              <a:t>Insights</a:t>
            </a:r>
            <a:endParaRPr lang="en-US" sz="2000" b="0" dirty="0">
              <a:latin typeface="Montserrat" pitchFamily="2" charset="77"/>
            </a:endParaRPr>
          </a:p>
          <a:p>
            <a:pPr marL="342900" indent="-342900" algn="l">
              <a:spcAft>
                <a:spcPts val="1200"/>
              </a:spcAft>
              <a:buFont typeface="Arial" panose="020B0604020202020204" pitchFamily="34" charset="0"/>
              <a:buChar char="•"/>
            </a:pPr>
            <a:r>
              <a:rPr lang="en-US" sz="2000" b="0" dirty="0">
                <a:latin typeface="Montserrat" pitchFamily="2" charset="77"/>
              </a:rPr>
              <a:t>Channels 1 and 8 primarily drove the decrease in Visits, while other channels experienced minimal impact.</a:t>
            </a:r>
          </a:p>
          <a:p>
            <a:pPr marL="342900" indent="-342900" algn="l">
              <a:spcAft>
                <a:spcPts val="1200"/>
              </a:spcAft>
              <a:buFont typeface="Arial" panose="020B0604020202020204" pitchFamily="34" charset="0"/>
              <a:buChar char="•"/>
            </a:pPr>
            <a:r>
              <a:rPr lang="en-US" sz="2000" b="0" dirty="0">
                <a:latin typeface="Montserrat" pitchFamily="2" charset="77"/>
              </a:rPr>
              <a:t>The decline in Net Orders/Net Room nights wasn't linked to the Visits decrease, as Channel 8 exhibited a low conversion rate of 1.24% Order per Visits, significantly lower than the 2019 average of 4.5%.</a:t>
            </a:r>
          </a:p>
          <a:p>
            <a:pPr marL="342900" indent="-342900" algn="l">
              <a:spcAft>
                <a:spcPts val="1200"/>
              </a:spcAft>
              <a:buFont typeface="Arial" panose="020B0604020202020204" pitchFamily="34" charset="0"/>
              <a:buChar char="•"/>
            </a:pPr>
            <a:r>
              <a:rPr lang="en-US" sz="2000" b="0" dirty="0">
                <a:latin typeface="Montserrat" pitchFamily="2" charset="77"/>
              </a:rPr>
              <a:t>Channel 1, as illustrated below, observed a significant decline in visits, mainly in Region 3 over the past 4 quarters. Moreover, it displayed an 80% bounce rate over 3 years, suggesting a halt in investment in this medium.</a:t>
            </a:r>
          </a:p>
        </p:txBody>
      </p:sp>
      <p:pic>
        <p:nvPicPr>
          <p:cNvPr id="59" name="Picture 58">
            <a:extLst>
              <a:ext uri="{FF2B5EF4-FFF2-40B4-BE49-F238E27FC236}">
                <a16:creationId xmlns:a16="http://schemas.microsoft.com/office/drawing/2014/main" id="{468A9DC9-C422-32CD-539D-607FAC5E8D08}"/>
              </a:ext>
            </a:extLst>
          </p:cNvPr>
          <p:cNvPicPr>
            <a:picLocks noChangeAspect="1"/>
          </p:cNvPicPr>
          <p:nvPr/>
        </p:nvPicPr>
        <p:blipFill>
          <a:blip r:embed="rId2"/>
          <a:stretch>
            <a:fillRect/>
          </a:stretch>
        </p:blipFill>
        <p:spPr>
          <a:xfrm>
            <a:off x="1119430" y="2834144"/>
            <a:ext cx="14052850" cy="4577282"/>
          </a:xfrm>
          <a:prstGeom prst="rect">
            <a:avLst/>
          </a:prstGeom>
          <a:ln w="22225">
            <a:solidFill>
              <a:srgbClr val="0170C1"/>
            </a:solidFill>
          </a:ln>
        </p:spPr>
      </p:pic>
      <p:pic>
        <p:nvPicPr>
          <p:cNvPr id="60" name="Picture 59">
            <a:extLst>
              <a:ext uri="{FF2B5EF4-FFF2-40B4-BE49-F238E27FC236}">
                <a16:creationId xmlns:a16="http://schemas.microsoft.com/office/drawing/2014/main" id="{0BE75345-616C-7272-B03D-2C5F64EA509C}"/>
              </a:ext>
            </a:extLst>
          </p:cNvPr>
          <p:cNvPicPr>
            <a:picLocks noChangeAspect="1"/>
          </p:cNvPicPr>
          <p:nvPr/>
        </p:nvPicPr>
        <p:blipFill>
          <a:blip r:embed="rId3"/>
          <a:stretch>
            <a:fillRect/>
          </a:stretch>
        </p:blipFill>
        <p:spPr>
          <a:xfrm>
            <a:off x="1083253" y="8084478"/>
            <a:ext cx="11683513" cy="4578272"/>
          </a:xfrm>
          <a:prstGeom prst="rect">
            <a:avLst/>
          </a:prstGeom>
          <a:ln w="22225">
            <a:solidFill>
              <a:srgbClr val="0170C1"/>
            </a:solidFill>
          </a:ln>
        </p:spPr>
      </p:pic>
      <p:sp>
        <p:nvSpPr>
          <p:cNvPr id="61" name="TextBox 60">
            <a:extLst>
              <a:ext uri="{FF2B5EF4-FFF2-40B4-BE49-F238E27FC236}">
                <a16:creationId xmlns:a16="http://schemas.microsoft.com/office/drawing/2014/main" id="{A6DB9345-8494-D2A1-D6BD-558098CC1A23}"/>
              </a:ext>
            </a:extLst>
          </p:cNvPr>
          <p:cNvSpPr txBox="1"/>
          <p:nvPr/>
        </p:nvSpPr>
        <p:spPr>
          <a:xfrm>
            <a:off x="1083253" y="7600814"/>
            <a:ext cx="1168351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2400"/>
              </a:spcAft>
            </a:pPr>
            <a:r>
              <a:rPr lang="en-US" sz="2000" dirty="0">
                <a:latin typeface="Montserrat" pitchFamily="2" charset="77"/>
              </a:rPr>
              <a:t>Region 3 Visit over quarters</a:t>
            </a:r>
          </a:p>
        </p:txBody>
      </p:sp>
      <p:sp>
        <p:nvSpPr>
          <p:cNvPr id="62" name="TextBox 61">
            <a:extLst>
              <a:ext uri="{FF2B5EF4-FFF2-40B4-BE49-F238E27FC236}">
                <a16:creationId xmlns:a16="http://schemas.microsoft.com/office/drawing/2014/main" id="{60F8F4F5-A2E9-CB7A-9F78-A82D67CCD987}"/>
              </a:ext>
            </a:extLst>
          </p:cNvPr>
          <p:cNvSpPr txBox="1"/>
          <p:nvPr/>
        </p:nvSpPr>
        <p:spPr>
          <a:xfrm>
            <a:off x="12995296" y="10723758"/>
            <a:ext cx="10368225" cy="2708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000" dirty="0">
                <a:latin typeface="Montserrat" pitchFamily="2" charset="77"/>
              </a:rPr>
              <a:t>Focus Areas</a:t>
            </a:r>
            <a:endParaRPr lang="en-US" sz="2000" b="0" dirty="0">
              <a:latin typeface="Montserrat" pitchFamily="2" charset="77"/>
            </a:endParaRPr>
          </a:p>
          <a:p>
            <a:pPr marL="342900" indent="-342900" algn="l">
              <a:spcAft>
                <a:spcPts val="1200"/>
              </a:spcAft>
              <a:buFont typeface="Arial" panose="020B0604020202020204" pitchFamily="34" charset="0"/>
              <a:buChar char="•"/>
            </a:pPr>
            <a:r>
              <a:rPr lang="en-US" sz="2000" b="0" dirty="0">
                <a:latin typeface="Montserrat" pitchFamily="2" charset="77"/>
              </a:rPr>
              <a:t>Evaluate pre- and post-2019 flight campaigns' effect on Visits, considering customer migration to the Mobile platform and opportunities for activity enhancement.</a:t>
            </a:r>
          </a:p>
          <a:p>
            <a:pPr marL="342900" indent="-342900" algn="l">
              <a:spcAft>
                <a:spcPts val="1200"/>
              </a:spcAft>
              <a:buFont typeface="Arial" panose="020B0604020202020204" pitchFamily="34" charset="0"/>
              <a:buChar char="•"/>
            </a:pPr>
            <a:r>
              <a:rPr lang="en-US" sz="2000" b="0" dirty="0">
                <a:latin typeface="Montserrat" pitchFamily="2" charset="77"/>
              </a:rPr>
              <a:t>Examine the influence of potential CMA regulations on Visits through pre- and post-2019 CPA and CPI analyses.</a:t>
            </a:r>
          </a:p>
          <a:p>
            <a:pPr marL="342900" indent="-342900" algn="l">
              <a:spcAft>
                <a:spcPts val="1200"/>
              </a:spcAft>
              <a:buFont typeface="Arial" panose="020B0604020202020204" pitchFamily="34" charset="0"/>
              <a:buChar char="•"/>
            </a:pPr>
            <a:endParaRPr lang="en-US" sz="2000" b="0" dirty="0">
              <a:latin typeface="Montserrat" pitchFamily="2" charset="77"/>
            </a:endParaRPr>
          </a:p>
        </p:txBody>
      </p:sp>
      <p:sp>
        <p:nvSpPr>
          <p:cNvPr id="64" name="TextBox 63">
            <a:extLst>
              <a:ext uri="{FF2B5EF4-FFF2-40B4-BE49-F238E27FC236}">
                <a16:creationId xmlns:a16="http://schemas.microsoft.com/office/drawing/2014/main" id="{E3E157DF-C9C5-A801-7DEB-DE8F86714C0F}"/>
              </a:ext>
            </a:extLst>
          </p:cNvPr>
          <p:cNvSpPr txBox="1"/>
          <p:nvPr/>
        </p:nvSpPr>
        <p:spPr>
          <a:xfrm>
            <a:off x="12995296" y="7849284"/>
            <a:ext cx="9683404" cy="2708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000" dirty="0">
                <a:latin typeface="Montserrat" pitchFamily="2" charset="77"/>
              </a:rPr>
              <a:t>Hypothesis on reasons of Impact:</a:t>
            </a:r>
          </a:p>
          <a:p>
            <a:pPr marL="342900" indent="-342900" algn="l">
              <a:spcAft>
                <a:spcPts val="1200"/>
              </a:spcAft>
              <a:buFont typeface="Arial" panose="020B0604020202020204" pitchFamily="34" charset="0"/>
              <a:buChar char="•"/>
            </a:pPr>
            <a:r>
              <a:rPr lang="en-US" sz="2000" b="0" dirty="0">
                <a:latin typeface="Montserrat" pitchFamily="2" charset="77"/>
              </a:rPr>
              <a:t>Customer shift from Desktop to Mobile could explain the adverse effects on Net Visits and QSV.</a:t>
            </a:r>
          </a:p>
          <a:p>
            <a:pPr marL="342900" indent="-342900" algn="l">
              <a:spcAft>
                <a:spcPts val="1200"/>
              </a:spcAft>
              <a:buFont typeface="Arial" panose="020B0604020202020204" pitchFamily="34" charset="0"/>
              <a:buChar char="•"/>
            </a:pPr>
            <a:r>
              <a:rPr lang="en-US" sz="2000" b="0" dirty="0">
                <a:latin typeface="Montserrat" pitchFamily="2" charset="77"/>
              </a:rPr>
              <a:t>Flight incentives or strategies might have artificially inflated the projected Website Visit Counts.</a:t>
            </a:r>
          </a:p>
          <a:p>
            <a:pPr marL="342900" indent="-342900" algn="l">
              <a:spcAft>
                <a:spcPts val="1200"/>
              </a:spcAft>
              <a:buFont typeface="Arial" panose="020B0604020202020204" pitchFamily="34" charset="0"/>
              <a:buChar char="•"/>
            </a:pPr>
            <a:r>
              <a:rPr lang="en-US" sz="2000" b="0" dirty="0">
                <a:latin typeface="Montserrat" pitchFamily="2" charset="77"/>
              </a:rPr>
              <a:t>The 2019 UK Competition and Markets Authority (CMA) regulations could have influenced the Website's Visit numbers.</a:t>
            </a:r>
          </a:p>
        </p:txBody>
      </p:sp>
    </p:spTree>
    <p:extLst>
      <p:ext uri="{BB962C8B-B14F-4D97-AF65-F5344CB8AC3E}">
        <p14:creationId xmlns:p14="http://schemas.microsoft.com/office/powerpoint/2010/main" val="291938117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cquisition Funnel Metrics">
            <a:extLst>
              <a:ext uri="{FF2B5EF4-FFF2-40B4-BE49-F238E27FC236}">
                <a16:creationId xmlns:a16="http://schemas.microsoft.com/office/drawing/2014/main" id="{F717E2D5-2D19-FEE4-7F6C-225A7D92A2BB}"/>
              </a:ext>
            </a:extLst>
          </p:cNvPr>
          <p:cNvSpPr txBox="1">
            <a:spLocks/>
          </p:cNvSpPr>
          <p:nvPr/>
        </p:nvSpPr>
        <p:spPr>
          <a:xfrm>
            <a:off x="0" y="305775"/>
            <a:ext cx="24384000" cy="9448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Funnel Analysis</a:t>
            </a:r>
          </a:p>
        </p:txBody>
      </p:sp>
      <p:grpSp>
        <p:nvGrpSpPr>
          <p:cNvPr id="97" name="Group 96">
            <a:extLst>
              <a:ext uri="{FF2B5EF4-FFF2-40B4-BE49-F238E27FC236}">
                <a16:creationId xmlns:a16="http://schemas.microsoft.com/office/drawing/2014/main" id="{41AA31AC-D7C4-1BA2-CEFB-963B05C1AC0D}"/>
              </a:ext>
            </a:extLst>
          </p:cNvPr>
          <p:cNvGrpSpPr/>
          <p:nvPr/>
        </p:nvGrpSpPr>
        <p:grpSpPr>
          <a:xfrm>
            <a:off x="1251316" y="3164040"/>
            <a:ext cx="4082938" cy="3693960"/>
            <a:chOff x="1336043" y="2509284"/>
            <a:chExt cx="5472516" cy="4951153"/>
          </a:xfrm>
        </p:grpSpPr>
        <p:grpSp>
          <p:nvGrpSpPr>
            <p:cNvPr id="91" name="Group 90">
              <a:extLst>
                <a:ext uri="{FF2B5EF4-FFF2-40B4-BE49-F238E27FC236}">
                  <a16:creationId xmlns:a16="http://schemas.microsoft.com/office/drawing/2014/main" id="{58A06987-4926-BBFC-1EED-463DD0A0A94D}"/>
                </a:ext>
              </a:extLst>
            </p:cNvPr>
            <p:cNvGrpSpPr/>
            <p:nvPr/>
          </p:nvGrpSpPr>
          <p:grpSpPr>
            <a:xfrm>
              <a:off x="1336043" y="2509284"/>
              <a:ext cx="5472516" cy="4951153"/>
              <a:chOff x="2059056" y="4029075"/>
              <a:chExt cx="4790093" cy="4333745"/>
            </a:xfrm>
          </p:grpSpPr>
          <p:grpSp>
            <p:nvGrpSpPr>
              <p:cNvPr id="4" name="Group 3">
                <a:extLst>
                  <a:ext uri="{FF2B5EF4-FFF2-40B4-BE49-F238E27FC236}">
                    <a16:creationId xmlns:a16="http://schemas.microsoft.com/office/drawing/2014/main" id="{6CAC835F-B26A-F1FF-7F62-0C47D8516143}"/>
                  </a:ext>
                </a:extLst>
              </p:cNvPr>
              <p:cNvGrpSpPr/>
              <p:nvPr/>
            </p:nvGrpSpPr>
            <p:grpSpPr>
              <a:xfrm>
                <a:off x="3543308" y="7367912"/>
                <a:ext cx="1841350" cy="994908"/>
                <a:chOff x="3411301" y="4496487"/>
                <a:chExt cx="1698755" cy="917862"/>
              </a:xfrm>
            </p:grpSpPr>
            <p:sp>
              <p:nvSpPr>
                <p:cNvPr id="16" name="Freeform 149">
                  <a:extLst>
                    <a:ext uri="{FF2B5EF4-FFF2-40B4-BE49-F238E27FC236}">
                      <a16:creationId xmlns:a16="http://schemas.microsoft.com/office/drawing/2014/main" id="{A6A45C7B-2CED-3B2D-15C7-11B595E79BA4}"/>
                    </a:ext>
                  </a:extLst>
                </p:cNvPr>
                <p:cNvSpPr>
                  <a:spLocks/>
                </p:cNvSpPr>
                <p:nvPr/>
              </p:nvSpPr>
              <p:spPr bwMode="auto">
                <a:xfrm>
                  <a:off x="3417262" y="4498380"/>
                  <a:ext cx="1684450" cy="915969"/>
                </a:xfrm>
                <a:custGeom>
                  <a:avLst/>
                  <a:gdLst>
                    <a:gd name="T0" fmla="*/ 595 w 597"/>
                    <a:gd name="T1" fmla="*/ 53 h 409"/>
                    <a:gd name="T2" fmla="*/ 588 w 597"/>
                    <a:gd name="T3" fmla="*/ 46 h 409"/>
                    <a:gd name="T4" fmla="*/ 577 w 597"/>
                    <a:gd name="T5" fmla="*/ 39 h 409"/>
                    <a:gd name="T6" fmla="*/ 565 w 597"/>
                    <a:gd name="T7" fmla="*/ 34 h 409"/>
                    <a:gd name="T8" fmla="*/ 537 w 597"/>
                    <a:gd name="T9" fmla="*/ 24 h 409"/>
                    <a:gd name="T10" fmla="*/ 518 w 597"/>
                    <a:gd name="T11" fmla="*/ 20 h 409"/>
                    <a:gd name="T12" fmla="*/ 486 w 597"/>
                    <a:gd name="T13" fmla="*/ 13 h 409"/>
                    <a:gd name="T14" fmla="*/ 460 w 597"/>
                    <a:gd name="T15" fmla="*/ 10 h 409"/>
                    <a:gd name="T16" fmla="*/ 425 w 597"/>
                    <a:gd name="T17" fmla="*/ 5 h 409"/>
                    <a:gd name="T18" fmla="*/ 392 w 597"/>
                    <a:gd name="T19" fmla="*/ 3 h 409"/>
                    <a:gd name="T20" fmla="*/ 372 w 597"/>
                    <a:gd name="T21" fmla="*/ 2 h 409"/>
                    <a:gd name="T22" fmla="*/ 353 w 597"/>
                    <a:gd name="T23" fmla="*/ 1 h 409"/>
                    <a:gd name="T24" fmla="*/ 335 w 597"/>
                    <a:gd name="T25" fmla="*/ 0 h 409"/>
                    <a:gd name="T26" fmla="*/ 312 w 597"/>
                    <a:gd name="T27" fmla="*/ 0 h 409"/>
                    <a:gd name="T28" fmla="*/ 289 w 597"/>
                    <a:gd name="T29" fmla="*/ 0 h 409"/>
                    <a:gd name="T30" fmla="*/ 273 w 597"/>
                    <a:gd name="T31" fmla="*/ 0 h 409"/>
                    <a:gd name="T32" fmla="*/ 244 w 597"/>
                    <a:gd name="T33" fmla="*/ 1 h 409"/>
                    <a:gd name="T34" fmla="*/ 203 w 597"/>
                    <a:gd name="T35" fmla="*/ 3 h 409"/>
                    <a:gd name="T36" fmla="*/ 187 w 597"/>
                    <a:gd name="T37" fmla="*/ 4 h 409"/>
                    <a:gd name="T38" fmla="*/ 173 w 597"/>
                    <a:gd name="T39" fmla="*/ 5 h 409"/>
                    <a:gd name="T40" fmla="*/ 155 w 597"/>
                    <a:gd name="T41" fmla="*/ 7 h 409"/>
                    <a:gd name="T42" fmla="*/ 140 w 597"/>
                    <a:gd name="T43" fmla="*/ 9 h 409"/>
                    <a:gd name="T44" fmla="*/ 119 w 597"/>
                    <a:gd name="T45" fmla="*/ 12 h 409"/>
                    <a:gd name="T46" fmla="*/ 103 w 597"/>
                    <a:gd name="T47" fmla="*/ 15 h 409"/>
                    <a:gd name="T48" fmla="*/ 77 w 597"/>
                    <a:gd name="T49" fmla="*/ 20 h 409"/>
                    <a:gd name="T50" fmla="*/ 60 w 597"/>
                    <a:gd name="T51" fmla="*/ 25 h 409"/>
                    <a:gd name="T52" fmla="*/ 42 w 597"/>
                    <a:gd name="T53" fmla="*/ 30 h 409"/>
                    <a:gd name="T54" fmla="*/ 27 w 597"/>
                    <a:gd name="T55" fmla="*/ 36 h 409"/>
                    <a:gd name="T56" fmla="*/ 13 w 597"/>
                    <a:gd name="T57" fmla="*/ 44 h 409"/>
                    <a:gd name="T58" fmla="*/ 4 w 597"/>
                    <a:gd name="T59" fmla="*/ 52 h 409"/>
                    <a:gd name="T60" fmla="*/ 1 w 597"/>
                    <a:gd name="T61" fmla="*/ 59 h 409"/>
                    <a:gd name="T62" fmla="*/ 1 w 597"/>
                    <a:gd name="T63" fmla="*/ 65 h 409"/>
                    <a:gd name="T64" fmla="*/ 139 w 597"/>
                    <a:gd name="T65" fmla="*/ 367 h 409"/>
                    <a:gd name="T66" fmla="*/ 148 w 597"/>
                    <a:gd name="T67" fmla="*/ 384 h 409"/>
                    <a:gd name="T68" fmla="*/ 153 w 597"/>
                    <a:gd name="T69" fmla="*/ 388 h 409"/>
                    <a:gd name="T70" fmla="*/ 161 w 597"/>
                    <a:gd name="T71" fmla="*/ 392 h 409"/>
                    <a:gd name="T72" fmla="*/ 172 w 597"/>
                    <a:gd name="T73" fmla="*/ 396 h 409"/>
                    <a:gd name="T74" fmla="*/ 183 w 597"/>
                    <a:gd name="T75" fmla="*/ 398 h 409"/>
                    <a:gd name="T76" fmla="*/ 197 w 597"/>
                    <a:gd name="T77" fmla="*/ 401 h 409"/>
                    <a:gd name="T78" fmla="*/ 212 w 597"/>
                    <a:gd name="T79" fmla="*/ 404 h 409"/>
                    <a:gd name="T80" fmla="*/ 226 w 597"/>
                    <a:gd name="T81" fmla="*/ 406 h 409"/>
                    <a:gd name="T82" fmla="*/ 243 w 597"/>
                    <a:gd name="T83" fmla="*/ 407 h 409"/>
                    <a:gd name="T84" fmla="*/ 263 w 597"/>
                    <a:gd name="T85" fmla="*/ 408 h 409"/>
                    <a:gd name="T86" fmla="*/ 279 w 597"/>
                    <a:gd name="T87" fmla="*/ 409 h 409"/>
                    <a:gd name="T88" fmla="*/ 307 w 597"/>
                    <a:gd name="T89" fmla="*/ 409 h 409"/>
                    <a:gd name="T90" fmla="*/ 327 w 597"/>
                    <a:gd name="T91" fmla="*/ 409 h 409"/>
                    <a:gd name="T92" fmla="*/ 341 w 597"/>
                    <a:gd name="T93" fmla="*/ 408 h 409"/>
                    <a:gd name="T94" fmla="*/ 362 w 597"/>
                    <a:gd name="T95" fmla="*/ 407 h 409"/>
                    <a:gd name="T96" fmla="*/ 381 w 597"/>
                    <a:gd name="T97" fmla="*/ 404 h 409"/>
                    <a:gd name="T98" fmla="*/ 396 w 597"/>
                    <a:gd name="T99" fmla="*/ 402 h 409"/>
                    <a:gd name="T100" fmla="*/ 407 w 597"/>
                    <a:gd name="T101" fmla="*/ 400 h 409"/>
                    <a:gd name="T102" fmla="*/ 419 w 597"/>
                    <a:gd name="T103" fmla="*/ 397 h 409"/>
                    <a:gd name="T104" fmla="*/ 431 w 597"/>
                    <a:gd name="T105" fmla="*/ 394 h 409"/>
                    <a:gd name="T106" fmla="*/ 440 w 597"/>
                    <a:gd name="T107" fmla="*/ 390 h 409"/>
                    <a:gd name="T108" fmla="*/ 446 w 597"/>
                    <a:gd name="T109" fmla="*/ 387 h 409"/>
                    <a:gd name="T110" fmla="*/ 450 w 597"/>
                    <a:gd name="T111" fmla="*/ 384 h 409"/>
                    <a:gd name="T112" fmla="*/ 453 w 597"/>
                    <a:gd name="T113" fmla="*/ 38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7" h="409">
                      <a:moveTo>
                        <a:pt x="597" y="60"/>
                      </a:moveTo>
                      <a:cubicBezTo>
                        <a:pt x="597" y="60"/>
                        <a:pt x="597" y="60"/>
                        <a:pt x="597" y="59"/>
                      </a:cubicBezTo>
                      <a:cubicBezTo>
                        <a:pt x="597" y="59"/>
                        <a:pt x="597" y="59"/>
                        <a:pt x="597" y="59"/>
                      </a:cubicBezTo>
                      <a:cubicBezTo>
                        <a:pt x="597" y="58"/>
                        <a:pt x="597" y="58"/>
                        <a:pt x="597" y="57"/>
                      </a:cubicBezTo>
                      <a:cubicBezTo>
                        <a:pt x="597" y="57"/>
                        <a:pt x="597" y="57"/>
                        <a:pt x="597" y="57"/>
                      </a:cubicBezTo>
                      <a:cubicBezTo>
                        <a:pt x="596" y="56"/>
                        <a:pt x="596" y="56"/>
                        <a:pt x="596" y="56"/>
                      </a:cubicBezTo>
                      <a:cubicBezTo>
                        <a:pt x="596" y="55"/>
                        <a:pt x="596" y="55"/>
                        <a:pt x="596" y="55"/>
                      </a:cubicBezTo>
                      <a:cubicBezTo>
                        <a:pt x="595" y="54"/>
                        <a:pt x="595" y="54"/>
                        <a:pt x="595" y="53"/>
                      </a:cubicBezTo>
                      <a:cubicBezTo>
                        <a:pt x="594" y="53"/>
                        <a:pt x="594" y="53"/>
                        <a:pt x="594" y="53"/>
                      </a:cubicBezTo>
                      <a:cubicBezTo>
                        <a:pt x="594" y="53"/>
                        <a:pt x="594" y="52"/>
                        <a:pt x="593" y="52"/>
                      </a:cubicBezTo>
                      <a:cubicBezTo>
                        <a:pt x="593" y="51"/>
                        <a:pt x="593" y="51"/>
                        <a:pt x="593" y="51"/>
                      </a:cubicBezTo>
                      <a:cubicBezTo>
                        <a:pt x="592" y="50"/>
                        <a:pt x="592" y="50"/>
                        <a:pt x="592" y="50"/>
                      </a:cubicBezTo>
                      <a:cubicBezTo>
                        <a:pt x="591" y="49"/>
                        <a:pt x="591" y="49"/>
                        <a:pt x="591" y="49"/>
                      </a:cubicBezTo>
                      <a:cubicBezTo>
                        <a:pt x="591" y="49"/>
                        <a:pt x="591" y="49"/>
                        <a:pt x="590" y="48"/>
                      </a:cubicBezTo>
                      <a:cubicBezTo>
                        <a:pt x="590" y="48"/>
                        <a:pt x="590" y="48"/>
                        <a:pt x="590" y="48"/>
                      </a:cubicBezTo>
                      <a:cubicBezTo>
                        <a:pt x="589" y="47"/>
                        <a:pt x="589" y="47"/>
                        <a:pt x="588" y="46"/>
                      </a:cubicBezTo>
                      <a:cubicBezTo>
                        <a:pt x="588" y="46"/>
                        <a:pt x="588" y="46"/>
                        <a:pt x="588" y="46"/>
                      </a:cubicBezTo>
                      <a:cubicBezTo>
                        <a:pt x="587" y="45"/>
                        <a:pt x="586" y="45"/>
                        <a:pt x="585" y="44"/>
                      </a:cubicBezTo>
                      <a:cubicBezTo>
                        <a:pt x="585" y="44"/>
                        <a:pt x="585" y="44"/>
                        <a:pt x="585" y="44"/>
                      </a:cubicBezTo>
                      <a:cubicBezTo>
                        <a:pt x="584" y="43"/>
                        <a:pt x="584" y="43"/>
                        <a:pt x="583" y="43"/>
                      </a:cubicBezTo>
                      <a:cubicBezTo>
                        <a:pt x="582" y="42"/>
                        <a:pt x="582" y="42"/>
                        <a:pt x="582" y="42"/>
                      </a:cubicBezTo>
                      <a:cubicBezTo>
                        <a:pt x="581" y="42"/>
                        <a:pt x="581" y="41"/>
                        <a:pt x="580" y="41"/>
                      </a:cubicBezTo>
                      <a:cubicBezTo>
                        <a:pt x="579" y="40"/>
                        <a:pt x="579" y="40"/>
                        <a:pt x="579" y="40"/>
                      </a:cubicBezTo>
                      <a:cubicBezTo>
                        <a:pt x="579" y="40"/>
                        <a:pt x="578" y="40"/>
                        <a:pt x="577" y="39"/>
                      </a:cubicBezTo>
                      <a:cubicBezTo>
                        <a:pt x="576" y="39"/>
                        <a:pt x="576" y="39"/>
                        <a:pt x="576" y="39"/>
                      </a:cubicBezTo>
                      <a:cubicBezTo>
                        <a:pt x="576" y="38"/>
                        <a:pt x="575" y="38"/>
                        <a:pt x="574" y="37"/>
                      </a:cubicBezTo>
                      <a:cubicBezTo>
                        <a:pt x="573" y="37"/>
                        <a:pt x="573" y="37"/>
                        <a:pt x="573" y="37"/>
                      </a:cubicBezTo>
                      <a:cubicBezTo>
                        <a:pt x="572" y="37"/>
                        <a:pt x="571" y="36"/>
                        <a:pt x="570" y="36"/>
                      </a:cubicBezTo>
                      <a:cubicBezTo>
                        <a:pt x="569" y="35"/>
                        <a:pt x="569" y="35"/>
                        <a:pt x="569" y="35"/>
                      </a:cubicBezTo>
                      <a:cubicBezTo>
                        <a:pt x="568" y="35"/>
                        <a:pt x="567" y="35"/>
                        <a:pt x="566" y="34"/>
                      </a:cubicBezTo>
                      <a:cubicBezTo>
                        <a:pt x="566" y="34"/>
                        <a:pt x="566" y="34"/>
                        <a:pt x="566" y="34"/>
                      </a:cubicBezTo>
                      <a:cubicBezTo>
                        <a:pt x="565" y="34"/>
                        <a:pt x="565" y="34"/>
                        <a:pt x="565" y="34"/>
                      </a:cubicBezTo>
                      <a:cubicBezTo>
                        <a:pt x="563" y="33"/>
                        <a:pt x="561" y="32"/>
                        <a:pt x="559" y="31"/>
                      </a:cubicBezTo>
                      <a:cubicBezTo>
                        <a:pt x="558" y="31"/>
                        <a:pt x="558" y="31"/>
                        <a:pt x="558" y="31"/>
                      </a:cubicBezTo>
                      <a:cubicBezTo>
                        <a:pt x="556" y="30"/>
                        <a:pt x="554" y="29"/>
                        <a:pt x="551" y="29"/>
                      </a:cubicBezTo>
                      <a:cubicBezTo>
                        <a:pt x="551" y="28"/>
                        <a:pt x="551" y="28"/>
                        <a:pt x="551" y="28"/>
                      </a:cubicBezTo>
                      <a:cubicBezTo>
                        <a:pt x="550" y="28"/>
                        <a:pt x="550" y="28"/>
                        <a:pt x="550" y="28"/>
                      </a:cubicBezTo>
                      <a:cubicBezTo>
                        <a:pt x="548" y="28"/>
                        <a:pt x="546" y="27"/>
                        <a:pt x="544" y="26"/>
                      </a:cubicBezTo>
                      <a:cubicBezTo>
                        <a:pt x="544" y="26"/>
                        <a:pt x="543" y="26"/>
                        <a:pt x="543" y="26"/>
                      </a:cubicBezTo>
                      <a:cubicBezTo>
                        <a:pt x="541" y="25"/>
                        <a:pt x="539" y="25"/>
                        <a:pt x="537" y="24"/>
                      </a:cubicBezTo>
                      <a:cubicBezTo>
                        <a:pt x="537" y="24"/>
                        <a:pt x="537" y="24"/>
                        <a:pt x="537" y="24"/>
                      </a:cubicBezTo>
                      <a:cubicBezTo>
                        <a:pt x="535" y="24"/>
                        <a:pt x="535" y="24"/>
                        <a:pt x="535" y="24"/>
                      </a:cubicBezTo>
                      <a:cubicBezTo>
                        <a:pt x="534" y="23"/>
                        <a:pt x="532" y="23"/>
                        <a:pt x="531" y="23"/>
                      </a:cubicBezTo>
                      <a:cubicBezTo>
                        <a:pt x="530" y="23"/>
                        <a:pt x="530" y="22"/>
                        <a:pt x="529" y="22"/>
                      </a:cubicBezTo>
                      <a:cubicBezTo>
                        <a:pt x="527" y="22"/>
                        <a:pt x="525" y="21"/>
                        <a:pt x="523" y="21"/>
                      </a:cubicBezTo>
                      <a:cubicBezTo>
                        <a:pt x="523" y="21"/>
                        <a:pt x="523" y="21"/>
                        <a:pt x="523" y="21"/>
                      </a:cubicBezTo>
                      <a:cubicBezTo>
                        <a:pt x="522" y="21"/>
                        <a:pt x="522" y="21"/>
                        <a:pt x="522" y="21"/>
                      </a:cubicBezTo>
                      <a:cubicBezTo>
                        <a:pt x="521" y="20"/>
                        <a:pt x="519" y="20"/>
                        <a:pt x="518" y="20"/>
                      </a:cubicBezTo>
                      <a:cubicBezTo>
                        <a:pt x="517" y="19"/>
                        <a:pt x="516" y="19"/>
                        <a:pt x="516" y="19"/>
                      </a:cubicBezTo>
                      <a:cubicBezTo>
                        <a:pt x="514" y="19"/>
                        <a:pt x="513" y="19"/>
                        <a:pt x="512" y="18"/>
                      </a:cubicBezTo>
                      <a:cubicBezTo>
                        <a:pt x="511" y="18"/>
                        <a:pt x="511" y="18"/>
                        <a:pt x="510" y="18"/>
                      </a:cubicBezTo>
                      <a:cubicBezTo>
                        <a:pt x="510" y="18"/>
                        <a:pt x="510" y="18"/>
                        <a:pt x="510" y="18"/>
                      </a:cubicBezTo>
                      <a:cubicBezTo>
                        <a:pt x="506" y="17"/>
                        <a:pt x="502" y="16"/>
                        <a:pt x="498" y="15"/>
                      </a:cubicBezTo>
                      <a:cubicBezTo>
                        <a:pt x="498" y="15"/>
                        <a:pt x="498" y="15"/>
                        <a:pt x="498" y="15"/>
                      </a:cubicBezTo>
                      <a:cubicBezTo>
                        <a:pt x="497" y="15"/>
                        <a:pt x="497" y="15"/>
                        <a:pt x="497" y="15"/>
                      </a:cubicBezTo>
                      <a:cubicBezTo>
                        <a:pt x="494" y="15"/>
                        <a:pt x="490" y="14"/>
                        <a:pt x="486" y="13"/>
                      </a:cubicBezTo>
                      <a:cubicBezTo>
                        <a:pt x="486" y="13"/>
                        <a:pt x="486" y="13"/>
                        <a:pt x="486" y="13"/>
                      </a:cubicBezTo>
                      <a:cubicBezTo>
                        <a:pt x="485" y="13"/>
                        <a:pt x="485" y="13"/>
                        <a:pt x="485" y="13"/>
                      </a:cubicBezTo>
                      <a:cubicBezTo>
                        <a:pt x="481" y="13"/>
                        <a:pt x="478" y="12"/>
                        <a:pt x="474" y="12"/>
                      </a:cubicBezTo>
                      <a:cubicBezTo>
                        <a:pt x="473" y="11"/>
                        <a:pt x="473" y="11"/>
                        <a:pt x="473" y="11"/>
                      </a:cubicBezTo>
                      <a:cubicBezTo>
                        <a:pt x="472" y="11"/>
                        <a:pt x="472" y="11"/>
                        <a:pt x="472" y="11"/>
                      </a:cubicBezTo>
                      <a:cubicBezTo>
                        <a:pt x="469" y="11"/>
                        <a:pt x="465" y="10"/>
                        <a:pt x="462" y="10"/>
                      </a:cubicBezTo>
                      <a:cubicBezTo>
                        <a:pt x="461" y="10"/>
                        <a:pt x="461" y="10"/>
                        <a:pt x="461" y="10"/>
                      </a:cubicBezTo>
                      <a:cubicBezTo>
                        <a:pt x="460" y="10"/>
                        <a:pt x="460" y="10"/>
                        <a:pt x="460" y="10"/>
                      </a:cubicBezTo>
                      <a:cubicBezTo>
                        <a:pt x="457" y="9"/>
                        <a:pt x="453" y="9"/>
                        <a:pt x="450" y="8"/>
                      </a:cubicBezTo>
                      <a:cubicBezTo>
                        <a:pt x="449" y="8"/>
                        <a:pt x="449" y="8"/>
                        <a:pt x="449" y="8"/>
                      </a:cubicBezTo>
                      <a:cubicBezTo>
                        <a:pt x="448" y="8"/>
                        <a:pt x="448" y="8"/>
                        <a:pt x="448" y="8"/>
                      </a:cubicBezTo>
                      <a:cubicBezTo>
                        <a:pt x="445" y="8"/>
                        <a:pt x="441" y="7"/>
                        <a:pt x="438" y="7"/>
                      </a:cubicBezTo>
                      <a:cubicBezTo>
                        <a:pt x="437" y="7"/>
                        <a:pt x="437" y="7"/>
                        <a:pt x="437" y="7"/>
                      </a:cubicBezTo>
                      <a:cubicBezTo>
                        <a:pt x="436" y="7"/>
                        <a:pt x="436" y="7"/>
                        <a:pt x="435" y="7"/>
                      </a:cubicBezTo>
                      <a:cubicBezTo>
                        <a:pt x="432" y="6"/>
                        <a:pt x="429" y="6"/>
                        <a:pt x="426" y="6"/>
                      </a:cubicBezTo>
                      <a:cubicBezTo>
                        <a:pt x="425" y="5"/>
                        <a:pt x="425" y="5"/>
                        <a:pt x="425" y="5"/>
                      </a:cubicBezTo>
                      <a:cubicBezTo>
                        <a:pt x="424" y="5"/>
                        <a:pt x="424" y="5"/>
                        <a:pt x="423" y="5"/>
                      </a:cubicBezTo>
                      <a:cubicBezTo>
                        <a:pt x="420" y="5"/>
                        <a:pt x="417" y="5"/>
                        <a:pt x="414" y="4"/>
                      </a:cubicBezTo>
                      <a:cubicBezTo>
                        <a:pt x="413" y="4"/>
                        <a:pt x="413" y="4"/>
                        <a:pt x="413" y="4"/>
                      </a:cubicBezTo>
                      <a:cubicBezTo>
                        <a:pt x="413" y="4"/>
                        <a:pt x="413" y="4"/>
                        <a:pt x="413" y="4"/>
                      </a:cubicBezTo>
                      <a:cubicBezTo>
                        <a:pt x="410" y="4"/>
                        <a:pt x="407" y="4"/>
                        <a:pt x="404" y="4"/>
                      </a:cubicBezTo>
                      <a:cubicBezTo>
                        <a:pt x="403" y="4"/>
                        <a:pt x="403" y="4"/>
                        <a:pt x="402" y="4"/>
                      </a:cubicBezTo>
                      <a:cubicBezTo>
                        <a:pt x="402" y="3"/>
                        <a:pt x="402" y="3"/>
                        <a:pt x="401" y="3"/>
                      </a:cubicBezTo>
                      <a:cubicBezTo>
                        <a:pt x="398" y="3"/>
                        <a:pt x="395" y="3"/>
                        <a:pt x="392" y="3"/>
                      </a:cubicBezTo>
                      <a:cubicBezTo>
                        <a:pt x="392" y="3"/>
                        <a:pt x="392" y="3"/>
                        <a:pt x="392" y="3"/>
                      </a:cubicBezTo>
                      <a:cubicBezTo>
                        <a:pt x="391" y="3"/>
                        <a:pt x="391" y="3"/>
                        <a:pt x="391" y="3"/>
                      </a:cubicBezTo>
                      <a:cubicBezTo>
                        <a:pt x="389" y="3"/>
                        <a:pt x="387" y="2"/>
                        <a:pt x="384" y="2"/>
                      </a:cubicBezTo>
                      <a:cubicBezTo>
                        <a:pt x="384" y="2"/>
                        <a:pt x="383" y="2"/>
                        <a:pt x="383" y="2"/>
                      </a:cubicBezTo>
                      <a:cubicBezTo>
                        <a:pt x="382" y="2"/>
                        <a:pt x="382" y="2"/>
                        <a:pt x="381" y="2"/>
                      </a:cubicBezTo>
                      <a:cubicBezTo>
                        <a:pt x="380" y="2"/>
                        <a:pt x="378" y="2"/>
                        <a:pt x="376" y="2"/>
                      </a:cubicBezTo>
                      <a:cubicBezTo>
                        <a:pt x="376" y="2"/>
                        <a:pt x="375" y="2"/>
                        <a:pt x="374" y="2"/>
                      </a:cubicBezTo>
                      <a:cubicBezTo>
                        <a:pt x="374" y="2"/>
                        <a:pt x="373" y="2"/>
                        <a:pt x="372" y="2"/>
                      </a:cubicBezTo>
                      <a:cubicBezTo>
                        <a:pt x="372" y="2"/>
                        <a:pt x="371" y="1"/>
                        <a:pt x="370" y="1"/>
                      </a:cubicBezTo>
                      <a:cubicBezTo>
                        <a:pt x="369" y="1"/>
                        <a:pt x="368" y="1"/>
                        <a:pt x="367" y="1"/>
                      </a:cubicBezTo>
                      <a:cubicBezTo>
                        <a:pt x="367" y="1"/>
                        <a:pt x="366" y="1"/>
                        <a:pt x="365" y="1"/>
                      </a:cubicBezTo>
                      <a:cubicBezTo>
                        <a:pt x="364" y="1"/>
                        <a:pt x="363" y="1"/>
                        <a:pt x="362" y="1"/>
                      </a:cubicBezTo>
                      <a:cubicBezTo>
                        <a:pt x="362" y="1"/>
                        <a:pt x="361" y="1"/>
                        <a:pt x="360" y="1"/>
                      </a:cubicBezTo>
                      <a:cubicBezTo>
                        <a:pt x="360" y="1"/>
                        <a:pt x="359" y="1"/>
                        <a:pt x="358" y="1"/>
                      </a:cubicBezTo>
                      <a:cubicBezTo>
                        <a:pt x="357" y="1"/>
                        <a:pt x="356" y="1"/>
                        <a:pt x="355" y="1"/>
                      </a:cubicBezTo>
                      <a:cubicBezTo>
                        <a:pt x="355" y="1"/>
                        <a:pt x="354" y="1"/>
                        <a:pt x="353" y="1"/>
                      </a:cubicBezTo>
                      <a:cubicBezTo>
                        <a:pt x="352" y="1"/>
                        <a:pt x="351" y="1"/>
                        <a:pt x="350" y="1"/>
                      </a:cubicBezTo>
                      <a:cubicBezTo>
                        <a:pt x="349" y="1"/>
                        <a:pt x="349" y="1"/>
                        <a:pt x="349" y="1"/>
                      </a:cubicBezTo>
                      <a:cubicBezTo>
                        <a:pt x="349" y="1"/>
                        <a:pt x="348" y="1"/>
                        <a:pt x="348" y="1"/>
                      </a:cubicBezTo>
                      <a:cubicBezTo>
                        <a:pt x="346" y="0"/>
                        <a:pt x="344" y="0"/>
                        <a:pt x="343" y="0"/>
                      </a:cubicBezTo>
                      <a:cubicBezTo>
                        <a:pt x="342" y="0"/>
                        <a:pt x="342" y="0"/>
                        <a:pt x="342" y="0"/>
                      </a:cubicBezTo>
                      <a:cubicBezTo>
                        <a:pt x="342" y="0"/>
                        <a:pt x="342" y="0"/>
                        <a:pt x="341" y="0"/>
                      </a:cubicBezTo>
                      <a:cubicBezTo>
                        <a:pt x="340" y="0"/>
                        <a:pt x="339" y="0"/>
                        <a:pt x="338" y="0"/>
                      </a:cubicBezTo>
                      <a:cubicBezTo>
                        <a:pt x="337" y="0"/>
                        <a:pt x="336" y="0"/>
                        <a:pt x="335" y="0"/>
                      </a:cubicBezTo>
                      <a:cubicBezTo>
                        <a:pt x="335" y="0"/>
                        <a:pt x="334" y="0"/>
                        <a:pt x="334" y="0"/>
                      </a:cubicBezTo>
                      <a:cubicBezTo>
                        <a:pt x="334" y="0"/>
                        <a:pt x="333" y="0"/>
                        <a:pt x="333" y="0"/>
                      </a:cubicBezTo>
                      <a:cubicBezTo>
                        <a:pt x="331" y="0"/>
                        <a:pt x="329" y="0"/>
                        <a:pt x="328" y="0"/>
                      </a:cubicBezTo>
                      <a:cubicBezTo>
                        <a:pt x="326" y="0"/>
                        <a:pt x="325" y="0"/>
                        <a:pt x="324" y="0"/>
                      </a:cubicBezTo>
                      <a:cubicBezTo>
                        <a:pt x="322" y="0"/>
                        <a:pt x="321" y="0"/>
                        <a:pt x="320" y="0"/>
                      </a:cubicBezTo>
                      <a:cubicBezTo>
                        <a:pt x="318" y="0"/>
                        <a:pt x="317" y="0"/>
                        <a:pt x="316" y="0"/>
                      </a:cubicBezTo>
                      <a:cubicBezTo>
                        <a:pt x="314" y="0"/>
                        <a:pt x="313" y="0"/>
                        <a:pt x="312" y="0"/>
                      </a:cubicBezTo>
                      <a:cubicBezTo>
                        <a:pt x="312" y="0"/>
                        <a:pt x="312" y="0"/>
                        <a:pt x="312" y="0"/>
                      </a:cubicBezTo>
                      <a:cubicBezTo>
                        <a:pt x="312" y="0"/>
                        <a:pt x="312" y="0"/>
                        <a:pt x="312" y="0"/>
                      </a:cubicBezTo>
                      <a:cubicBezTo>
                        <a:pt x="310" y="0"/>
                        <a:pt x="309" y="0"/>
                        <a:pt x="308" y="0"/>
                      </a:cubicBezTo>
                      <a:cubicBezTo>
                        <a:pt x="306" y="0"/>
                        <a:pt x="305" y="0"/>
                        <a:pt x="304" y="0"/>
                      </a:cubicBezTo>
                      <a:cubicBezTo>
                        <a:pt x="304" y="0"/>
                        <a:pt x="304" y="0"/>
                        <a:pt x="304" y="0"/>
                      </a:cubicBezTo>
                      <a:cubicBezTo>
                        <a:pt x="302" y="0"/>
                        <a:pt x="301" y="0"/>
                        <a:pt x="300" y="0"/>
                      </a:cubicBezTo>
                      <a:cubicBezTo>
                        <a:pt x="299" y="0"/>
                        <a:pt x="298" y="0"/>
                        <a:pt x="296" y="0"/>
                      </a:cubicBezTo>
                      <a:cubicBezTo>
                        <a:pt x="295" y="0"/>
                        <a:pt x="294" y="0"/>
                        <a:pt x="293" y="0"/>
                      </a:cubicBezTo>
                      <a:cubicBezTo>
                        <a:pt x="292" y="0"/>
                        <a:pt x="290" y="0"/>
                        <a:pt x="289" y="0"/>
                      </a:cubicBezTo>
                      <a:cubicBezTo>
                        <a:pt x="289" y="0"/>
                        <a:pt x="289" y="0"/>
                        <a:pt x="289" y="0"/>
                      </a:cubicBezTo>
                      <a:cubicBezTo>
                        <a:pt x="288" y="0"/>
                        <a:pt x="288" y="0"/>
                        <a:pt x="288" y="0"/>
                      </a:cubicBezTo>
                      <a:cubicBezTo>
                        <a:pt x="287" y="0"/>
                        <a:pt x="287" y="0"/>
                        <a:pt x="286" y="0"/>
                      </a:cubicBezTo>
                      <a:cubicBezTo>
                        <a:pt x="284" y="0"/>
                        <a:pt x="283" y="0"/>
                        <a:pt x="282" y="0"/>
                      </a:cubicBezTo>
                      <a:cubicBezTo>
                        <a:pt x="281" y="0"/>
                        <a:pt x="280" y="0"/>
                        <a:pt x="278" y="0"/>
                      </a:cubicBezTo>
                      <a:cubicBezTo>
                        <a:pt x="277" y="0"/>
                        <a:pt x="275" y="0"/>
                        <a:pt x="274" y="0"/>
                      </a:cubicBezTo>
                      <a:cubicBezTo>
                        <a:pt x="274" y="0"/>
                        <a:pt x="274" y="0"/>
                        <a:pt x="274" y="0"/>
                      </a:cubicBezTo>
                      <a:cubicBezTo>
                        <a:pt x="274" y="0"/>
                        <a:pt x="273" y="0"/>
                        <a:pt x="273" y="0"/>
                      </a:cubicBezTo>
                      <a:cubicBezTo>
                        <a:pt x="272" y="0"/>
                        <a:pt x="271" y="0"/>
                        <a:pt x="270" y="0"/>
                      </a:cubicBezTo>
                      <a:cubicBezTo>
                        <a:pt x="269" y="0"/>
                        <a:pt x="267" y="0"/>
                        <a:pt x="266" y="0"/>
                      </a:cubicBezTo>
                      <a:cubicBezTo>
                        <a:pt x="264" y="0"/>
                        <a:pt x="263" y="0"/>
                        <a:pt x="262" y="0"/>
                      </a:cubicBezTo>
                      <a:cubicBezTo>
                        <a:pt x="261" y="0"/>
                        <a:pt x="260" y="0"/>
                        <a:pt x="259" y="0"/>
                      </a:cubicBezTo>
                      <a:cubicBezTo>
                        <a:pt x="258" y="0"/>
                        <a:pt x="258" y="0"/>
                        <a:pt x="258" y="0"/>
                      </a:cubicBezTo>
                      <a:cubicBezTo>
                        <a:pt x="258" y="0"/>
                        <a:pt x="258" y="0"/>
                        <a:pt x="258" y="0"/>
                      </a:cubicBezTo>
                      <a:cubicBezTo>
                        <a:pt x="256" y="0"/>
                        <a:pt x="254" y="0"/>
                        <a:pt x="252" y="0"/>
                      </a:cubicBezTo>
                      <a:cubicBezTo>
                        <a:pt x="249" y="1"/>
                        <a:pt x="247" y="1"/>
                        <a:pt x="244" y="1"/>
                      </a:cubicBezTo>
                      <a:cubicBezTo>
                        <a:pt x="244" y="1"/>
                        <a:pt x="244" y="1"/>
                        <a:pt x="244" y="1"/>
                      </a:cubicBezTo>
                      <a:cubicBezTo>
                        <a:pt x="237" y="1"/>
                        <a:pt x="230" y="1"/>
                        <a:pt x="223" y="2"/>
                      </a:cubicBezTo>
                      <a:cubicBezTo>
                        <a:pt x="223" y="2"/>
                        <a:pt x="223" y="2"/>
                        <a:pt x="223" y="2"/>
                      </a:cubicBezTo>
                      <a:cubicBezTo>
                        <a:pt x="219" y="2"/>
                        <a:pt x="215" y="2"/>
                        <a:pt x="211" y="2"/>
                      </a:cubicBezTo>
                      <a:cubicBezTo>
                        <a:pt x="210" y="2"/>
                        <a:pt x="210" y="2"/>
                        <a:pt x="209" y="3"/>
                      </a:cubicBezTo>
                      <a:cubicBezTo>
                        <a:pt x="208" y="3"/>
                        <a:pt x="208" y="3"/>
                        <a:pt x="208" y="3"/>
                      </a:cubicBezTo>
                      <a:cubicBezTo>
                        <a:pt x="208" y="3"/>
                        <a:pt x="207" y="3"/>
                        <a:pt x="207" y="3"/>
                      </a:cubicBezTo>
                      <a:cubicBezTo>
                        <a:pt x="206" y="3"/>
                        <a:pt x="205" y="3"/>
                        <a:pt x="203" y="3"/>
                      </a:cubicBezTo>
                      <a:cubicBezTo>
                        <a:pt x="203" y="3"/>
                        <a:pt x="203" y="3"/>
                        <a:pt x="202" y="3"/>
                      </a:cubicBezTo>
                      <a:cubicBezTo>
                        <a:pt x="201" y="3"/>
                        <a:pt x="200" y="3"/>
                        <a:pt x="199" y="3"/>
                      </a:cubicBezTo>
                      <a:cubicBezTo>
                        <a:pt x="199" y="3"/>
                        <a:pt x="198" y="3"/>
                        <a:pt x="197" y="3"/>
                      </a:cubicBezTo>
                      <a:cubicBezTo>
                        <a:pt x="197" y="3"/>
                        <a:pt x="196" y="3"/>
                        <a:pt x="196" y="3"/>
                      </a:cubicBezTo>
                      <a:cubicBezTo>
                        <a:pt x="195" y="4"/>
                        <a:pt x="194" y="4"/>
                        <a:pt x="193" y="4"/>
                      </a:cubicBezTo>
                      <a:cubicBezTo>
                        <a:pt x="192" y="4"/>
                        <a:pt x="192" y="4"/>
                        <a:pt x="191" y="4"/>
                      </a:cubicBezTo>
                      <a:cubicBezTo>
                        <a:pt x="191" y="4"/>
                        <a:pt x="190" y="4"/>
                        <a:pt x="189" y="4"/>
                      </a:cubicBezTo>
                      <a:cubicBezTo>
                        <a:pt x="188" y="4"/>
                        <a:pt x="188" y="4"/>
                        <a:pt x="187" y="4"/>
                      </a:cubicBezTo>
                      <a:cubicBezTo>
                        <a:pt x="186" y="4"/>
                        <a:pt x="186" y="4"/>
                        <a:pt x="186" y="4"/>
                      </a:cubicBezTo>
                      <a:cubicBezTo>
                        <a:pt x="185" y="4"/>
                        <a:pt x="183" y="5"/>
                        <a:pt x="182" y="5"/>
                      </a:cubicBezTo>
                      <a:cubicBezTo>
                        <a:pt x="181" y="5"/>
                        <a:pt x="181" y="5"/>
                        <a:pt x="181" y="5"/>
                      </a:cubicBezTo>
                      <a:cubicBezTo>
                        <a:pt x="181" y="5"/>
                        <a:pt x="181" y="5"/>
                        <a:pt x="181" y="5"/>
                      </a:cubicBezTo>
                      <a:cubicBezTo>
                        <a:pt x="180" y="5"/>
                        <a:pt x="179" y="5"/>
                        <a:pt x="178" y="5"/>
                      </a:cubicBezTo>
                      <a:cubicBezTo>
                        <a:pt x="177" y="5"/>
                        <a:pt x="176" y="5"/>
                        <a:pt x="175" y="5"/>
                      </a:cubicBezTo>
                      <a:cubicBezTo>
                        <a:pt x="175" y="5"/>
                        <a:pt x="174" y="5"/>
                        <a:pt x="174" y="5"/>
                      </a:cubicBezTo>
                      <a:cubicBezTo>
                        <a:pt x="173" y="5"/>
                        <a:pt x="173" y="5"/>
                        <a:pt x="173" y="5"/>
                      </a:cubicBezTo>
                      <a:cubicBezTo>
                        <a:pt x="172" y="6"/>
                        <a:pt x="171" y="6"/>
                        <a:pt x="169" y="6"/>
                      </a:cubicBezTo>
                      <a:cubicBezTo>
                        <a:pt x="169" y="6"/>
                        <a:pt x="168" y="6"/>
                        <a:pt x="168" y="6"/>
                      </a:cubicBezTo>
                      <a:cubicBezTo>
                        <a:pt x="168" y="6"/>
                        <a:pt x="168" y="6"/>
                        <a:pt x="168" y="6"/>
                      </a:cubicBezTo>
                      <a:cubicBezTo>
                        <a:pt x="167" y="6"/>
                        <a:pt x="166" y="6"/>
                        <a:pt x="165" y="6"/>
                      </a:cubicBezTo>
                      <a:cubicBezTo>
                        <a:pt x="164" y="6"/>
                        <a:pt x="163" y="7"/>
                        <a:pt x="161" y="7"/>
                      </a:cubicBezTo>
                      <a:cubicBezTo>
                        <a:pt x="160" y="7"/>
                        <a:pt x="159" y="7"/>
                        <a:pt x="157" y="7"/>
                      </a:cubicBezTo>
                      <a:cubicBezTo>
                        <a:pt x="157" y="7"/>
                        <a:pt x="156" y="7"/>
                        <a:pt x="155" y="7"/>
                      </a:cubicBezTo>
                      <a:cubicBezTo>
                        <a:pt x="155" y="7"/>
                        <a:pt x="155" y="7"/>
                        <a:pt x="155" y="7"/>
                      </a:cubicBezTo>
                      <a:cubicBezTo>
                        <a:pt x="154" y="7"/>
                        <a:pt x="154" y="8"/>
                        <a:pt x="153" y="8"/>
                      </a:cubicBezTo>
                      <a:cubicBezTo>
                        <a:pt x="152" y="8"/>
                        <a:pt x="151" y="8"/>
                        <a:pt x="149" y="8"/>
                      </a:cubicBezTo>
                      <a:cubicBezTo>
                        <a:pt x="149" y="8"/>
                        <a:pt x="149" y="8"/>
                        <a:pt x="149" y="8"/>
                      </a:cubicBezTo>
                      <a:cubicBezTo>
                        <a:pt x="148" y="8"/>
                        <a:pt x="148" y="8"/>
                        <a:pt x="148" y="8"/>
                      </a:cubicBezTo>
                      <a:cubicBezTo>
                        <a:pt x="147" y="8"/>
                        <a:pt x="146" y="8"/>
                        <a:pt x="145" y="9"/>
                      </a:cubicBezTo>
                      <a:cubicBezTo>
                        <a:pt x="145" y="9"/>
                        <a:pt x="144" y="9"/>
                        <a:pt x="144" y="9"/>
                      </a:cubicBezTo>
                      <a:cubicBezTo>
                        <a:pt x="143" y="9"/>
                        <a:pt x="142" y="9"/>
                        <a:pt x="141" y="9"/>
                      </a:cubicBezTo>
                      <a:cubicBezTo>
                        <a:pt x="141" y="9"/>
                        <a:pt x="140" y="9"/>
                        <a:pt x="140" y="9"/>
                      </a:cubicBezTo>
                      <a:cubicBezTo>
                        <a:pt x="139" y="9"/>
                        <a:pt x="139" y="9"/>
                        <a:pt x="138" y="9"/>
                      </a:cubicBezTo>
                      <a:cubicBezTo>
                        <a:pt x="137" y="10"/>
                        <a:pt x="137" y="10"/>
                        <a:pt x="136" y="10"/>
                      </a:cubicBezTo>
                      <a:cubicBezTo>
                        <a:pt x="135" y="10"/>
                        <a:pt x="135" y="10"/>
                        <a:pt x="135" y="10"/>
                      </a:cubicBezTo>
                      <a:cubicBezTo>
                        <a:pt x="134" y="10"/>
                        <a:pt x="133" y="10"/>
                        <a:pt x="132" y="10"/>
                      </a:cubicBezTo>
                      <a:cubicBezTo>
                        <a:pt x="130" y="11"/>
                        <a:pt x="129" y="11"/>
                        <a:pt x="128" y="11"/>
                      </a:cubicBezTo>
                      <a:cubicBezTo>
                        <a:pt x="127" y="11"/>
                        <a:pt x="126" y="11"/>
                        <a:pt x="125" y="11"/>
                      </a:cubicBezTo>
                      <a:cubicBezTo>
                        <a:pt x="125" y="11"/>
                        <a:pt x="125" y="11"/>
                        <a:pt x="125" y="11"/>
                      </a:cubicBezTo>
                      <a:cubicBezTo>
                        <a:pt x="123" y="12"/>
                        <a:pt x="121" y="12"/>
                        <a:pt x="119" y="12"/>
                      </a:cubicBezTo>
                      <a:cubicBezTo>
                        <a:pt x="118" y="12"/>
                        <a:pt x="118" y="12"/>
                        <a:pt x="118" y="12"/>
                      </a:cubicBezTo>
                      <a:cubicBezTo>
                        <a:pt x="118" y="12"/>
                        <a:pt x="117" y="12"/>
                        <a:pt x="117" y="13"/>
                      </a:cubicBezTo>
                      <a:cubicBezTo>
                        <a:pt x="115" y="13"/>
                        <a:pt x="114" y="13"/>
                        <a:pt x="112" y="13"/>
                      </a:cubicBezTo>
                      <a:cubicBezTo>
                        <a:pt x="112" y="13"/>
                        <a:pt x="112" y="13"/>
                        <a:pt x="112" y="13"/>
                      </a:cubicBezTo>
                      <a:cubicBezTo>
                        <a:pt x="111" y="13"/>
                        <a:pt x="111" y="14"/>
                        <a:pt x="111" y="14"/>
                      </a:cubicBezTo>
                      <a:cubicBezTo>
                        <a:pt x="109" y="14"/>
                        <a:pt x="107" y="14"/>
                        <a:pt x="105" y="15"/>
                      </a:cubicBezTo>
                      <a:cubicBezTo>
                        <a:pt x="105" y="15"/>
                        <a:pt x="104" y="15"/>
                        <a:pt x="104" y="15"/>
                      </a:cubicBezTo>
                      <a:cubicBezTo>
                        <a:pt x="103" y="15"/>
                        <a:pt x="103" y="15"/>
                        <a:pt x="103" y="15"/>
                      </a:cubicBezTo>
                      <a:cubicBezTo>
                        <a:pt x="100" y="15"/>
                        <a:pt x="98" y="16"/>
                        <a:pt x="95" y="16"/>
                      </a:cubicBezTo>
                      <a:cubicBezTo>
                        <a:pt x="94" y="17"/>
                        <a:pt x="94" y="17"/>
                        <a:pt x="94" y="17"/>
                      </a:cubicBezTo>
                      <a:cubicBezTo>
                        <a:pt x="94" y="17"/>
                        <a:pt x="94" y="17"/>
                        <a:pt x="94" y="17"/>
                      </a:cubicBezTo>
                      <a:cubicBezTo>
                        <a:pt x="90" y="17"/>
                        <a:pt x="87" y="18"/>
                        <a:pt x="84" y="19"/>
                      </a:cubicBezTo>
                      <a:cubicBezTo>
                        <a:pt x="84" y="19"/>
                        <a:pt x="84" y="19"/>
                        <a:pt x="84" y="19"/>
                      </a:cubicBezTo>
                      <a:cubicBezTo>
                        <a:pt x="83" y="19"/>
                        <a:pt x="83" y="19"/>
                        <a:pt x="83" y="19"/>
                      </a:cubicBezTo>
                      <a:cubicBezTo>
                        <a:pt x="82" y="19"/>
                        <a:pt x="80" y="20"/>
                        <a:pt x="79" y="20"/>
                      </a:cubicBezTo>
                      <a:cubicBezTo>
                        <a:pt x="78" y="20"/>
                        <a:pt x="78" y="20"/>
                        <a:pt x="77" y="20"/>
                      </a:cubicBezTo>
                      <a:cubicBezTo>
                        <a:pt x="76" y="21"/>
                        <a:pt x="74" y="21"/>
                        <a:pt x="72" y="21"/>
                      </a:cubicBezTo>
                      <a:cubicBezTo>
                        <a:pt x="72" y="21"/>
                        <a:pt x="72" y="21"/>
                        <a:pt x="72" y="21"/>
                      </a:cubicBezTo>
                      <a:cubicBezTo>
                        <a:pt x="72" y="21"/>
                        <a:pt x="72" y="21"/>
                        <a:pt x="72" y="21"/>
                      </a:cubicBezTo>
                      <a:cubicBezTo>
                        <a:pt x="70" y="22"/>
                        <a:pt x="68" y="22"/>
                        <a:pt x="67" y="23"/>
                      </a:cubicBezTo>
                      <a:cubicBezTo>
                        <a:pt x="66" y="23"/>
                        <a:pt x="66" y="23"/>
                        <a:pt x="65" y="23"/>
                      </a:cubicBezTo>
                      <a:cubicBezTo>
                        <a:pt x="64" y="23"/>
                        <a:pt x="63" y="24"/>
                        <a:pt x="61" y="24"/>
                      </a:cubicBezTo>
                      <a:cubicBezTo>
                        <a:pt x="61" y="24"/>
                        <a:pt x="61" y="24"/>
                        <a:pt x="61" y="24"/>
                      </a:cubicBezTo>
                      <a:cubicBezTo>
                        <a:pt x="60" y="25"/>
                        <a:pt x="60" y="25"/>
                        <a:pt x="60" y="25"/>
                      </a:cubicBezTo>
                      <a:cubicBezTo>
                        <a:pt x="59" y="25"/>
                        <a:pt x="58" y="25"/>
                        <a:pt x="56" y="26"/>
                      </a:cubicBezTo>
                      <a:cubicBezTo>
                        <a:pt x="56" y="26"/>
                        <a:pt x="56" y="26"/>
                        <a:pt x="55" y="26"/>
                      </a:cubicBezTo>
                      <a:cubicBezTo>
                        <a:pt x="54" y="26"/>
                        <a:pt x="52" y="27"/>
                        <a:pt x="51" y="27"/>
                      </a:cubicBezTo>
                      <a:cubicBezTo>
                        <a:pt x="51" y="27"/>
                        <a:pt x="51" y="27"/>
                        <a:pt x="51" y="27"/>
                      </a:cubicBezTo>
                      <a:cubicBezTo>
                        <a:pt x="51" y="27"/>
                        <a:pt x="51" y="27"/>
                        <a:pt x="51" y="27"/>
                      </a:cubicBezTo>
                      <a:cubicBezTo>
                        <a:pt x="49" y="28"/>
                        <a:pt x="48" y="28"/>
                        <a:pt x="46" y="29"/>
                      </a:cubicBezTo>
                      <a:cubicBezTo>
                        <a:pt x="45" y="29"/>
                        <a:pt x="45" y="29"/>
                        <a:pt x="45" y="29"/>
                      </a:cubicBezTo>
                      <a:cubicBezTo>
                        <a:pt x="44" y="29"/>
                        <a:pt x="43" y="30"/>
                        <a:pt x="42" y="30"/>
                      </a:cubicBezTo>
                      <a:cubicBezTo>
                        <a:pt x="42" y="30"/>
                        <a:pt x="42" y="30"/>
                        <a:pt x="42" y="30"/>
                      </a:cubicBezTo>
                      <a:cubicBezTo>
                        <a:pt x="42" y="30"/>
                        <a:pt x="42" y="30"/>
                        <a:pt x="42" y="30"/>
                      </a:cubicBezTo>
                      <a:cubicBezTo>
                        <a:pt x="39" y="31"/>
                        <a:pt x="37" y="32"/>
                        <a:pt x="34" y="33"/>
                      </a:cubicBezTo>
                      <a:cubicBezTo>
                        <a:pt x="34" y="33"/>
                        <a:pt x="34" y="33"/>
                        <a:pt x="34" y="33"/>
                      </a:cubicBezTo>
                      <a:cubicBezTo>
                        <a:pt x="34" y="33"/>
                        <a:pt x="34" y="33"/>
                        <a:pt x="34" y="33"/>
                      </a:cubicBezTo>
                      <a:cubicBezTo>
                        <a:pt x="32" y="34"/>
                        <a:pt x="30" y="35"/>
                        <a:pt x="28" y="36"/>
                      </a:cubicBezTo>
                      <a:cubicBezTo>
                        <a:pt x="27" y="36"/>
                        <a:pt x="27" y="36"/>
                        <a:pt x="27" y="36"/>
                      </a:cubicBezTo>
                      <a:cubicBezTo>
                        <a:pt x="27" y="36"/>
                        <a:pt x="27" y="36"/>
                        <a:pt x="27" y="36"/>
                      </a:cubicBezTo>
                      <a:cubicBezTo>
                        <a:pt x="25" y="37"/>
                        <a:pt x="24" y="38"/>
                        <a:pt x="22" y="38"/>
                      </a:cubicBezTo>
                      <a:cubicBezTo>
                        <a:pt x="22" y="39"/>
                        <a:pt x="22" y="39"/>
                        <a:pt x="22" y="39"/>
                      </a:cubicBezTo>
                      <a:cubicBezTo>
                        <a:pt x="21" y="39"/>
                        <a:pt x="21" y="39"/>
                        <a:pt x="21" y="39"/>
                      </a:cubicBezTo>
                      <a:cubicBezTo>
                        <a:pt x="20" y="40"/>
                        <a:pt x="18" y="40"/>
                        <a:pt x="17" y="41"/>
                      </a:cubicBezTo>
                      <a:cubicBezTo>
                        <a:pt x="17" y="41"/>
                        <a:pt x="17" y="41"/>
                        <a:pt x="17" y="41"/>
                      </a:cubicBezTo>
                      <a:cubicBezTo>
                        <a:pt x="16" y="42"/>
                        <a:pt x="16" y="42"/>
                        <a:pt x="16" y="42"/>
                      </a:cubicBezTo>
                      <a:cubicBezTo>
                        <a:pt x="15" y="42"/>
                        <a:pt x="14" y="43"/>
                        <a:pt x="13" y="44"/>
                      </a:cubicBezTo>
                      <a:cubicBezTo>
                        <a:pt x="13" y="44"/>
                        <a:pt x="13" y="44"/>
                        <a:pt x="13" y="44"/>
                      </a:cubicBezTo>
                      <a:cubicBezTo>
                        <a:pt x="12" y="44"/>
                        <a:pt x="12" y="44"/>
                        <a:pt x="12" y="44"/>
                      </a:cubicBezTo>
                      <a:cubicBezTo>
                        <a:pt x="11" y="45"/>
                        <a:pt x="10" y="46"/>
                        <a:pt x="9" y="47"/>
                      </a:cubicBezTo>
                      <a:cubicBezTo>
                        <a:pt x="9" y="47"/>
                        <a:pt x="9" y="47"/>
                        <a:pt x="9" y="47"/>
                      </a:cubicBezTo>
                      <a:cubicBezTo>
                        <a:pt x="9" y="47"/>
                        <a:pt x="9" y="47"/>
                        <a:pt x="9" y="47"/>
                      </a:cubicBezTo>
                      <a:cubicBezTo>
                        <a:pt x="8" y="48"/>
                        <a:pt x="7" y="49"/>
                        <a:pt x="6" y="50"/>
                      </a:cubicBezTo>
                      <a:cubicBezTo>
                        <a:pt x="6" y="50"/>
                        <a:pt x="6" y="50"/>
                        <a:pt x="6" y="50"/>
                      </a:cubicBezTo>
                      <a:cubicBezTo>
                        <a:pt x="6" y="50"/>
                        <a:pt x="6" y="50"/>
                        <a:pt x="6" y="50"/>
                      </a:cubicBezTo>
                      <a:cubicBezTo>
                        <a:pt x="5" y="51"/>
                        <a:pt x="4" y="52"/>
                        <a:pt x="4" y="52"/>
                      </a:cubicBezTo>
                      <a:cubicBezTo>
                        <a:pt x="4" y="53"/>
                        <a:pt x="4" y="53"/>
                        <a:pt x="4" y="53"/>
                      </a:cubicBezTo>
                      <a:cubicBezTo>
                        <a:pt x="4" y="53"/>
                        <a:pt x="4" y="53"/>
                        <a:pt x="4" y="53"/>
                      </a:cubicBezTo>
                      <a:cubicBezTo>
                        <a:pt x="3" y="54"/>
                        <a:pt x="2" y="54"/>
                        <a:pt x="2" y="55"/>
                      </a:cubicBezTo>
                      <a:cubicBezTo>
                        <a:pt x="2" y="56"/>
                        <a:pt x="2" y="56"/>
                        <a:pt x="2" y="56"/>
                      </a:cubicBezTo>
                      <a:cubicBezTo>
                        <a:pt x="2" y="56"/>
                        <a:pt x="2" y="56"/>
                        <a:pt x="2" y="56"/>
                      </a:cubicBezTo>
                      <a:cubicBezTo>
                        <a:pt x="1" y="57"/>
                        <a:pt x="1" y="57"/>
                        <a:pt x="1" y="58"/>
                      </a:cubicBezTo>
                      <a:cubicBezTo>
                        <a:pt x="1" y="59"/>
                        <a:pt x="1" y="59"/>
                        <a:pt x="1" y="59"/>
                      </a:cubicBezTo>
                      <a:cubicBezTo>
                        <a:pt x="1" y="59"/>
                        <a:pt x="1" y="59"/>
                        <a:pt x="1" y="59"/>
                      </a:cubicBezTo>
                      <a:cubicBezTo>
                        <a:pt x="1" y="59"/>
                        <a:pt x="0" y="60"/>
                        <a:pt x="0" y="61"/>
                      </a:cubicBezTo>
                      <a:cubicBezTo>
                        <a:pt x="0" y="62"/>
                        <a:pt x="0" y="62"/>
                        <a:pt x="0" y="62"/>
                      </a:cubicBezTo>
                      <a:cubicBezTo>
                        <a:pt x="0" y="62"/>
                        <a:pt x="0" y="62"/>
                        <a:pt x="0" y="62"/>
                      </a:cubicBezTo>
                      <a:cubicBezTo>
                        <a:pt x="0" y="63"/>
                        <a:pt x="0" y="63"/>
                        <a:pt x="0" y="63"/>
                      </a:cubicBezTo>
                      <a:cubicBezTo>
                        <a:pt x="1" y="64"/>
                        <a:pt x="1" y="64"/>
                        <a:pt x="1" y="64"/>
                      </a:cubicBezTo>
                      <a:cubicBezTo>
                        <a:pt x="1" y="65"/>
                        <a:pt x="1" y="65"/>
                        <a:pt x="1" y="65"/>
                      </a:cubicBezTo>
                      <a:cubicBezTo>
                        <a:pt x="1" y="65"/>
                        <a:pt x="1" y="65"/>
                        <a:pt x="1" y="65"/>
                      </a:cubicBezTo>
                      <a:cubicBezTo>
                        <a:pt x="1" y="65"/>
                        <a:pt x="1" y="65"/>
                        <a:pt x="1" y="65"/>
                      </a:cubicBezTo>
                      <a:cubicBezTo>
                        <a:pt x="1" y="66"/>
                        <a:pt x="1" y="67"/>
                        <a:pt x="2" y="68"/>
                      </a:cubicBezTo>
                      <a:cubicBezTo>
                        <a:pt x="35" y="141"/>
                        <a:pt x="35" y="141"/>
                        <a:pt x="35" y="141"/>
                      </a:cubicBezTo>
                      <a:cubicBezTo>
                        <a:pt x="63" y="200"/>
                        <a:pt x="63" y="200"/>
                        <a:pt x="63" y="200"/>
                      </a:cubicBezTo>
                      <a:cubicBezTo>
                        <a:pt x="66" y="208"/>
                        <a:pt x="70" y="216"/>
                        <a:pt x="73" y="224"/>
                      </a:cubicBezTo>
                      <a:cubicBezTo>
                        <a:pt x="84" y="248"/>
                        <a:pt x="84" y="248"/>
                        <a:pt x="84" y="248"/>
                      </a:cubicBezTo>
                      <a:cubicBezTo>
                        <a:pt x="92" y="264"/>
                        <a:pt x="100" y="281"/>
                        <a:pt x="107" y="297"/>
                      </a:cubicBezTo>
                      <a:cubicBezTo>
                        <a:pt x="113" y="309"/>
                        <a:pt x="113" y="309"/>
                        <a:pt x="113" y="309"/>
                      </a:cubicBezTo>
                      <a:cubicBezTo>
                        <a:pt x="122" y="329"/>
                        <a:pt x="131" y="349"/>
                        <a:pt x="139" y="367"/>
                      </a:cubicBezTo>
                      <a:cubicBezTo>
                        <a:pt x="141" y="372"/>
                        <a:pt x="143" y="376"/>
                        <a:pt x="145" y="380"/>
                      </a:cubicBezTo>
                      <a:cubicBezTo>
                        <a:pt x="146" y="381"/>
                        <a:pt x="146" y="381"/>
                        <a:pt x="146" y="381"/>
                      </a:cubicBezTo>
                      <a:cubicBezTo>
                        <a:pt x="146" y="382"/>
                        <a:pt x="146" y="382"/>
                        <a:pt x="146" y="382"/>
                      </a:cubicBezTo>
                      <a:cubicBezTo>
                        <a:pt x="146" y="382"/>
                        <a:pt x="146" y="382"/>
                        <a:pt x="146" y="382"/>
                      </a:cubicBezTo>
                      <a:cubicBezTo>
                        <a:pt x="147" y="383"/>
                        <a:pt x="147" y="383"/>
                        <a:pt x="147" y="383"/>
                      </a:cubicBezTo>
                      <a:cubicBezTo>
                        <a:pt x="147" y="383"/>
                        <a:pt x="147" y="383"/>
                        <a:pt x="147" y="383"/>
                      </a:cubicBezTo>
                      <a:cubicBezTo>
                        <a:pt x="147" y="383"/>
                        <a:pt x="147" y="383"/>
                        <a:pt x="147" y="383"/>
                      </a:cubicBezTo>
                      <a:cubicBezTo>
                        <a:pt x="148" y="384"/>
                        <a:pt x="148" y="384"/>
                        <a:pt x="148" y="384"/>
                      </a:cubicBezTo>
                      <a:cubicBezTo>
                        <a:pt x="148" y="384"/>
                        <a:pt x="148" y="384"/>
                        <a:pt x="148" y="384"/>
                      </a:cubicBezTo>
                      <a:cubicBezTo>
                        <a:pt x="149" y="385"/>
                        <a:pt x="149" y="385"/>
                        <a:pt x="149" y="385"/>
                      </a:cubicBezTo>
                      <a:cubicBezTo>
                        <a:pt x="150" y="385"/>
                        <a:pt x="150" y="385"/>
                        <a:pt x="150" y="385"/>
                      </a:cubicBezTo>
                      <a:cubicBezTo>
                        <a:pt x="150" y="386"/>
                        <a:pt x="150" y="386"/>
                        <a:pt x="150" y="386"/>
                      </a:cubicBezTo>
                      <a:cubicBezTo>
                        <a:pt x="151" y="386"/>
                        <a:pt x="151" y="386"/>
                        <a:pt x="151" y="386"/>
                      </a:cubicBezTo>
                      <a:cubicBezTo>
                        <a:pt x="151" y="387"/>
                        <a:pt x="151" y="387"/>
                        <a:pt x="151" y="387"/>
                      </a:cubicBezTo>
                      <a:cubicBezTo>
                        <a:pt x="152" y="387"/>
                        <a:pt x="152" y="387"/>
                        <a:pt x="153" y="388"/>
                      </a:cubicBezTo>
                      <a:cubicBezTo>
                        <a:pt x="153" y="388"/>
                        <a:pt x="153" y="388"/>
                        <a:pt x="153" y="388"/>
                      </a:cubicBezTo>
                      <a:cubicBezTo>
                        <a:pt x="154" y="388"/>
                        <a:pt x="154" y="388"/>
                        <a:pt x="154" y="388"/>
                      </a:cubicBezTo>
                      <a:cubicBezTo>
                        <a:pt x="154" y="388"/>
                        <a:pt x="155" y="389"/>
                        <a:pt x="155" y="389"/>
                      </a:cubicBezTo>
                      <a:cubicBezTo>
                        <a:pt x="156" y="389"/>
                        <a:pt x="156" y="389"/>
                        <a:pt x="156" y="389"/>
                      </a:cubicBezTo>
                      <a:cubicBezTo>
                        <a:pt x="157" y="390"/>
                        <a:pt x="157" y="390"/>
                        <a:pt x="157" y="390"/>
                      </a:cubicBezTo>
                      <a:cubicBezTo>
                        <a:pt x="157" y="390"/>
                        <a:pt x="158" y="390"/>
                        <a:pt x="158" y="390"/>
                      </a:cubicBezTo>
                      <a:cubicBezTo>
                        <a:pt x="159" y="391"/>
                        <a:pt x="159" y="391"/>
                        <a:pt x="159" y="391"/>
                      </a:cubicBezTo>
                      <a:cubicBezTo>
                        <a:pt x="160" y="391"/>
                        <a:pt x="160" y="391"/>
                        <a:pt x="160" y="391"/>
                      </a:cubicBezTo>
                      <a:cubicBezTo>
                        <a:pt x="160" y="391"/>
                        <a:pt x="161" y="392"/>
                        <a:pt x="161" y="392"/>
                      </a:cubicBezTo>
                      <a:cubicBezTo>
                        <a:pt x="162" y="392"/>
                        <a:pt x="162" y="392"/>
                        <a:pt x="163" y="392"/>
                      </a:cubicBezTo>
                      <a:cubicBezTo>
                        <a:pt x="164" y="393"/>
                        <a:pt x="164" y="393"/>
                        <a:pt x="164" y="393"/>
                      </a:cubicBezTo>
                      <a:cubicBezTo>
                        <a:pt x="165" y="393"/>
                        <a:pt x="165" y="393"/>
                        <a:pt x="165" y="393"/>
                      </a:cubicBezTo>
                      <a:cubicBezTo>
                        <a:pt x="165" y="393"/>
                        <a:pt x="166" y="393"/>
                        <a:pt x="166" y="394"/>
                      </a:cubicBezTo>
                      <a:cubicBezTo>
                        <a:pt x="167" y="394"/>
                        <a:pt x="167" y="394"/>
                        <a:pt x="168" y="394"/>
                      </a:cubicBezTo>
                      <a:cubicBezTo>
                        <a:pt x="169" y="394"/>
                        <a:pt x="169" y="394"/>
                        <a:pt x="169" y="394"/>
                      </a:cubicBezTo>
                      <a:cubicBezTo>
                        <a:pt x="169" y="395"/>
                        <a:pt x="170" y="395"/>
                        <a:pt x="170" y="395"/>
                      </a:cubicBezTo>
                      <a:cubicBezTo>
                        <a:pt x="171" y="395"/>
                        <a:pt x="172" y="395"/>
                        <a:pt x="172" y="396"/>
                      </a:cubicBezTo>
                      <a:cubicBezTo>
                        <a:pt x="173" y="396"/>
                        <a:pt x="173" y="396"/>
                        <a:pt x="173" y="396"/>
                      </a:cubicBezTo>
                      <a:cubicBezTo>
                        <a:pt x="174" y="396"/>
                        <a:pt x="174" y="396"/>
                        <a:pt x="174" y="396"/>
                      </a:cubicBezTo>
                      <a:cubicBezTo>
                        <a:pt x="175" y="396"/>
                        <a:pt x="176" y="397"/>
                        <a:pt x="177" y="397"/>
                      </a:cubicBezTo>
                      <a:cubicBezTo>
                        <a:pt x="177" y="397"/>
                        <a:pt x="178" y="397"/>
                        <a:pt x="178" y="397"/>
                      </a:cubicBezTo>
                      <a:cubicBezTo>
                        <a:pt x="179" y="397"/>
                        <a:pt x="179" y="397"/>
                        <a:pt x="179" y="397"/>
                      </a:cubicBezTo>
                      <a:cubicBezTo>
                        <a:pt x="179" y="397"/>
                        <a:pt x="179" y="397"/>
                        <a:pt x="179" y="397"/>
                      </a:cubicBezTo>
                      <a:cubicBezTo>
                        <a:pt x="180" y="398"/>
                        <a:pt x="180" y="398"/>
                        <a:pt x="181" y="398"/>
                      </a:cubicBezTo>
                      <a:cubicBezTo>
                        <a:pt x="182" y="398"/>
                        <a:pt x="183" y="398"/>
                        <a:pt x="183" y="398"/>
                      </a:cubicBezTo>
                      <a:cubicBezTo>
                        <a:pt x="184" y="399"/>
                        <a:pt x="184" y="399"/>
                        <a:pt x="184" y="399"/>
                      </a:cubicBezTo>
                      <a:cubicBezTo>
                        <a:pt x="185" y="399"/>
                        <a:pt x="185" y="399"/>
                        <a:pt x="186" y="399"/>
                      </a:cubicBezTo>
                      <a:cubicBezTo>
                        <a:pt x="187" y="399"/>
                        <a:pt x="188" y="399"/>
                        <a:pt x="188" y="400"/>
                      </a:cubicBezTo>
                      <a:cubicBezTo>
                        <a:pt x="189" y="400"/>
                        <a:pt x="189" y="400"/>
                        <a:pt x="189" y="400"/>
                      </a:cubicBezTo>
                      <a:cubicBezTo>
                        <a:pt x="190" y="400"/>
                        <a:pt x="191" y="400"/>
                        <a:pt x="191" y="400"/>
                      </a:cubicBezTo>
                      <a:cubicBezTo>
                        <a:pt x="192" y="400"/>
                        <a:pt x="193" y="400"/>
                        <a:pt x="193" y="401"/>
                      </a:cubicBezTo>
                      <a:cubicBezTo>
                        <a:pt x="194" y="401"/>
                        <a:pt x="194" y="401"/>
                        <a:pt x="195" y="401"/>
                      </a:cubicBezTo>
                      <a:cubicBezTo>
                        <a:pt x="196" y="401"/>
                        <a:pt x="196" y="401"/>
                        <a:pt x="197" y="401"/>
                      </a:cubicBezTo>
                      <a:cubicBezTo>
                        <a:pt x="198" y="401"/>
                        <a:pt x="198" y="402"/>
                        <a:pt x="199" y="402"/>
                      </a:cubicBezTo>
                      <a:cubicBezTo>
                        <a:pt x="200" y="402"/>
                        <a:pt x="200" y="402"/>
                        <a:pt x="201" y="402"/>
                      </a:cubicBezTo>
                      <a:cubicBezTo>
                        <a:pt x="202" y="402"/>
                        <a:pt x="203" y="402"/>
                        <a:pt x="203" y="402"/>
                      </a:cubicBezTo>
                      <a:cubicBezTo>
                        <a:pt x="204" y="403"/>
                        <a:pt x="204" y="403"/>
                        <a:pt x="204" y="403"/>
                      </a:cubicBezTo>
                      <a:cubicBezTo>
                        <a:pt x="205" y="403"/>
                        <a:pt x="206" y="403"/>
                        <a:pt x="206" y="403"/>
                      </a:cubicBezTo>
                      <a:cubicBezTo>
                        <a:pt x="207" y="403"/>
                        <a:pt x="208" y="403"/>
                        <a:pt x="209" y="403"/>
                      </a:cubicBezTo>
                      <a:cubicBezTo>
                        <a:pt x="210" y="403"/>
                        <a:pt x="210" y="403"/>
                        <a:pt x="210" y="403"/>
                      </a:cubicBezTo>
                      <a:cubicBezTo>
                        <a:pt x="211" y="404"/>
                        <a:pt x="212" y="404"/>
                        <a:pt x="212" y="404"/>
                      </a:cubicBezTo>
                      <a:cubicBezTo>
                        <a:pt x="214" y="404"/>
                        <a:pt x="215" y="404"/>
                        <a:pt x="216" y="404"/>
                      </a:cubicBezTo>
                      <a:cubicBezTo>
                        <a:pt x="217" y="404"/>
                        <a:pt x="217" y="404"/>
                        <a:pt x="217" y="404"/>
                      </a:cubicBezTo>
                      <a:cubicBezTo>
                        <a:pt x="217" y="404"/>
                        <a:pt x="217" y="404"/>
                        <a:pt x="217" y="404"/>
                      </a:cubicBezTo>
                      <a:cubicBezTo>
                        <a:pt x="217" y="404"/>
                        <a:pt x="218" y="404"/>
                        <a:pt x="218" y="405"/>
                      </a:cubicBezTo>
                      <a:cubicBezTo>
                        <a:pt x="219" y="405"/>
                        <a:pt x="219" y="405"/>
                        <a:pt x="219" y="405"/>
                      </a:cubicBezTo>
                      <a:cubicBezTo>
                        <a:pt x="220" y="405"/>
                        <a:pt x="221" y="405"/>
                        <a:pt x="222" y="405"/>
                      </a:cubicBezTo>
                      <a:cubicBezTo>
                        <a:pt x="223" y="405"/>
                        <a:pt x="224" y="405"/>
                        <a:pt x="225" y="405"/>
                      </a:cubicBezTo>
                      <a:cubicBezTo>
                        <a:pt x="225" y="405"/>
                        <a:pt x="226" y="405"/>
                        <a:pt x="226" y="406"/>
                      </a:cubicBezTo>
                      <a:cubicBezTo>
                        <a:pt x="227" y="406"/>
                        <a:pt x="228" y="406"/>
                        <a:pt x="229" y="406"/>
                      </a:cubicBezTo>
                      <a:cubicBezTo>
                        <a:pt x="230" y="406"/>
                        <a:pt x="231" y="406"/>
                        <a:pt x="231" y="406"/>
                      </a:cubicBezTo>
                      <a:cubicBezTo>
                        <a:pt x="232" y="406"/>
                        <a:pt x="233" y="406"/>
                        <a:pt x="234" y="406"/>
                      </a:cubicBezTo>
                      <a:cubicBezTo>
                        <a:pt x="234" y="406"/>
                        <a:pt x="234" y="406"/>
                        <a:pt x="234" y="406"/>
                      </a:cubicBezTo>
                      <a:cubicBezTo>
                        <a:pt x="235" y="406"/>
                        <a:pt x="235" y="406"/>
                        <a:pt x="235" y="406"/>
                      </a:cubicBezTo>
                      <a:cubicBezTo>
                        <a:pt x="236" y="407"/>
                        <a:pt x="237" y="407"/>
                        <a:pt x="238" y="407"/>
                      </a:cubicBezTo>
                      <a:cubicBezTo>
                        <a:pt x="239" y="407"/>
                        <a:pt x="240" y="407"/>
                        <a:pt x="241" y="407"/>
                      </a:cubicBezTo>
                      <a:cubicBezTo>
                        <a:pt x="242" y="407"/>
                        <a:pt x="242" y="407"/>
                        <a:pt x="243" y="407"/>
                      </a:cubicBezTo>
                      <a:cubicBezTo>
                        <a:pt x="243" y="407"/>
                        <a:pt x="244" y="407"/>
                        <a:pt x="245" y="407"/>
                      </a:cubicBezTo>
                      <a:cubicBezTo>
                        <a:pt x="246" y="407"/>
                        <a:pt x="247" y="407"/>
                        <a:pt x="248" y="408"/>
                      </a:cubicBezTo>
                      <a:cubicBezTo>
                        <a:pt x="249" y="408"/>
                        <a:pt x="249" y="408"/>
                        <a:pt x="250" y="408"/>
                      </a:cubicBezTo>
                      <a:cubicBezTo>
                        <a:pt x="250" y="408"/>
                        <a:pt x="250" y="408"/>
                        <a:pt x="250" y="408"/>
                      </a:cubicBezTo>
                      <a:cubicBezTo>
                        <a:pt x="251" y="408"/>
                        <a:pt x="251" y="408"/>
                        <a:pt x="252" y="408"/>
                      </a:cubicBezTo>
                      <a:cubicBezTo>
                        <a:pt x="253" y="408"/>
                        <a:pt x="254" y="408"/>
                        <a:pt x="256" y="408"/>
                      </a:cubicBezTo>
                      <a:cubicBezTo>
                        <a:pt x="257" y="408"/>
                        <a:pt x="258" y="408"/>
                        <a:pt x="259" y="408"/>
                      </a:cubicBezTo>
                      <a:cubicBezTo>
                        <a:pt x="260" y="408"/>
                        <a:pt x="262" y="408"/>
                        <a:pt x="263" y="408"/>
                      </a:cubicBezTo>
                      <a:cubicBezTo>
                        <a:pt x="263" y="408"/>
                        <a:pt x="264" y="408"/>
                        <a:pt x="264" y="408"/>
                      </a:cubicBezTo>
                      <a:cubicBezTo>
                        <a:pt x="265" y="408"/>
                        <a:pt x="265" y="408"/>
                        <a:pt x="265" y="408"/>
                      </a:cubicBezTo>
                      <a:cubicBezTo>
                        <a:pt x="265" y="408"/>
                        <a:pt x="265" y="408"/>
                        <a:pt x="265" y="408"/>
                      </a:cubicBezTo>
                      <a:cubicBezTo>
                        <a:pt x="265" y="409"/>
                        <a:pt x="266" y="409"/>
                        <a:pt x="266" y="409"/>
                      </a:cubicBezTo>
                      <a:cubicBezTo>
                        <a:pt x="268" y="409"/>
                        <a:pt x="269" y="409"/>
                        <a:pt x="270" y="409"/>
                      </a:cubicBezTo>
                      <a:cubicBezTo>
                        <a:pt x="271" y="409"/>
                        <a:pt x="272" y="409"/>
                        <a:pt x="273" y="409"/>
                      </a:cubicBezTo>
                      <a:cubicBezTo>
                        <a:pt x="275" y="409"/>
                        <a:pt x="277" y="409"/>
                        <a:pt x="278" y="409"/>
                      </a:cubicBezTo>
                      <a:cubicBezTo>
                        <a:pt x="278" y="409"/>
                        <a:pt x="279" y="409"/>
                        <a:pt x="279" y="409"/>
                      </a:cubicBezTo>
                      <a:cubicBezTo>
                        <a:pt x="280" y="409"/>
                        <a:pt x="280" y="409"/>
                        <a:pt x="280" y="409"/>
                      </a:cubicBezTo>
                      <a:cubicBezTo>
                        <a:pt x="280" y="409"/>
                        <a:pt x="280" y="409"/>
                        <a:pt x="280" y="409"/>
                      </a:cubicBezTo>
                      <a:cubicBezTo>
                        <a:pt x="281" y="409"/>
                        <a:pt x="281" y="409"/>
                        <a:pt x="281" y="409"/>
                      </a:cubicBezTo>
                      <a:cubicBezTo>
                        <a:pt x="283" y="409"/>
                        <a:pt x="284" y="409"/>
                        <a:pt x="286" y="409"/>
                      </a:cubicBezTo>
                      <a:cubicBezTo>
                        <a:pt x="287" y="409"/>
                        <a:pt x="288" y="409"/>
                        <a:pt x="289" y="409"/>
                      </a:cubicBezTo>
                      <a:cubicBezTo>
                        <a:pt x="291" y="409"/>
                        <a:pt x="294" y="409"/>
                        <a:pt x="296" y="409"/>
                      </a:cubicBezTo>
                      <a:cubicBezTo>
                        <a:pt x="299" y="409"/>
                        <a:pt x="301" y="409"/>
                        <a:pt x="304" y="409"/>
                      </a:cubicBezTo>
                      <a:cubicBezTo>
                        <a:pt x="305" y="409"/>
                        <a:pt x="306" y="409"/>
                        <a:pt x="307" y="409"/>
                      </a:cubicBezTo>
                      <a:cubicBezTo>
                        <a:pt x="308" y="409"/>
                        <a:pt x="310" y="409"/>
                        <a:pt x="312" y="409"/>
                      </a:cubicBezTo>
                      <a:cubicBezTo>
                        <a:pt x="313" y="409"/>
                        <a:pt x="313" y="409"/>
                        <a:pt x="314" y="409"/>
                      </a:cubicBezTo>
                      <a:cubicBezTo>
                        <a:pt x="315" y="409"/>
                        <a:pt x="315" y="409"/>
                        <a:pt x="315" y="409"/>
                      </a:cubicBezTo>
                      <a:cubicBezTo>
                        <a:pt x="316" y="409"/>
                        <a:pt x="316" y="409"/>
                        <a:pt x="316" y="409"/>
                      </a:cubicBezTo>
                      <a:cubicBezTo>
                        <a:pt x="317" y="409"/>
                        <a:pt x="318" y="409"/>
                        <a:pt x="319" y="409"/>
                      </a:cubicBezTo>
                      <a:cubicBezTo>
                        <a:pt x="320" y="409"/>
                        <a:pt x="321" y="409"/>
                        <a:pt x="322" y="409"/>
                      </a:cubicBezTo>
                      <a:cubicBezTo>
                        <a:pt x="324" y="409"/>
                        <a:pt x="325" y="409"/>
                        <a:pt x="327" y="409"/>
                      </a:cubicBezTo>
                      <a:cubicBezTo>
                        <a:pt x="327" y="409"/>
                        <a:pt x="327" y="409"/>
                        <a:pt x="327" y="409"/>
                      </a:cubicBezTo>
                      <a:cubicBezTo>
                        <a:pt x="327" y="409"/>
                        <a:pt x="327" y="409"/>
                        <a:pt x="327" y="409"/>
                      </a:cubicBezTo>
                      <a:cubicBezTo>
                        <a:pt x="328" y="409"/>
                        <a:pt x="329" y="409"/>
                        <a:pt x="330" y="409"/>
                      </a:cubicBezTo>
                      <a:cubicBezTo>
                        <a:pt x="331" y="409"/>
                        <a:pt x="333" y="409"/>
                        <a:pt x="334" y="408"/>
                      </a:cubicBezTo>
                      <a:cubicBezTo>
                        <a:pt x="335" y="408"/>
                        <a:pt x="336" y="408"/>
                        <a:pt x="337" y="408"/>
                      </a:cubicBezTo>
                      <a:cubicBezTo>
                        <a:pt x="338" y="408"/>
                        <a:pt x="338" y="408"/>
                        <a:pt x="339" y="408"/>
                      </a:cubicBezTo>
                      <a:cubicBezTo>
                        <a:pt x="339" y="408"/>
                        <a:pt x="339" y="408"/>
                        <a:pt x="339" y="408"/>
                      </a:cubicBezTo>
                      <a:cubicBezTo>
                        <a:pt x="340" y="408"/>
                        <a:pt x="340" y="408"/>
                        <a:pt x="340" y="408"/>
                      </a:cubicBezTo>
                      <a:cubicBezTo>
                        <a:pt x="340" y="408"/>
                        <a:pt x="341" y="408"/>
                        <a:pt x="341" y="408"/>
                      </a:cubicBezTo>
                      <a:cubicBezTo>
                        <a:pt x="342" y="408"/>
                        <a:pt x="343" y="408"/>
                        <a:pt x="345" y="408"/>
                      </a:cubicBezTo>
                      <a:cubicBezTo>
                        <a:pt x="345" y="408"/>
                        <a:pt x="346" y="408"/>
                        <a:pt x="347" y="408"/>
                      </a:cubicBezTo>
                      <a:cubicBezTo>
                        <a:pt x="348" y="408"/>
                        <a:pt x="348" y="408"/>
                        <a:pt x="348" y="408"/>
                      </a:cubicBezTo>
                      <a:cubicBezTo>
                        <a:pt x="349" y="408"/>
                        <a:pt x="350" y="407"/>
                        <a:pt x="352" y="407"/>
                      </a:cubicBezTo>
                      <a:cubicBezTo>
                        <a:pt x="352" y="407"/>
                        <a:pt x="353" y="407"/>
                        <a:pt x="354" y="407"/>
                      </a:cubicBezTo>
                      <a:cubicBezTo>
                        <a:pt x="355" y="407"/>
                        <a:pt x="355" y="407"/>
                        <a:pt x="356" y="407"/>
                      </a:cubicBezTo>
                      <a:cubicBezTo>
                        <a:pt x="357" y="407"/>
                        <a:pt x="357" y="407"/>
                        <a:pt x="358" y="407"/>
                      </a:cubicBezTo>
                      <a:cubicBezTo>
                        <a:pt x="359" y="407"/>
                        <a:pt x="361" y="407"/>
                        <a:pt x="362" y="407"/>
                      </a:cubicBezTo>
                      <a:cubicBezTo>
                        <a:pt x="362" y="406"/>
                        <a:pt x="362" y="406"/>
                        <a:pt x="363" y="406"/>
                      </a:cubicBezTo>
                      <a:cubicBezTo>
                        <a:pt x="364" y="406"/>
                        <a:pt x="364" y="406"/>
                        <a:pt x="365" y="406"/>
                      </a:cubicBezTo>
                      <a:cubicBezTo>
                        <a:pt x="366" y="406"/>
                        <a:pt x="367" y="406"/>
                        <a:pt x="368" y="406"/>
                      </a:cubicBezTo>
                      <a:cubicBezTo>
                        <a:pt x="369" y="406"/>
                        <a:pt x="369" y="406"/>
                        <a:pt x="370" y="406"/>
                      </a:cubicBezTo>
                      <a:cubicBezTo>
                        <a:pt x="370" y="406"/>
                        <a:pt x="371" y="406"/>
                        <a:pt x="372" y="406"/>
                      </a:cubicBezTo>
                      <a:cubicBezTo>
                        <a:pt x="373" y="405"/>
                        <a:pt x="374" y="405"/>
                        <a:pt x="375" y="405"/>
                      </a:cubicBezTo>
                      <a:cubicBezTo>
                        <a:pt x="376" y="405"/>
                        <a:pt x="377" y="405"/>
                        <a:pt x="378" y="405"/>
                      </a:cubicBezTo>
                      <a:cubicBezTo>
                        <a:pt x="379" y="405"/>
                        <a:pt x="380" y="404"/>
                        <a:pt x="381" y="404"/>
                      </a:cubicBezTo>
                      <a:cubicBezTo>
                        <a:pt x="382" y="404"/>
                        <a:pt x="383" y="404"/>
                        <a:pt x="383" y="404"/>
                      </a:cubicBezTo>
                      <a:cubicBezTo>
                        <a:pt x="384" y="404"/>
                        <a:pt x="384" y="404"/>
                        <a:pt x="384" y="404"/>
                      </a:cubicBezTo>
                      <a:cubicBezTo>
                        <a:pt x="385" y="404"/>
                        <a:pt x="386" y="404"/>
                        <a:pt x="387" y="403"/>
                      </a:cubicBezTo>
                      <a:cubicBezTo>
                        <a:pt x="388" y="403"/>
                        <a:pt x="389" y="403"/>
                        <a:pt x="390" y="403"/>
                      </a:cubicBezTo>
                      <a:cubicBezTo>
                        <a:pt x="390" y="403"/>
                        <a:pt x="390" y="403"/>
                        <a:pt x="390" y="403"/>
                      </a:cubicBezTo>
                      <a:cubicBezTo>
                        <a:pt x="391" y="403"/>
                        <a:pt x="392" y="403"/>
                        <a:pt x="393" y="403"/>
                      </a:cubicBezTo>
                      <a:cubicBezTo>
                        <a:pt x="394" y="402"/>
                        <a:pt x="395" y="402"/>
                        <a:pt x="396" y="402"/>
                      </a:cubicBezTo>
                      <a:cubicBezTo>
                        <a:pt x="396" y="402"/>
                        <a:pt x="396" y="402"/>
                        <a:pt x="396" y="402"/>
                      </a:cubicBezTo>
                      <a:cubicBezTo>
                        <a:pt x="397" y="402"/>
                        <a:pt x="397" y="402"/>
                        <a:pt x="397" y="402"/>
                      </a:cubicBezTo>
                      <a:cubicBezTo>
                        <a:pt x="397" y="402"/>
                        <a:pt x="397" y="402"/>
                        <a:pt x="398" y="402"/>
                      </a:cubicBezTo>
                      <a:cubicBezTo>
                        <a:pt x="399" y="402"/>
                        <a:pt x="399" y="402"/>
                        <a:pt x="400" y="401"/>
                      </a:cubicBezTo>
                      <a:cubicBezTo>
                        <a:pt x="401" y="401"/>
                        <a:pt x="401" y="401"/>
                        <a:pt x="401" y="401"/>
                      </a:cubicBezTo>
                      <a:cubicBezTo>
                        <a:pt x="402" y="401"/>
                        <a:pt x="402" y="401"/>
                        <a:pt x="402" y="401"/>
                      </a:cubicBezTo>
                      <a:cubicBezTo>
                        <a:pt x="402" y="401"/>
                        <a:pt x="403" y="401"/>
                        <a:pt x="403" y="401"/>
                      </a:cubicBezTo>
                      <a:cubicBezTo>
                        <a:pt x="404" y="401"/>
                        <a:pt x="405" y="400"/>
                        <a:pt x="406" y="400"/>
                      </a:cubicBezTo>
                      <a:cubicBezTo>
                        <a:pt x="407" y="400"/>
                        <a:pt x="407" y="400"/>
                        <a:pt x="407" y="400"/>
                      </a:cubicBezTo>
                      <a:cubicBezTo>
                        <a:pt x="407" y="400"/>
                        <a:pt x="408" y="400"/>
                        <a:pt x="408" y="400"/>
                      </a:cubicBezTo>
                      <a:cubicBezTo>
                        <a:pt x="409" y="400"/>
                        <a:pt x="410" y="399"/>
                        <a:pt x="411" y="399"/>
                      </a:cubicBezTo>
                      <a:cubicBezTo>
                        <a:pt x="412" y="399"/>
                        <a:pt x="412" y="399"/>
                        <a:pt x="412" y="399"/>
                      </a:cubicBezTo>
                      <a:cubicBezTo>
                        <a:pt x="412" y="399"/>
                        <a:pt x="413" y="399"/>
                        <a:pt x="413" y="399"/>
                      </a:cubicBezTo>
                      <a:cubicBezTo>
                        <a:pt x="414" y="399"/>
                        <a:pt x="414" y="399"/>
                        <a:pt x="415" y="398"/>
                      </a:cubicBezTo>
                      <a:cubicBezTo>
                        <a:pt x="415" y="398"/>
                        <a:pt x="415" y="398"/>
                        <a:pt x="415" y="398"/>
                      </a:cubicBezTo>
                      <a:cubicBezTo>
                        <a:pt x="416" y="398"/>
                        <a:pt x="416" y="398"/>
                        <a:pt x="417" y="398"/>
                      </a:cubicBezTo>
                      <a:cubicBezTo>
                        <a:pt x="418" y="398"/>
                        <a:pt x="418" y="397"/>
                        <a:pt x="419" y="397"/>
                      </a:cubicBezTo>
                      <a:cubicBezTo>
                        <a:pt x="420" y="397"/>
                        <a:pt x="420" y="397"/>
                        <a:pt x="421" y="397"/>
                      </a:cubicBezTo>
                      <a:cubicBezTo>
                        <a:pt x="421" y="397"/>
                        <a:pt x="421" y="397"/>
                        <a:pt x="421" y="397"/>
                      </a:cubicBezTo>
                      <a:cubicBezTo>
                        <a:pt x="423" y="396"/>
                        <a:pt x="424" y="396"/>
                        <a:pt x="426" y="396"/>
                      </a:cubicBezTo>
                      <a:cubicBezTo>
                        <a:pt x="426" y="395"/>
                        <a:pt x="426" y="395"/>
                        <a:pt x="426" y="395"/>
                      </a:cubicBezTo>
                      <a:cubicBezTo>
                        <a:pt x="427" y="395"/>
                        <a:pt x="427" y="395"/>
                        <a:pt x="427" y="395"/>
                      </a:cubicBezTo>
                      <a:cubicBezTo>
                        <a:pt x="428" y="395"/>
                        <a:pt x="429" y="395"/>
                        <a:pt x="430" y="394"/>
                      </a:cubicBezTo>
                      <a:cubicBezTo>
                        <a:pt x="430" y="394"/>
                        <a:pt x="430" y="394"/>
                        <a:pt x="430" y="394"/>
                      </a:cubicBezTo>
                      <a:cubicBezTo>
                        <a:pt x="430" y="394"/>
                        <a:pt x="431" y="394"/>
                        <a:pt x="431" y="394"/>
                      </a:cubicBezTo>
                      <a:cubicBezTo>
                        <a:pt x="432" y="393"/>
                        <a:pt x="433" y="393"/>
                        <a:pt x="433" y="393"/>
                      </a:cubicBezTo>
                      <a:cubicBezTo>
                        <a:pt x="434" y="393"/>
                        <a:pt x="434" y="393"/>
                        <a:pt x="434" y="393"/>
                      </a:cubicBezTo>
                      <a:cubicBezTo>
                        <a:pt x="434" y="393"/>
                        <a:pt x="434" y="393"/>
                        <a:pt x="434" y="393"/>
                      </a:cubicBezTo>
                      <a:cubicBezTo>
                        <a:pt x="435" y="392"/>
                        <a:pt x="435" y="392"/>
                        <a:pt x="435" y="392"/>
                      </a:cubicBezTo>
                      <a:cubicBezTo>
                        <a:pt x="436" y="392"/>
                        <a:pt x="436" y="392"/>
                        <a:pt x="437" y="392"/>
                      </a:cubicBezTo>
                      <a:cubicBezTo>
                        <a:pt x="437" y="391"/>
                        <a:pt x="437" y="391"/>
                        <a:pt x="437" y="391"/>
                      </a:cubicBezTo>
                      <a:cubicBezTo>
                        <a:pt x="438" y="391"/>
                        <a:pt x="438" y="391"/>
                        <a:pt x="439" y="391"/>
                      </a:cubicBezTo>
                      <a:cubicBezTo>
                        <a:pt x="439" y="391"/>
                        <a:pt x="439" y="390"/>
                        <a:pt x="440" y="390"/>
                      </a:cubicBezTo>
                      <a:cubicBezTo>
                        <a:pt x="441" y="390"/>
                        <a:pt x="441" y="390"/>
                        <a:pt x="441" y="390"/>
                      </a:cubicBezTo>
                      <a:cubicBezTo>
                        <a:pt x="441" y="390"/>
                        <a:pt x="441" y="390"/>
                        <a:pt x="441" y="390"/>
                      </a:cubicBezTo>
                      <a:cubicBezTo>
                        <a:pt x="442" y="389"/>
                        <a:pt x="442" y="389"/>
                        <a:pt x="442" y="389"/>
                      </a:cubicBezTo>
                      <a:cubicBezTo>
                        <a:pt x="442" y="389"/>
                        <a:pt x="442" y="389"/>
                        <a:pt x="443" y="389"/>
                      </a:cubicBezTo>
                      <a:cubicBezTo>
                        <a:pt x="443" y="389"/>
                        <a:pt x="443" y="389"/>
                        <a:pt x="443" y="389"/>
                      </a:cubicBezTo>
                      <a:cubicBezTo>
                        <a:pt x="444" y="388"/>
                        <a:pt x="444" y="388"/>
                        <a:pt x="444" y="388"/>
                      </a:cubicBezTo>
                      <a:cubicBezTo>
                        <a:pt x="445" y="387"/>
                        <a:pt x="445" y="387"/>
                        <a:pt x="445" y="387"/>
                      </a:cubicBezTo>
                      <a:cubicBezTo>
                        <a:pt x="446" y="387"/>
                        <a:pt x="446" y="387"/>
                        <a:pt x="446" y="387"/>
                      </a:cubicBezTo>
                      <a:cubicBezTo>
                        <a:pt x="446" y="387"/>
                        <a:pt x="446" y="387"/>
                        <a:pt x="446" y="387"/>
                      </a:cubicBezTo>
                      <a:cubicBezTo>
                        <a:pt x="447" y="387"/>
                        <a:pt x="447" y="387"/>
                        <a:pt x="447" y="387"/>
                      </a:cubicBezTo>
                      <a:cubicBezTo>
                        <a:pt x="447" y="386"/>
                        <a:pt x="447" y="386"/>
                        <a:pt x="447" y="386"/>
                      </a:cubicBezTo>
                      <a:cubicBezTo>
                        <a:pt x="448" y="385"/>
                        <a:pt x="448" y="385"/>
                        <a:pt x="448" y="385"/>
                      </a:cubicBezTo>
                      <a:cubicBezTo>
                        <a:pt x="449" y="385"/>
                        <a:pt x="449" y="385"/>
                        <a:pt x="449" y="385"/>
                      </a:cubicBezTo>
                      <a:cubicBezTo>
                        <a:pt x="449" y="384"/>
                        <a:pt x="449" y="384"/>
                        <a:pt x="449" y="384"/>
                      </a:cubicBezTo>
                      <a:cubicBezTo>
                        <a:pt x="450" y="384"/>
                        <a:pt x="450" y="384"/>
                        <a:pt x="450" y="384"/>
                      </a:cubicBezTo>
                      <a:cubicBezTo>
                        <a:pt x="450" y="384"/>
                        <a:pt x="450" y="384"/>
                        <a:pt x="450" y="384"/>
                      </a:cubicBezTo>
                      <a:cubicBezTo>
                        <a:pt x="450" y="383"/>
                        <a:pt x="450" y="383"/>
                        <a:pt x="450" y="383"/>
                      </a:cubicBezTo>
                      <a:cubicBezTo>
                        <a:pt x="450" y="383"/>
                        <a:pt x="450" y="383"/>
                        <a:pt x="450" y="383"/>
                      </a:cubicBezTo>
                      <a:cubicBezTo>
                        <a:pt x="451" y="383"/>
                        <a:pt x="451" y="383"/>
                        <a:pt x="451" y="383"/>
                      </a:cubicBezTo>
                      <a:cubicBezTo>
                        <a:pt x="451" y="382"/>
                        <a:pt x="451" y="382"/>
                        <a:pt x="451" y="382"/>
                      </a:cubicBezTo>
                      <a:cubicBezTo>
                        <a:pt x="452" y="382"/>
                        <a:pt x="452" y="382"/>
                        <a:pt x="452" y="382"/>
                      </a:cubicBezTo>
                      <a:cubicBezTo>
                        <a:pt x="452" y="381"/>
                        <a:pt x="452" y="381"/>
                        <a:pt x="452" y="381"/>
                      </a:cubicBezTo>
                      <a:cubicBezTo>
                        <a:pt x="452" y="381"/>
                        <a:pt x="452" y="381"/>
                        <a:pt x="452" y="381"/>
                      </a:cubicBezTo>
                      <a:cubicBezTo>
                        <a:pt x="453" y="380"/>
                        <a:pt x="453" y="380"/>
                        <a:pt x="453" y="380"/>
                      </a:cubicBezTo>
                      <a:cubicBezTo>
                        <a:pt x="455" y="376"/>
                        <a:pt x="457" y="372"/>
                        <a:pt x="459" y="367"/>
                      </a:cubicBezTo>
                      <a:cubicBezTo>
                        <a:pt x="493" y="292"/>
                        <a:pt x="528" y="216"/>
                        <a:pt x="563" y="141"/>
                      </a:cubicBezTo>
                      <a:cubicBezTo>
                        <a:pt x="574" y="116"/>
                        <a:pt x="585" y="92"/>
                        <a:pt x="596" y="68"/>
                      </a:cubicBezTo>
                      <a:cubicBezTo>
                        <a:pt x="597" y="66"/>
                        <a:pt x="597" y="64"/>
                        <a:pt x="597" y="63"/>
                      </a:cubicBezTo>
                      <a:cubicBezTo>
                        <a:pt x="597" y="62"/>
                        <a:pt x="597" y="62"/>
                        <a:pt x="597" y="61"/>
                      </a:cubicBezTo>
                      <a:cubicBezTo>
                        <a:pt x="597" y="60"/>
                        <a:pt x="597" y="60"/>
                        <a:pt x="597" y="60"/>
                      </a:cubicBezTo>
                    </a:path>
                  </a:pathLst>
                </a:custGeom>
                <a:solidFill>
                  <a:srgbClr val="F1BF58"/>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sp>
              <p:nvSpPr>
                <p:cNvPr id="17" name="Freeform 150">
                  <a:extLst>
                    <a:ext uri="{FF2B5EF4-FFF2-40B4-BE49-F238E27FC236}">
                      <a16:creationId xmlns:a16="http://schemas.microsoft.com/office/drawing/2014/main" id="{B94BD74B-B6D8-F3F3-AF53-DCA7107BF9DB}"/>
                    </a:ext>
                  </a:extLst>
                </p:cNvPr>
                <p:cNvSpPr>
                  <a:spLocks/>
                </p:cNvSpPr>
                <p:nvPr/>
              </p:nvSpPr>
              <p:spPr bwMode="auto">
                <a:xfrm>
                  <a:off x="3411301" y="4496487"/>
                  <a:ext cx="1698755" cy="280090"/>
                </a:xfrm>
                <a:custGeom>
                  <a:avLst/>
                  <a:gdLst>
                    <a:gd name="T0" fmla="*/ 599 w 602"/>
                    <a:gd name="T1" fmla="*/ 64 h 125"/>
                    <a:gd name="T2" fmla="*/ 296 w 602"/>
                    <a:gd name="T3" fmla="*/ 125 h 125"/>
                    <a:gd name="T4" fmla="*/ 2 w 602"/>
                    <a:gd name="T5" fmla="*/ 62 h 125"/>
                    <a:gd name="T6" fmla="*/ 306 w 602"/>
                    <a:gd name="T7" fmla="*/ 1 h 125"/>
                    <a:gd name="T8" fmla="*/ 599 w 602"/>
                    <a:gd name="T9" fmla="*/ 64 h 125"/>
                  </a:gdLst>
                  <a:ahLst/>
                  <a:cxnLst>
                    <a:cxn ang="0">
                      <a:pos x="T0" y="T1"/>
                    </a:cxn>
                    <a:cxn ang="0">
                      <a:pos x="T2" y="T3"/>
                    </a:cxn>
                    <a:cxn ang="0">
                      <a:pos x="T4" y="T5"/>
                    </a:cxn>
                    <a:cxn ang="0">
                      <a:pos x="T6" y="T7"/>
                    </a:cxn>
                    <a:cxn ang="0">
                      <a:pos x="T8" y="T9"/>
                    </a:cxn>
                  </a:cxnLst>
                  <a:rect l="0" t="0" r="r" b="b"/>
                  <a:pathLst>
                    <a:path w="602" h="125">
                      <a:moveTo>
                        <a:pt x="599" y="64"/>
                      </a:moveTo>
                      <a:cubicBezTo>
                        <a:pt x="597" y="98"/>
                        <a:pt x="461" y="125"/>
                        <a:pt x="296" y="125"/>
                      </a:cubicBezTo>
                      <a:cubicBezTo>
                        <a:pt x="131" y="124"/>
                        <a:pt x="0" y="96"/>
                        <a:pt x="2" y="62"/>
                      </a:cubicBezTo>
                      <a:cubicBezTo>
                        <a:pt x="5" y="27"/>
                        <a:pt x="141" y="0"/>
                        <a:pt x="306" y="1"/>
                      </a:cubicBezTo>
                      <a:cubicBezTo>
                        <a:pt x="471" y="1"/>
                        <a:pt x="602" y="30"/>
                        <a:pt x="599" y="64"/>
                      </a:cubicBezTo>
                    </a:path>
                  </a:pathLst>
                </a:custGeom>
                <a:solidFill>
                  <a:srgbClr val="C9A04A"/>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grpSp>
          <p:grpSp>
            <p:nvGrpSpPr>
              <p:cNvPr id="5" name="Group 4">
                <a:extLst>
                  <a:ext uri="{FF2B5EF4-FFF2-40B4-BE49-F238E27FC236}">
                    <a16:creationId xmlns:a16="http://schemas.microsoft.com/office/drawing/2014/main" id="{7A81FCD0-28A0-971A-6AE4-D2275AE07687}"/>
                  </a:ext>
                </a:extLst>
              </p:cNvPr>
              <p:cNvGrpSpPr/>
              <p:nvPr/>
            </p:nvGrpSpPr>
            <p:grpSpPr>
              <a:xfrm>
                <a:off x="3034648" y="6273468"/>
                <a:ext cx="2838909" cy="1157989"/>
                <a:chOff x="2951147" y="3594643"/>
                <a:chExt cx="2619062" cy="1068314"/>
              </a:xfrm>
            </p:grpSpPr>
            <p:sp>
              <p:nvSpPr>
                <p:cNvPr id="14" name="Freeform 155">
                  <a:extLst>
                    <a:ext uri="{FF2B5EF4-FFF2-40B4-BE49-F238E27FC236}">
                      <a16:creationId xmlns:a16="http://schemas.microsoft.com/office/drawing/2014/main" id="{E68959D5-F2AF-6EFE-188E-E4FF360AC162}"/>
                    </a:ext>
                  </a:extLst>
                </p:cNvPr>
                <p:cNvSpPr>
                  <a:spLocks/>
                </p:cNvSpPr>
                <p:nvPr/>
              </p:nvSpPr>
              <p:spPr bwMode="auto">
                <a:xfrm>
                  <a:off x="2963068" y="3597481"/>
                  <a:ext cx="2595220" cy="1065476"/>
                </a:xfrm>
                <a:custGeom>
                  <a:avLst/>
                  <a:gdLst>
                    <a:gd name="T0" fmla="*/ 913 w 920"/>
                    <a:gd name="T1" fmla="*/ 79 h 476"/>
                    <a:gd name="T2" fmla="*/ 897 w 920"/>
                    <a:gd name="T3" fmla="*/ 66 h 476"/>
                    <a:gd name="T4" fmla="*/ 872 w 920"/>
                    <a:gd name="T5" fmla="*/ 53 h 476"/>
                    <a:gd name="T6" fmla="*/ 847 w 920"/>
                    <a:gd name="T7" fmla="*/ 44 h 476"/>
                    <a:gd name="T8" fmla="*/ 805 w 920"/>
                    <a:gd name="T9" fmla="*/ 32 h 476"/>
                    <a:gd name="T10" fmla="*/ 766 w 920"/>
                    <a:gd name="T11" fmla="*/ 24 h 476"/>
                    <a:gd name="T12" fmla="*/ 728 w 920"/>
                    <a:gd name="T13" fmla="*/ 18 h 476"/>
                    <a:gd name="T14" fmla="*/ 671 w 920"/>
                    <a:gd name="T15" fmla="*/ 10 h 476"/>
                    <a:gd name="T16" fmla="*/ 591 w 920"/>
                    <a:gd name="T17" fmla="*/ 3 h 476"/>
                    <a:gd name="T18" fmla="*/ 554 w 920"/>
                    <a:gd name="T19" fmla="*/ 2 h 476"/>
                    <a:gd name="T20" fmla="*/ 520 w 920"/>
                    <a:gd name="T21" fmla="*/ 0 h 476"/>
                    <a:gd name="T22" fmla="*/ 492 w 920"/>
                    <a:gd name="T23" fmla="*/ 0 h 476"/>
                    <a:gd name="T24" fmla="*/ 445 w 920"/>
                    <a:gd name="T25" fmla="*/ 0 h 476"/>
                    <a:gd name="T26" fmla="*/ 403 w 920"/>
                    <a:gd name="T27" fmla="*/ 0 h 476"/>
                    <a:gd name="T28" fmla="*/ 322 w 920"/>
                    <a:gd name="T29" fmla="*/ 4 h 476"/>
                    <a:gd name="T30" fmla="*/ 289 w 920"/>
                    <a:gd name="T31" fmla="*/ 6 h 476"/>
                    <a:gd name="T32" fmla="*/ 261 w 920"/>
                    <a:gd name="T33" fmla="*/ 9 h 476"/>
                    <a:gd name="T34" fmla="*/ 223 w 920"/>
                    <a:gd name="T35" fmla="*/ 13 h 476"/>
                    <a:gd name="T36" fmla="*/ 193 w 920"/>
                    <a:gd name="T37" fmla="*/ 17 h 476"/>
                    <a:gd name="T38" fmla="*/ 159 w 920"/>
                    <a:gd name="T39" fmla="*/ 23 h 476"/>
                    <a:gd name="T40" fmla="*/ 119 w 920"/>
                    <a:gd name="T41" fmla="*/ 31 h 476"/>
                    <a:gd name="T42" fmla="*/ 84 w 920"/>
                    <a:gd name="T43" fmla="*/ 40 h 476"/>
                    <a:gd name="T44" fmla="*/ 56 w 920"/>
                    <a:gd name="T45" fmla="*/ 49 h 476"/>
                    <a:gd name="T46" fmla="*/ 36 w 920"/>
                    <a:gd name="T47" fmla="*/ 58 h 476"/>
                    <a:gd name="T48" fmla="*/ 21 w 920"/>
                    <a:gd name="T49" fmla="*/ 67 h 476"/>
                    <a:gd name="T50" fmla="*/ 9 w 920"/>
                    <a:gd name="T51" fmla="*/ 76 h 476"/>
                    <a:gd name="T52" fmla="*/ 3 w 920"/>
                    <a:gd name="T53" fmla="*/ 86 h 476"/>
                    <a:gd name="T54" fmla="*/ 0 w 920"/>
                    <a:gd name="T55" fmla="*/ 97 h 476"/>
                    <a:gd name="T56" fmla="*/ 146 w 920"/>
                    <a:gd name="T57" fmla="*/ 417 h 476"/>
                    <a:gd name="T58" fmla="*/ 150 w 920"/>
                    <a:gd name="T59" fmla="*/ 423 h 476"/>
                    <a:gd name="T60" fmla="*/ 157 w 920"/>
                    <a:gd name="T61" fmla="*/ 429 h 476"/>
                    <a:gd name="T62" fmla="*/ 166 w 920"/>
                    <a:gd name="T63" fmla="*/ 435 h 476"/>
                    <a:gd name="T64" fmla="*/ 178 w 920"/>
                    <a:gd name="T65" fmla="*/ 440 h 476"/>
                    <a:gd name="T66" fmla="*/ 192 w 920"/>
                    <a:gd name="T67" fmla="*/ 445 h 476"/>
                    <a:gd name="T68" fmla="*/ 207 w 920"/>
                    <a:gd name="T69" fmla="*/ 450 h 476"/>
                    <a:gd name="T70" fmla="*/ 226 w 920"/>
                    <a:gd name="T71" fmla="*/ 454 h 476"/>
                    <a:gd name="T72" fmla="*/ 246 w 920"/>
                    <a:gd name="T73" fmla="*/ 459 h 476"/>
                    <a:gd name="T74" fmla="*/ 269 w 920"/>
                    <a:gd name="T75" fmla="*/ 463 h 476"/>
                    <a:gd name="T76" fmla="*/ 293 w 920"/>
                    <a:gd name="T77" fmla="*/ 466 h 476"/>
                    <a:gd name="T78" fmla="*/ 329 w 920"/>
                    <a:gd name="T79" fmla="*/ 470 h 476"/>
                    <a:gd name="T80" fmla="*/ 366 w 920"/>
                    <a:gd name="T81" fmla="*/ 473 h 476"/>
                    <a:gd name="T82" fmla="*/ 396 w 920"/>
                    <a:gd name="T83" fmla="*/ 475 h 476"/>
                    <a:gd name="T84" fmla="*/ 437 w 920"/>
                    <a:gd name="T85" fmla="*/ 476 h 476"/>
                    <a:gd name="T86" fmla="*/ 486 w 920"/>
                    <a:gd name="T87" fmla="*/ 476 h 476"/>
                    <a:gd name="T88" fmla="*/ 518 w 920"/>
                    <a:gd name="T89" fmla="*/ 475 h 476"/>
                    <a:gd name="T90" fmla="*/ 558 w 920"/>
                    <a:gd name="T91" fmla="*/ 473 h 476"/>
                    <a:gd name="T92" fmla="*/ 599 w 920"/>
                    <a:gd name="T93" fmla="*/ 469 h 476"/>
                    <a:gd name="T94" fmla="*/ 632 w 920"/>
                    <a:gd name="T95" fmla="*/ 465 h 476"/>
                    <a:gd name="T96" fmla="*/ 659 w 920"/>
                    <a:gd name="T97" fmla="*/ 461 h 476"/>
                    <a:gd name="T98" fmla="*/ 686 w 920"/>
                    <a:gd name="T99" fmla="*/ 456 h 476"/>
                    <a:gd name="T100" fmla="*/ 707 w 920"/>
                    <a:gd name="T101" fmla="*/ 451 h 476"/>
                    <a:gd name="T102" fmla="*/ 720 w 920"/>
                    <a:gd name="T103" fmla="*/ 448 h 476"/>
                    <a:gd name="T104" fmla="*/ 736 w 920"/>
                    <a:gd name="T105" fmla="*/ 442 h 476"/>
                    <a:gd name="T106" fmla="*/ 750 w 920"/>
                    <a:gd name="T107" fmla="*/ 436 h 476"/>
                    <a:gd name="T108" fmla="*/ 759 w 920"/>
                    <a:gd name="T109" fmla="*/ 431 h 476"/>
                    <a:gd name="T110" fmla="*/ 767 w 920"/>
                    <a:gd name="T111" fmla="*/ 426 h 476"/>
                    <a:gd name="T112" fmla="*/ 772 w 920"/>
                    <a:gd name="T113" fmla="*/ 420 h 476"/>
                    <a:gd name="T114" fmla="*/ 919 w 920"/>
                    <a:gd name="T115" fmla="*/ 9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0" h="476">
                      <a:moveTo>
                        <a:pt x="919" y="93"/>
                      </a:moveTo>
                      <a:cubicBezTo>
                        <a:pt x="919" y="93"/>
                        <a:pt x="919" y="92"/>
                        <a:pt x="919" y="91"/>
                      </a:cubicBezTo>
                      <a:cubicBezTo>
                        <a:pt x="919" y="90"/>
                        <a:pt x="919" y="90"/>
                        <a:pt x="919" y="90"/>
                      </a:cubicBezTo>
                      <a:cubicBezTo>
                        <a:pt x="919" y="90"/>
                        <a:pt x="919" y="89"/>
                        <a:pt x="918" y="88"/>
                      </a:cubicBezTo>
                      <a:cubicBezTo>
                        <a:pt x="918" y="87"/>
                        <a:pt x="918" y="87"/>
                        <a:pt x="918" y="87"/>
                      </a:cubicBezTo>
                      <a:cubicBezTo>
                        <a:pt x="918" y="87"/>
                        <a:pt x="918" y="86"/>
                        <a:pt x="917" y="86"/>
                      </a:cubicBezTo>
                      <a:cubicBezTo>
                        <a:pt x="917" y="85"/>
                        <a:pt x="917" y="85"/>
                        <a:pt x="917" y="85"/>
                      </a:cubicBezTo>
                      <a:cubicBezTo>
                        <a:pt x="916" y="84"/>
                        <a:pt x="916" y="83"/>
                        <a:pt x="915" y="82"/>
                      </a:cubicBezTo>
                      <a:cubicBezTo>
                        <a:pt x="915" y="82"/>
                        <a:pt x="915" y="82"/>
                        <a:pt x="915" y="82"/>
                      </a:cubicBezTo>
                      <a:cubicBezTo>
                        <a:pt x="914" y="81"/>
                        <a:pt x="914" y="80"/>
                        <a:pt x="913" y="79"/>
                      </a:cubicBezTo>
                      <a:cubicBezTo>
                        <a:pt x="913" y="79"/>
                        <a:pt x="913" y="79"/>
                        <a:pt x="913" y="79"/>
                      </a:cubicBezTo>
                      <a:cubicBezTo>
                        <a:pt x="912" y="78"/>
                        <a:pt x="912" y="77"/>
                        <a:pt x="911" y="77"/>
                      </a:cubicBezTo>
                      <a:cubicBezTo>
                        <a:pt x="910" y="76"/>
                        <a:pt x="910" y="76"/>
                        <a:pt x="910" y="76"/>
                      </a:cubicBezTo>
                      <a:cubicBezTo>
                        <a:pt x="910" y="75"/>
                        <a:pt x="909" y="75"/>
                        <a:pt x="908" y="74"/>
                      </a:cubicBezTo>
                      <a:cubicBezTo>
                        <a:pt x="907" y="73"/>
                        <a:pt x="907" y="73"/>
                        <a:pt x="907" y="73"/>
                      </a:cubicBezTo>
                      <a:cubicBezTo>
                        <a:pt x="907" y="73"/>
                        <a:pt x="906" y="72"/>
                        <a:pt x="905" y="71"/>
                      </a:cubicBezTo>
                      <a:cubicBezTo>
                        <a:pt x="904" y="71"/>
                        <a:pt x="904" y="71"/>
                        <a:pt x="904" y="71"/>
                      </a:cubicBezTo>
                      <a:cubicBezTo>
                        <a:pt x="903" y="70"/>
                        <a:pt x="902" y="69"/>
                        <a:pt x="901" y="68"/>
                      </a:cubicBezTo>
                      <a:cubicBezTo>
                        <a:pt x="900" y="67"/>
                        <a:pt x="900" y="67"/>
                        <a:pt x="900" y="67"/>
                      </a:cubicBezTo>
                      <a:cubicBezTo>
                        <a:pt x="899" y="67"/>
                        <a:pt x="898" y="66"/>
                        <a:pt x="897" y="66"/>
                      </a:cubicBezTo>
                      <a:cubicBezTo>
                        <a:pt x="897" y="65"/>
                        <a:pt x="896" y="65"/>
                        <a:pt x="896" y="65"/>
                      </a:cubicBezTo>
                      <a:cubicBezTo>
                        <a:pt x="895" y="64"/>
                        <a:pt x="894" y="64"/>
                        <a:pt x="893" y="63"/>
                      </a:cubicBezTo>
                      <a:cubicBezTo>
                        <a:pt x="893" y="63"/>
                        <a:pt x="892" y="63"/>
                        <a:pt x="891" y="62"/>
                      </a:cubicBezTo>
                      <a:cubicBezTo>
                        <a:pt x="891" y="62"/>
                        <a:pt x="890" y="61"/>
                        <a:pt x="889" y="61"/>
                      </a:cubicBezTo>
                      <a:cubicBezTo>
                        <a:pt x="888" y="60"/>
                        <a:pt x="888" y="60"/>
                        <a:pt x="887" y="60"/>
                      </a:cubicBezTo>
                      <a:cubicBezTo>
                        <a:pt x="886" y="59"/>
                        <a:pt x="884" y="58"/>
                        <a:pt x="883" y="58"/>
                      </a:cubicBezTo>
                      <a:cubicBezTo>
                        <a:pt x="882" y="57"/>
                        <a:pt x="882" y="57"/>
                        <a:pt x="882" y="57"/>
                      </a:cubicBezTo>
                      <a:cubicBezTo>
                        <a:pt x="881" y="57"/>
                        <a:pt x="879" y="56"/>
                        <a:pt x="877" y="55"/>
                      </a:cubicBezTo>
                      <a:cubicBezTo>
                        <a:pt x="877" y="55"/>
                        <a:pt x="876" y="54"/>
                        <a:pt x="875" y="54"/>
                      </a:cubicBezTo>
                      <a:cubicBezTo>
                        <a:pt x="874" y="54"/>
                        <a:pt x="873" y="53"/>
                        <a:pt x="872" y="53"/>
                      </a:cubicBezTo>
                      <a:cubicBezTo>
                        <a:pt x="871" y="52"/>
                        <a:pt x="871" y="52"/>
                        <a:pt x="871" y="52"/>
                      </a:cubicBezTo>
                      <a:cubicBezTo>
                        <a:pt x="870" y="52"/>
                        <a:pt x="870" y="52"/>
                        <a:pt x="869" y="52"/>
                      </a:cubicBezTo>
                      <a:cubicBezTo>
                        <a:pt x="868" y="51"/>
                        <a:pt x="868" y="51"/>
                        <a:pt x="867" y="51"/>
                      </a:cubicBezTo>
                      <a:cubicBezTo>
                        <a:pt x="866" y="50"/>
                        <a:pt x="865" y="50"/>
                        <a:pt x="864" y="50"/>
                      </a:cubicBezTo>
                      <a:cubicBezTo>
                        <a:pt x="863" y="49"/>
                        <a:pt x="862" y="49"/>
                        <a:pt x="861" y="48"/>
                      </a:cubicBezTo>
                      <a:cubicBezTo>
                        <a:pt x="860" y="48"/>
                        <a:pt x="859" y="48"/>
                        <a:pt x="858" y="47"/>
                      </a:cubicBezTo>
                      <a:cubicBezTo>
                        <a:pt x="857" y="47"/>
                        <a:pt x="856" y="47"/>
                        <a:pt x="855" y="46"/>
                      </a:cubicBezTo>
                      <a:cubicBezTo>
                        <a:pt x="854" y="46"/>
                        <a:pt x="853" y="46"/>
                        <a:pt x="853" y="45"/>
                      </a:cubicBezTo>
                      <a:cubicBezTo>
                        <a:pt x="851" y="45"/>
                        <a:pt x="850" y="45"/>
                        <a:pt x="849" y="44"/>
                      </a:cubicBezTo>
                      <a:cubicBezTo>
                        <a:pt x="849" y="44"/>
                        <a:pt x="848" y="44"/>
                        <a:pt x="847" y="44"/>
                      </a:cubicBezTo>
                      <a:cubicBezTo>
                        <a:pt x="847" y="43"/>
                        <a:pt x="847" y="43"/>
                        <a:pt x="847" y="43"/>
                      </a:cubicBezTo>
                      <a:cubicBezTo>
                        <a:pt x="844" y="43"/>
                        <a:pt x="841" y="42"/>
                        <a:pt x="838" y="41"/>
                      </a:cubicBezTo>
                      <a:cubicBezTo>
                        <a:pt x="837" y="40"/>
                        <a:pt x="836" y="40"/>
                        <a:pt x="836" y="40"/>
                      </a:cubicBezTo>
                      <a:cubicBezTo>
                        <a:pt x="833" y="39"/>
                        <a:pt x="829" y="38"/>
                        <a:pt x="826" y="37"/>
                      </a:cubicBezTo>
                      <a:cubicBezTo>
                        <a:pt x="826" y="37"/>
                        <a:pt x="826" y="37"/>
                        <a:pt x="826" y="37"/>
                      </a:cubicBezTo>
                      <a:cubicBezTo>
                        <a:pt x="825" y="37"/>
                        <a:pt x="825" y="37"/>
                        <a:pt x="824" y="37"/>
                      </a:cubicBezTo>
                      <a:cubicBezTo>
                        <a:pt x="822" y="36"/>
                        <a:pt x="820" y="36"/>
                        <a:pt x="817" y="35"/>
                      </a:cubicBezTo>
                      <a:cubicBezTo>
                        <a:pt x="816" y="35"/>
                        <a:pt x="815" y="35"/>
                        <a:pt x="815" y="34"/>
                      </a:cubicBezTo>
                      <a:cubicBezTo>
                        <a:pt x="812" y="34"/>
                        <a:pt x="809" y="33"/>
                        <a:pt x="805" y="32"/>
                      </a:cubicBezTo>
                      <a:cubicBezTo>
                        <a:pt x="805" y="32"/>
                        <a:pt x="805" y="32"/>
                        <a:pt x="805" y="32"/>
                      </a:cubicBezTo>
                      <a:cubicBezTo>
                        <a:pt x="804" y="32"/>
                        <a:pt x="804" y="32"/>
                        <a:pt x="804" y="32"/>
                      </a:cubicBezTo>
                      <a:cubicBezTo>
                        <a:pt x="802" y="31"/>
                        <a:pt x="799" y="31"/>
                        <a:pt x="797" y="30"/>
                      </a:cubicBezTo>
                      <a:cubicBezTo>
                        <a:pt x="796" y="30"/>
                        <a:pt x="795" y="30"/>
                        <a:pt x="794" y="29"/>
                      </a:cubicBezTo>
                      <a:cubicBezTo>
                        <a:pt x="792" y="29"/>
                        <a:pt x="789" y="28"/>
                        <a:pt x="787" y="28"/>
                      </a:cubicBezTo>
                      <a:cubicBezTo>
                        <a:pt x="787" y="28"/>
                        <a:pt x="786" y="28"/>
                        <a:pt x="785" y="28"/>
                      </a:cubicBezTo>
                      <a:cubicBezTo>
                        <a:pt x="785" y="28"/>
                        <a:pt x="785" y="27"/>
                        <a:pt x="784" y="27"/>
                      </a:cubicBezTo>
                      <a:cubicBezTo>
                        <a:pt x="782" y="27"/>
                        <a:pt x="780" y="27"/>
                        <a:pt x="778" y="26"/>
                      </a:cubicBezTo>
                      <a:cubicBezTo>
                        <a:pt x="777" y="26"/>
                        <a:pt x="776" y="26"/>
                        <a:pt x="775" y="26"/>
                      </a:cubicBezTo>
                      <a:cubicBezTo>
                        <a:pt x="772" y="25"/>
                        <a:pt x="769" y="24"/>
                        <a:pt x="766" y="24"/>
                      </a:cubicBezTo>
                      <a:cubicBezTo>
                        <a:pt x="766" y="24"/>
                        <a:pt x="766" y="24"/>
                        <a:pt x="766" y="24"/>
                      </a:cubicBezTo>
                      <a:cubicBezTo>
                        <a:pt x="765" y="24"/>
                        <a:pt x="765" y="24"/>
                        <a:pt x="764" y="23"/>
                      </a:cubicBezTo>
                      <a:cubicBezTo>
                        <a:pt x="762" y="23"/>
                        <a:pt x="760" y="23"/>
                        <a:pt x="758" y="22"/>
                      </a:cubicBezTo>
                      <a:cubicBezTo>
                        <a:pt x="756" y="22"/>
                        <a:pt x="755" y="22"/>
                        <a:pt x="754" y="22"/>
                      </a:cubicBezTo>
                      <a:cubicBezTo>
                        <a:pt x="752" y="21"/>
                        <a:pt x="750" y="21"/>
                        <a:pt x="748" y="21"/>
                      </a:cubicBezTo>
                      <a:cubicBezTo>
                        <a:pt x="747" y="21"/>
                        <a:pt x="747" y="21"/>
                        <a:pt x="747" y="21"/>
                      </a:cubicBezTo>
                      <a:cubicBezTo>
                        <a:pt x="746" y="20"/>
                        <a:pt x="746" y="20"/>
                        <a:pt x="745" y="20"/>
                      </a:cubicBezTo>
                      <a:cubicBezTo>
                        <a:pt x="743" y="20"/>
                        <a:pt x="741" y="20"/>
                        <a:pt x="739" y="19"/>
                      </a:cubicBezTo>
                      <a:cubicBezTo>
                        <a:pt x="738" y="19"/>
                        <a:pt x="737" y="19"/>
                        <a:pt x="735" y="19"/>
                      </a:cubicBezTo>
                      <a:cubicBezTo>
                        <a:pt x="734" y="18"/>
                        <a:pt x="732" y="18"/>
                        <a:pt x="730" y="18"/>
                      </a:cubicBezTo>
                      <a:cubicBezTo>
                        <a:pt x="730" y="18"/>
                        <a:pt x="729" y="18"/>
                        <a:pt x="728" y="18"/>
                      </a:cubicBezTo>
                      <a:cubicBezTo>
                        <a:pt x="728" y="17"/>
                        <a:pt x="728" y="17"/>
                        <a:pt x="727" y="17"/>
                      </a:cubicBezTo>
                      <a:cubicBezTo>
                        <a:pt x="722" y="17"/>
                        <a:pt x="716" y="16"/>
                        <a:pt x="710" y="15"/>
                      </a:cubicBezTo>
                      <a:cubicBezTo>
                        <a:pt x="709" y="15"/>
                        <a:pt x="709" y="15"/>
                        <a:pt x="709" y="15"/>
                      </a:cubicBezTo>
                      <a:cubicBezTo>
                        <a:pt x="708" y="15"/>
                        <a:pt x="708" y="15"/>
                        <a:pt x="708" y="15"/>
                      </a:cubicBezTo>
                      <a:cubicBezTo>
                        <a:pt x="703" y="14"/>
                        <a:pt x="698" y="13"/>
                        <a:pt x="692" y="13"/>
                      </a:cubicBezTo>
                      <a:cubicBezTo>
                        <a:pt x="692" y="13"/>
                        <a:pt x="691" y="13"/>
                        <a:pt x="691" y="12"/>
                      </a:cubicBezTo>
                      <a:cubicBezTo>
                        <a:pt x="690" y="12"/>
                        <a:pt x="690" y="12"/>
                        <a:pt x="690" y="12"/>
                      </a:cubicBezTo>
                      <a:cubicBezTo>
                        <a:pt x="684" y="12"/>
                        <a:pt x="679" y="11"/>
                        <a:pt x="673" y="10"/>
                      </a:cubicBezTo>
                      <a:cubicBezTo>
                        <a:pt x="672" y="10"/>
                        <a:pt x="672" y="10"/>
                        <a:pt x="672" y="10"/>
                      </a:cubicBezTo>
                      <a:cubicBezTo>
                        <a:pt x="672" y="10"/>
                        <a:pt x="671" y="10"/>
                        <a:pt x="671" y="10"/>
                      </a:cubicBezTo>
                      <a:cubicBezTo>
                        <a:pt x="666" y="10"/>
                        <a:pt x="660" y="9"/>
                        <a:pt x="655" y="9"/>
                      </a:cubicBezTo>
                      <a:cubicBezTo>
                        <a:pt x="654" y="8"/>
                        <a:pt x="654" y="8"/>
                        <a:pt x="654" y="8"/>
                      </a:cubicBezTo>
                      <a:cubicBezTo>
                        <a:pt x="653" y="8"/>
                        <a:pt x="653" y="8"/>
                        <a:pt x="652" y="8"/>
                      </a:cubicBezTo>
                      <a:cubicBezTo>
                        <a:pt x="642" y="7"/>
                        <a:pt x="631" y="6"/>
                        <a:pt x="621" y="6"/>
                      </a:cubicBezTo>
                      <a:cubicBezTo>
                        <a:pt x="620" y="6"/>
                        <a:pt x="620" y="5"/>
                        <a:pt x="619" y="5"/>
                      </a:cubicBezTo>
                      <a:cubicBezTo>
                        <a:pt x="619" y="5"/>
                        <a:pt x="618" y="5"/>
                        <a:pt x="617" y="5"/>
                      </a:cubicBezTo>
                      <a:cubicBezTo>
                        <a:pt x="613" y="5"/>
                        <a:pt x="609" y="5"/>
                        <a:pt x="604" y="4"/>
                      </a:cubicBezTo>
                      <a:cubicBezTo>
                        <a:pt x="604" y="4"/>
                        <a:pt x="604" y="4"/>
                        <a:pt x="604" y="4"/>
                      </a:cubicBezTo>
                      <a:cubicBezTo>
                        <a:pt x="603" y="4"/>
                        <a:pt x="603" y="4"/>
                        <a:pt x="602" y="4"/>
                      </a:cubicBezTo>
                      <a:cubicBezTo>
                        <a:pt x="598" y="4"/>
                        <a:pt x="595" y="4"/>
                        <a:pt x="591" y="3"/>
                      </a:cubicBezTo>
                      <a:cubicBezTo>
                        <a:pt x="591" y="3"/>
                        <a:pt x="590" y="3"/>
                        <a:pt x="589" y="3"/>
                      </a:cubicBezTo>
                      <a:cubicBezTo>
                        <a:pt x="588" y="3"/>
                        <a:pt x="587" y="3"/>
                        <a:pt x="587" y="3"/>
                      </a:cubicBezTo>
                      <a:cubicBezTo>
                        <a:pt x="584" y="3"/>
                        <a:pt x="581" y="3"/>
                        <a:pt x="579" y="3"/>
                      </a:cubicBezTo>
                      <a:cubicBezTo>
                        <a:pt x="578" y="3"/>
                        <a:pt x="577" y="3"/>
                        <a:pt x="576" y="3"/>
                      </a:cubicBezTo>
                      <a:cubicBezTo>
                        <a:pt x="575" y="3"/>
                        <a:pt x="574" y="3"/>
                        <a:pt x="573" y="2"/>
                      </a:cubicBezTo>
                      <a:cubicBezTo>
                        <a:pt x="572" y="2"/>
                        <a:pt x="570" y="2"/>
                        <a:pt x="569" y="2"/>
                      </a:cubicBezTo>
                      <a:cubicBezTo>
                        <a:pt x="568" y="2"/>
                        <a:pt x="566" y="2"/>
                        <a:pt x="565" y="2"/>
                      </a:cubicBezTo>
                      <a:cubicBezTo>
                        <a:pt x="564" y="2"/>
                        <a:pt x="563" y="2"/>
                        <a:pt x="563" y="2"/>
                      </a:cubicBezTo>
                      <a:cubicBezTo>
                        <a:pt x="561" y="2"/>
                        <a:pt x="559" y="2"/>
                        <a:pt x="557" y="2"/>
                      </a:cubicBezTo>
                      <a:cubicBezTo>
                        <a:pt x="556" y="2"/>
                        <a:pt x="555" y="2"/>
                        <a:pt x="554" y="2"/>
                      </a:cubicBezTo>
                      <a:cubicBezTo>
                        <a:pt x="554" y="2"/>
                        <a:pt x="553" y="1"/>
                        <a:pt x="552" y="1"/>
                      </a:cubicBezTo>
                      <a:cubicBezTo>
                        <a:pt x="550" y="1"/>
                        <a:pt x="548" y="1"/>
                        <a:pt x="546" y="1"/>
                      </a:cubicBezTo>
                      <a:cubicBezTo>
                        <a:pt x="545" y="1"/>
                        <a:pt x="544" y="1"/>
                        <a:pt x="543" y="1"/>
                      </a:cubicBezTo>
                      <a:cubicBezTo>
                        <a:pt x="542" y="1"/>
                        <a:pt x="541" y="1"/>
                        <a:pt x="540" y="1"/>
                      </a:cubicBezTo>
                      <a:cubicBezTo>
                        <a:pt x="539" y="1"/>
                        <a:pt x="538" y="1"/>
                        <a:pt x="537" y="1"/>
                      </a:cubicBezTo>
                      <a:cubicBezTo>
                        <a:pt x="536" y="1"/>
                        <a:pt x="536" y="1"/>
                        <a:pt x="535" y="1"/>
                      </a:cubicBezTo>
                      <a:cubicBezTo>
                        <a:pt x="533" y="1"/>
                        <a:pt x="530" y="1"/>
                        <a:pt x="527" y="1"/>
                      </a:cubicBezTo>
                      <a:cubicBezTo>
                        <a:pt x="527" y="1"/>
                        <a:pt x="527" y="1"/>
                        <a:pt x="527" y="1"/>
                      </a:cubicBezTo>
                      <a:cubicBezTo>
                        <a:pt x="526" y="1"/>
                        <a:pt x="526" y="1"/>
                        <a:pt x="526" y="1"/>
                      </a:cubicBezTo>
                      <a:cubicBezTo>
                        <a:pt x="524" y="0"/>
                        <a:pt x="522" y="0"/>
                        <a:pt x="520" y="0"/>
                      </a:cubicBezTo>
                      <a:cubicBezTo>
                        <a:pt x="519" y="0"/>
                        <a:pt x="518" y="0"/>
                        <a:pt x="516" y="0"/>
                      </a:cubicBezTo>
                      <a:cubicBezTo>
                        <a:pt x="516" y="0"/>
                        <a:pt x="515" y="0"/>
                        <a:pt x="514" y="0"/>
                      </a:cubicBezTo>
                      <a:cubicBezTo>
                        <a:pt x="513" y="0"/>
                        <a:pt x="512" y="0"/>
                        <a:pt x="512" y="0"/>
                      </a:cubicBezTo>
                      <a:cubicBezTo>
                        <a:pt x="512" y="0"/>
                        <a:pt x="512" y="0"/>
                        <a:pt x="512" y="0"/>
                      </a:cubicBezTo>
                      <a:cubicBezTo>
                        <a:pt x="509" y="0"/>
                        <a:pt x="507" y="0"/>
                        <a:pt x="504" y="0"/>
                      </a:cubicBezTo>
                      <a:cubicBezTo>
                        <a:pt x="504" y="0"/>
                        <a:pt x="504" y="0"/>
                        <a:pt x="504" y="0"/>
                      </a:cubicBezTo>
                      <a:cubicBezTo>
                        <a:pt x="503" y="0"/>
                        <a:pt x="503" y="0"/>
                        <a:pt x="503" y="0"/>
                      </a:cubicBezTo>
                      <a:cubicBezTo>
                        <a:pt x="501" y="0"/>
                        <a:pt x="500" y="0"/>
                        <a:pt x="498" y="0"/>
                      </a:cubicBezTo>
                      <a:cubicBezTo>
                        <a:pt x="496" y="0"/>
                        <a:pt x="494" y="0"/>
                        <a:pt x="492" y="0"/>
                      </a:cubicBezTo>
                      <a:cubicBezTo>
                        <a:pt x="492" y="0"/>
                        <a:pt x="492" y="0"/>
                        <a:pt x="492" y="0"/>
                      </a:cubicBezTo>
                      <a:cubicBezTo>
                        <a:pt x="490" y="0"/>
                        <a:pt x="488" y="0"/>
                        <a:pt x="486" y="0"/>
                      </a:cubicBezTo>
                      <a:cubicBezTo>
                        <a:pt x="484" y="0"/>
                        <a:pt x="482" y="0"/>
                        <a:pt x="480" y="0"/>
                      </a:cubicBezTo>
                      <a:cubicBezTo>
                        <a:pt x="478" y="0"/>
                        <a:pt x="475" y="0"/>
                        <a:pt x="473" y="0"/>
                      </a:cubicBezTo>
                      <a:cubicBezTo>
                        <a:pt x="472" y="0"/>
                        <a:pt x="470" y="0"/>
                        <a:pt x="468" y="0"/>
                      </a:cubicBezTo>
                      <a:cubicBezTo>
                        <a:pt x="467" y="0"/>
                        <a:pt x="467" y="0"/>
                        <a:pt x="467" y="0"/>
                      </a:cubicBezTo>
                      <a:cubicBezTo>
                        <a:pt x="465" y="0"/>
                        <a:pt x="464" y="0"/>
                        <a:pt x="462" y="0"/>
                      </a:cubicBezTo>
                      <a:cubicBezTo>
                        <a:pt x="460" y="0"/>
                        <a:pt x="458" y="0"/>
                        <a:pt x="456" y="0"/>
                      </a:cubicBezTo>
                      <a:cubicBezTo>
                        <a:pt x="454" y="0"/>
                        <a:pt x="452" y="0"/>
                        <a:pt x="451" y="0"/>
                      </a:cubicBezTo>
                      <a:cubicBezTo>
                        <a:pt x="449" y="0"/>
                        <a:pt x="447" y="0"/>
                        <a:pt x="445" y="0"/>
                      </a:cubicBezTo>
                      <a:cubicBezTo>
                        <a:pt x="445" y="0"/>
                        <a:pt x="445" y="0"/>
                        <a:pt x="445" y="0"/>
                      </a:cubicBezTo>
                      <a:cubicBezTo>
                        <a:pt x="444" y="0"/>
                        <a:pt x="444" y="0"/>
                        <a:pt x="444" y="0"/>
                      </a:cubicBezTo>
                      <a:cubicBezTo>
                        <a:pt x="442" y="0"/>
                        <a:pt x="441" y="0"/>
                        <a:pt x="439" y="0"/>
                      </a:cubicBezTo>
                      <a:cubicBezTo>
                        <a:pt x="438" y="0"/>
                        <a:pt x="436" y="0"/>
                        <a:pt x="434" y="0"/>
                      </a:cubicBezTo>
                      <a:cubicBezTo>
                        <a:pt x="432" y="0"/>
                        <a:pt x="430" y="0"/>
                        <a:pt x="428" y="0"/>
                      </a:cubicBezTo>
                      <a:cubicBezTo>
                        <a:pt x="426" y="0"/>
                        <a:pt x="424" y="0"/>
                        <a:pt x="422" y="0"/>
                      </a:cubicBezTo>
                      <a:cubicBezTo>
                        <a:pt x="421" y="0"/>
                        <a:pt x="421" y="0"/>
                        <a:pt x="421" y="0"/>
                      </a:cubicBezTo>
                      <a:cubicBezTo>
                        <a:pt x="421" y="0"/>
                        <a:pt x="421" y="0"/>
                        <a:pt x="421" y="0"/>
                      </a:cubicBezTo>
                      <a:cubicBezTo>
                        <a:pt x="419" y="0"/>
                        <a:pt x="417" y="0"/>
                        <a:pt x="415" y="0"/>
                      </a:cubicBezTo>
                      <a:cubicBezTo>
                        <a:pt x="413" y="0"/>
                        <a:pt x="411" y="0"/>
                        <a:pt x="409" y="0"/>
                      </a:cubicBezTo>
                      <a:cubicBezTo>
                        <a:pt x="407" y="0"/>
                        <a:pt x="405" y="0"/>
                        <a:pt x="403" y="0"/>
                      </a:cubicBezTo>
                      <a:cubicBezTo>
                        <a:pt x="401" y="0"/>
                        <a:pt x="400" y="0"/>
                        <a:pt x="398" y="0"/>
                      </a:cubicBezTo>
                      <a:cubicBezTo>
                        <a:pt x="398" y="0"/>
                        <a:pt x="398" y="0"/>
                        <a:pt x="398" y="0"/>
                      </a:cubicBezTo>
                      <a:cubicBezTo>
                        <a:pt x="397" y="0"/>
                        <a:pt x="397" y="0"/>
                        <a:pt x="396" y="0"/>
                      </a:cubicBezTo>
                      <a:cubicBezTo>
                        <a:pt x="393" y="1"/>
                        <a:pt x="390" y="1"/>
                        <a:pt x="387" y="1"/>
                      </a:cubicBezTo>
                      <a:cubicBezTo>
                        <a:pt x="383" y="1"/>
                        <a:pt x="379" y="1"/>
                        <a:pt x="375" y="1"/>
                      </a:cubicBezTo>
                      <a:cubicBezTo>
                        <a:pt x="374" y="1"/>
                        <a:pt x="372" y="1"/>
                        <a:pt x="370" y="1"/>
                      </a:cubicBezTo>
                      <a:cubicBezTo>
                        <a:pt x="361" y="2"/>
                        <a:pt x="352" y="2"/>
                        <a:pt x="344" y="3"/>
                      </a:cubicBezTo>
                      <a:cubicBezTo>
                        <a:pt x="343" y="3"/>
                        <a:pt x="343" y="3"/>
                        <a:pt x="342" y="3"/>
                      </a:cubicBezTo>
                      <a:cubicBezTo>
                        <a:pt x="336" y="3"/>
                        <a:pt x="330" y="3"/>
                        <a:pt x="324" y="4"/>
                      </a:cubicBezTo>
                      <a:cubicBezTo>
                        <a:pt x="323" y="4"/>
                        <a:pt x="323" y="4"/>
                        <a:pt x="322" y="4"/>
                      </a:cubicBezTo>
                      <a:cubicBezTo>
                        <a:pt x="322" y="4"/>
                        <a:pt x="321" y="4"/>
                        <a:pt x="321" y="4"/>
                      </a:cubicBezTo>
                      <a:cubicBezTo>
                        <a:pt x="320" y="4"/>
                        <a:pt x="319" y="4"/>
                        <a:pt x="318" y="4"/>
                      </a:cubicBezTo>
                      <a:cubicBezTo>
                        <a:pt x="316" y="4"/>
                        <a:pt x="314" y="4"/>
                        <a:pt x="313" y="5"/>
                      </a:cubicBezTo>
                      <a:cubicBezTo>
                        <a:pt x="312" y="5"/>
                        <a:pt x="311" y="5"/>
                        <a:pt x="310" y="5"/>
                      </a:cubicBezTo>
                      <a:cubicBezTo>
                        <a:pt x="310" y="5"/>
                        <a:pt x="309" y="5"/>
                        <a:pt x="308" y="5"/>
                      </a:cubicBezTo>
                      <a:cubicBezTo>
                        <a:pt x="306" y="5"/>
                        <a:pt x="305" y="5"/>
                        <a:pt x="303" y="5"/>
                      </a:cubicBezTo>
                      <a:cubicBezTo>
                        <a:pt x="302" y="5"/>
                        <a:pt x="301" y="5"/>
                        <a:pt x="300" y="5"/>
                      </a:cubicBezTo>
                      <a:cubicBezTo>
                        <a:pt x="299" y="6"/>
                        <a:pt x="298" y="6"/>
                        <a:pt x="298" y="6"/>
                      </a:cubicBezTo>
                      <a:cubicBezTo>
                        <a:pt x="296" y="6"/>
                        <a:pt x="295" y="6"/>
                        <a:pt x="294" y="6"/>
                      </a:cubicBezTo>
                      <a:cubicBezTo>
                        <a:pt x="293" y="6"/>
                        <a:pt x="291" y="6"/>
                        <a:pt x="289" y="6"/>
                      </a:cubicBezTo>
                      <a:cubicBezTo>
                        <a:pt x="289" y="6"/>
                        <a:pt x="288" y="6"/>
                        <a:pt x="288" y="6"/>
                      </a:cubicBezTo>
                      <a:cubicBezTo>
                        <a:pt x="287" y="7"/>
                        <a:pt x="287" y="7"/>
                        <a:pt x="286" y="7"/>
                      </a:cubicBezTo>
                      <a:cubicBezTo>
                        <a:pt x="284" y="7"/>
                        <a:pt x="282" y="7"/>
                        <a:pt x="280" y="7"/>
                      </a:cubicBezTo>
                      <a:cubicBezTo>
                        <a:pt x="279" y="7"/>
                        <a:pt x="279" y="7"/>
                        <a:pt x="278" y="7"/>
                      </a:cubicBezTo>
                      <a:cubicBezTo>
                        <a:pt x="278" y="7"/>
                        <a:pt x="278" y="7"/>
                        <a:pt x="278" y="7"/>
                      </a:cubicBezTo>
                      <a:cubicBezTo>
                        <a:pt x="276" y="7"/>
                        <a:pt x="275" y="8"/>
                        <a:pt x="273" y="8"/>
                      </a:cubicBezTo>
                      <a:cubicBezTo>
                        <a:pt x="272" y="8"/>
                        <a:pt x="270" y="8"/>
                        <a:pt x="269" y="8"/>
                      </a:cubicBezTo>
                      <a:cubicBezTo>
                        <a:pt x="268" y="8"/>
                        <a:pt x="268" y="8"/>
                        <a:pt x="268" y="8"/>
                      </a:cubicBezTo>
                      <a:cubicBezTo>
                        <a:pt x="267" y="8"/>
                        <a:pt x="267" y="8"/>
                        <a:pt x="267" y="8"/>
                      </a:cubicBezTo>
                      <a:cubicBezTo>
                        <a:pt x="265" y="9"/>
                        <a:pt x="263" y="9"/>
                        <a:pt x="261" y="9"/>
                      </a:cubicBezTo>
                      <a:cubicBezTo>
                        <a:pt x="260" y="9"/>
                        <a:pt x="259" y="9"/>
                        <a:pt x="259" y="9"/>
                      </a:cubicBezTo>
                      <a:cubicBezTo>
                        <a:pt x="258" y="9"/>
                        <a:pt x="258" y="9"/>
                        <a:pt x="257" y="9"/>
                      </a:cubicBezTo>
                      <a:cubicBezTo>
                        <a:pt x="256" y="9"/>
                        <a:pt x="255" y="10"/>
                        <a:pt x="254" y="10"/>
                      </a:cubicBezTo>
                      <a:cubicBezTo>
                        <a:pt x="252" y="10"/>
                        <a:pt x="250" y="10"/>
                        <a:pt x="248" y="10"/>
                      </a:cubicBezTo>
                      <a:cubicBezTo>
                        <a:pt x="246" y="11"/>
                        <a:pt x="244" y="11"/>
                        <a:pt x="242" y="11"/>
                      </a:cubicBezTo>
                      <a:cubicBezTo>
                        <a:pt x="241" y="11"/>
                        <a:pt x="240" y="11"/>
                        <a:pt x="239" y="11"/>
                      </a:cubicBezTo>
                      <a:cubicBezTo>
                        <a:pt x="238" y="11"/>
                        <a:pt x="238" y="11"/>
                        <a:pt x="238" y="11"/>
                      </a:cubicBezTo>
                      <a:cubicBezTo>
                        <a:pt x="237" y="12"/>
                        <a:pt x="236" y="12"/>
                        <a:pt x="236" y="12"/>
                      </a:cubicBezTo>
                      <a:cubicBezTo>
                        <a:pt x="234" y="12"/>
                        <a:pt x="231" y="12"/>
                        <a:pt x="229" y="12"/>
                      </a:cubicBezTo>
                      <a:cubicBezTo>
                        <a:pt x="227" y="13"/>
                        <a:pt x="225" y="13"/>
                        <a:pt x="223" y="13"/>
                      </a:cubicBezTo>
                      <a:cubicBezTo>
                        <a:pt x="222" y="13"/>
                        <a:pt x="221" y="13"/>
                        <a:pt x="220" y="14"/>
                      </a:cubicBezTo>
                      <a:cubicBezTo>
                        <a:pt x="219" y="14"/>
                        <a:pt x="219" y="14"/>
                        <a:pt x="218" y="14"/>
                      </a:cubicBezTo>
                      <a:cubicBezTo>
                        <a:pt x="217" y="14"/>
                        <a:pt x="216" y="14"/>
                        <a:pt x="215" y="14"/>
                      </a:cubicBezTo>
                      <a:cubicBezTo>
                        <a:pt x="214" y="14"/>
                        <a:pt x="213" y="14"/>
                        <a:pt x="212" y="15"/>
                      </a:cubicBezTo>
                      <a:cubicBezTo>
                        <a:pt x="211" y="15"/>
                        <a:pt x="210" y="15"/>
                        <a:pt x="209" y="15"/>
                      </a:cubicBezTo>
                      <a:cubicBezTo>
                        <a:pt x="208" y="15"/>
                        <a:pt x="208" y="15"/>
                        <a:pt x="208" y="15"/>
                      </a:cubicBezTo>
                      <a:cubicBezTo>
                        <a:pt x="205" y="16"/>
                        <a:pt x="203" y="16"/>
                        <a:pt x="201" y="16"/>
                      </a:cubicBezTo>
                      <a:cubicBezTo>
                        <a:pt x="201" y="16"/>
                        <a:pt x="201" y="16"/>
                        <a:pt x="201" y="16"/>
                      </a:cubicBezTo>
                      <a:cubicBezTo>
                        <a:pt x="200" y="16"/>
                        <a:pt x="199" y="16"/>
                        <a:pt x="199" y="16"/>
                      </a:cubicBezTo>
                      <a:cubicBezTo>
                        <a:pt x="197" y="17"/>
                        <a:pt x="195" y="17"/>
                        <a:pt x="193" y="17"/>
                      </a:cubicBezTo>
                      <a:cubicBezTo>
                        <a:pt x="192" y="17"/>
                        <a:pt x="192" y="17"/>
                        <a:pt x="192" y="17"/>
                      </a:cubicBezTo>
                      <a:cubicBezTo>
                        <a:pt x="189" y="18"/>
                        <a:pt x="186" y="18"/>
                        <a:pt x="182" y="19"/>
                      </a:cubicBezTo>
                      <a:cubicBezTo>
                        <a:pt x="182" y="19"/>
                        <a:pt x="182" y="19"/>
                        <a:pt x="182" y="19"/>
                      </a:cubicBezTo>
                      <a:cubicBezTo>
                        <a:pt x="181" y="19"/>
                        <a:pt x="181" y="19"/>
                        <a:pt x="180" y="19"/>
                      </a:cubicBezTo>
                      <a:cubicBezTo>
                        <a:pt x="177" y="20"/>
                        <a:pt x="175" y="20"/>
                        <a:pt x="173" y="20"/>
                      </a:cubicBezTo>
                      <a:cubicBezTo>
                        <a:pt x="172" y="21"/>
                        <a:pt x="172" y="21"/>
                        <a:pt x="172" y="21"/>
                      </a:cubicBezTo>
                      <a:cubicBezTo>
                        <a:pt x="171" y="21"/>
                        <a:pt x="171" y="21"/>
                        <a:pt x="170" y="21"/>
                      </a:cubicBezTo>
                      <a:cubicBezTo>
                        <a:pt x="167" y="21"/>
                        <a:pt x="164" y="22"/>
                        <a:pt x="161" y="23"/>
                      </a:cubicBezTo>
                      <a:cubicBezTo>
                        <a:pt x="161" y="23"/>
                        <a:pt x="160" y="23"/>
                        <a:pt x="160" y="23"/>
                      </a:cubicBezTo>
                      <a:cubicBezTo>
                        <a:pt x="159" y="23"/>
                        <a:pt x="159" y="23"/>
                        <a:pt x="159" y="23"/>
                      </a:cubicBezTo>
                      <a:cubicBezTo>
                        <a:pt x="155" y="24"/>
                        <a:pt x="150" y="24"/>
                        <a:pt x="146" y="25"/>
                      </a:cubicBezTo>
                      <a:cubicBezTo>
                        <a:pt x="146" y="25"/>
                        <a:pt x="146" y="25"/>
                        <a:pt x="145" y="25"/>
                      </a:cubicBezTo>
                      <a:cubicBezTo>
                        <a:pt x="144" y="26"/>
                        <a:pt x="144" y="26"/>
                        <a:pt x="143" y="26"/>
                      </a:cubicBezTo>
                      <a:cubicBezTo>
                        <a:pt x="142" y="26"/>
                        <a:pt x="140" y="26"/>
                        <a:pt x="139" y="27"/>
                      </a:cubicBezTo>
                      <a:cubicBezTo>
                        <a:pt x="137" y="27"/>
                        <a:pt x="136" y="27"/>
                        <a:pt x="135" y="28"/>
                      </a:cubicBezTo>
                      <a:cubicBezTo>
                        <a:pt x="133" y="28"/>
                        <a:pt x="132" y="28"/>
                        <a:pt x="131" y="28"/>
                      </a:cubicBezTo>
                      <a:cubicBezTo>
                        <a:pt x="130" y="29"/>
                        <a:pt x="129" y="29"/>
                        <a:pt x="128" y="29"/>
                      </a:cubicBezTo>
                      <a:cubicBezTo>
                        <a:pt x="128" y="29"/>
                        <a:pt x="128" y="29"/>
                        <a:pt x="127" y="29"/>
                      </a:cubicBezTo>
                      <a:cubicBezTo>
                        <a:pt x="125" y="30"/>
                        <a:pt x="123" y="30"/>
                        <a:pt x="122" y="30"/>
                      </a:cubicBezTo>
                      <a:cubicBezTo>
                        <a:pt x="121" y="31"/>
                        <a:pt x="120" y="31"/>
                        <a:pt x="119" y="31"/>
                      </a:cubicBezTo>
                      <a:cubicBezTo>
                        <a:pt x="116" y="32"/>
                        <a:pt x="114" y="32"/>
                        <a:pt x="112" y="33"/>
                      </a:cubicBezTo>
                      <a:cubicBezTo>
                        <a:pt x="112" y="33"/>
                        <a:pt x="111" y="33"/>
                        <a:pt x="111" y="33"/>
                      </a:cubicBezTo>
                      <a:cubicBezTo>
                        <a:pt x="111" y="33"/>
                        <a:pt x="111" y="33"/>
                        <a:pt x="111" y="33"/>
                      </a:cubicBezTo>
                      <a:cubicBezTo>
                        <a:pt x="108" y="34"/>
                        <a:pt x="105" y="34"/>
                        <a:pt x="103" y="35"/>
                      </a:cubicBezTo>
                      <a:cubicBezTo>
                        <a:pt x="102" y="35"/>
                        <a:pt x="101" y="35"/>
                        <a:pt x="100" y="36"/>
                      </a:cubicBezTo>
                      <a:cubicBezTo>
                        <a:pt x="98" y="36"/>
                        <a:pt x="96" y="37"/>
                        <a:pt x="95" y="37"/>
                      </a:cubicBezTo>
                      <a:cubicBezTo>
                        <a:pt x="94" y="37"/>
                        <a:pt x="94" y="37"/>
                        <a:pt x="93" y="37"/>
                      </a:cubicBezTo>
                      <a:cubicBezTo>
                        <a:pt x="93" y="38"/>
                        <a:pt x="92" y="38"/>
                        <a:pt x="92" y="38"/>
                      </a:cubicBezTo>
                      <a:cubicBezTo>
                        <a:pt x="90" y="38"/>
                        <a:pt x="89" y="39"/>
                        <a:pt x="87" y="39"/>
                      </a:cubicBezTo>
                      <a:cubicBezTo>
                        <a:pt x="86" y="39"/>
                        <a:pt x="85" y="40"/>
                        <a:pt x="84" y="40"/>
                      </a:cubicBezTo>
                      <a:cubicBezTo>
                        <a:pt x="83" y="41"/>
                        <a:pt x="81" y="41"/>
                        <a:pt x="79" y="42"/>
                      </a:cubicBezTo>
                      <a:cubicBezTo>
                        <a:pt x="79" y="42"/>
                        <a:pt x="78" y="42"/>
                        <a:pt x="78" y="42"/>
                      </a:cubicBezTo>
                      <a:cubicBezTo>
                        <a:pt x="77" y="42"/>
                        <a:pt x="77" y="42"/>
                        <a:pt x="77" y="42"/>
                      </a:cubicBezTo>
                      <a:cubicBezTo>
                        <a:pt x="75" y="43"/>
                        <a:pt x="73" y="43"/>
                        <a:pt x="71" y="44"/>
                      </a:cubicBezTo>
                      <a:cubicBezTo>
                        <a:pt x="70" y="44"/>
                        <a:pt x="70" y="45"/>
                        <a:pt x="69" y="45"/>
                      </a:cubicBezTo>
                      <a:cubicBezTo>
                        <a:pt x="67" y="45"/>
                        <a:pt x="66" y="46"/>
                        <a:pt x="65" y="46"/>
                      </a:cubicBezTo>
                      <a:cubicBezTo>
                        <a:pt x="64" y="47"/>
                        <a:pt x="64" y="47"/>
                        <a:pt x="64" y="47"/>
                      </a:cubicBezTo>
                      <a:cubicBezTo>
                        <a:pt x="63" y="47"/>
                        <a:pt x="63" y="47"/>
                        <a:pt x="62" y="47"/>
                      </a:cubicBezTo>
                      <a:cubicBezTo>
                        <a:pt x="61" y="48"/>
                        <a:pt x="60" y="48"/>
                        <a:pt x="59" y="48"/>
                      </a:cubicBezTo>
                      <a:cubicBezTo>
                        <a:pt x="58" y="49"/>
                        <a:pt x="57" y="49"/>
                        <a:pt x="56" y="49"/>
                      </a:cubicBezTo>
                      <a:cubicBezTo>
                        <a:pt x="55" y="50"/>
                        <a:pt x="54" y="50"/>
                        <a:pt x="53" y="51"/>
                      </a:cubicBezTo>
                      <a:cubicBezTo>
                        <a:pt x="52" y="51"/>
                        <a:pt x="52" y="51"/>
                        <a:pt x="52" y="51"/>
                      </a:cubicBezTo>
                      <a:cubicBezTo>
                        <a:pt x="52" y="51"/>
                        <a:pt x="51" y="51"/>
                        <a:pt x="51" y="52"/>
                      </a:cubicBezTo>
                      <a:cubicBezTo>
                        <a:pt x="50" y="52"/>
                        <a:pt x="49" y="52"/>
                        <a:pt x="48" y="53"/>
                      </a:cubicBezTo>
                      <a:cubicBezTo>
                        <a:pt x="47" y="53"/>
                        <a:pt x="46" y="53"/>
                        <a:pt x="46" y="54"/>
                      </a:cubicBezTo>
                      <a:cubicBezTo>
                        <a:pt x="45" y="54"/>
                        <a:pt x="44" y="54"/>
                        <a:pt x="43" y="55"/>
                      </a:cubicBezTo>
                      <a:cubicBezTo>
                        <a:pt x="43" y="55"/>
                        <a:pt x="42" y="55"/>
                        <a:pt x="42" y="55"/>
                      </a:cubicBezTo>
                      <a:cubicBezTo>
                        <a:pt x="42" y="55"/>
                        <a:pt x="41" y="56"/>
                        <a:pt x="41" y="56"/>
                      </a:cubicBezTo>
                      <a:cubicBezTo>
                        <a:pt x="40" y="56"/>
                        <a:pt x="39" y="57"/>
                        <a:pt x="39" y="57"/>
                      </a:cubicBezTo>
                      <a:cubicBezTo>
                        <a:pt x="38" y="57"/>
                        <a:pt x="37" y="58"/>
                        <a:pt x="36" y="58"/>
                      </a:cubicBezTo>
                      <a:cubicBezTo>
                        <a:pt x="36" y="58"/>
                        <a:pt x="35" y="59"/>
                        <a:pt x="34" y="59"/>
                      </a:cubicBezTo>
                      <a:cubicBezTo>
                        <a:pt x="33" y="60"/>
                        <a:pt x="33" y="60"/>
                        <a:pt x="33" y="60"/>
                      </a:cubicBezTo>
                      <a:cubicBezTo>
                        <a:pt x="33" y="60"/>
                        <a:pt x="32" y="60"/>
                        <a:pt x="32" y="60"/>
                      </a:cubicBezTo>
                      <a:cubicBezTo>
                        <a:pt x="31" y="60"/>
                        <a:pt x="31" y="61"/>
                        <a:pt x="30" y="61"/>
                      </a:cubicBezTo>
                      <a:cubicBezTo>
                        <a:pt x="30" y="62"/>
                        <a:pt x="29" y="62"/>
                        <a:pt x="28" y="62"/>
                      </a:cubicBezTo>
                      <a:cubicBezTo>
                        <a:pt x="28" y="63"/>
                        <a:pt x="27" y="63"/>
                        <a:pt x="26" y="63"/>
                      </a:cubicBezTo>
                      <a:cubicBezTo>
                        <a:pt x="26" y="64"/>
                        <a:pt x="26" y="64"/>
                        <a:pt x="26" y="64"/>
                      </a:cubicBezTo>
                      <a:cubicBezTo>
                        <a:pt x="25" y="64"/>
                        <a:pt x="25" y="64"/>
                        <a:pt x="24" y="64"/>
                      </a:cubicBezTo>
                      <a:cubicBezTo>
                        <a:pt x="24" y="65"/>
                        <a:pt x="23" y="65"/>
                        <a:pt x="23" y="65"/>
                      </a:cubicBezTo>
                      <a:cubicBezTo>
                        <a:pt x="22" y="66"/>
                        <a:pt x="22" y="66"/>
                        <a:pt x="21" y="67"/>
                      </a:cubicBezTo>
                      <a:cubicBezTo>
                        <a:pt x="21" y="67"/>
                        <a:pt x="20" y="67"/>
                        <a:pt x="20" y="68"/>
                      </a:cubicBezTo>
                      <a:cubicBezTo>
                        <a:pt x="19" y="68"/>
                        <a:pt x="19" y="68"/>
                        <a:pt x="19" y="68"/>
                      </a:cubicBezTo>
                      <a:cubicBezTo>
                        <a:pt x="19" y="68"/>
                        <a:pt x="18" y="69"/>
                        <a:pt x="18" y="69"/>
                      </a:cubicBezTo>
                      <a:cubicBezTo>
                        <a:pt x="17" y="69"/>
                        <a:pt x="17" y="70"/>
                        <a:pt x="17" y="70"/>
                      </a:cubicBezTo>
                      <a:cubicBezTo>
                        <a:pt x="16" y="70"/>
                        <a:pt x="15" y="71"/>
                        <a:pt x="15" y="71"/>
                      </a:cubicBezTo>
                      <a:cubicBezTo>
                        <a:pt x="15" y="71"/>
                        <a:pt x="14" y="72"/>
                        <a:pt x="14" y="72"/>
                      </a:cubicBezTo>
                      <a:cubicBezTo>
                        <a:pt x="13" y="72"/>
                        <a:pt x="13" y="72"/>
                        <a:pt x="13" y="72"/>
                      </a:cubicBezTo>
                      <a:cubicBezTo>
                        <a:pt x="13" y="73"/>
                        <a:pt x="13" y="73"/>
                        <a:pt x="12" y="73"/>
                      </a:cubicBezTo>
                      <a:cubicBezTo>
                        <a:pt x="11" y="74"/>
                        <a:pt x="11" y="74"/>
                        <a:pt x="11" y="74"/>
                      </a:cubicBezTo>
                      <a:cubicBezTo>
                        <a:pt x="11" y="75"/>
                        <a:pt x="10" y="76"/>
                        <a:pt x="9" y="76"/>
                      </a:cubicBezTo>
                      <a:cubicBezTo>
                        <a:pt x="9" y="77"/>
                        <a:pt x="9" y="77"/>
                        <a:pt x="9" y="77"/>
                      </a:cubicBezTo>
                      <a:cubicBezTo>
                        <a:pt x="9" y="77"/>
                        <a:pt x="9" y="77"/>
                        <a:pt x="9" y="77"/>
                      </a:cubicBezTo>
                      <a:cubicBezTo>
                        <a:pt x="8" y="77"/>
                        <a:pt x="8" y="78"/>
                        <a:pt x="7" y="79"/>
                      </a:cubicBezTo>
                      <a:cubicBezTo>
                        <a:pt x="7" y="79"/>
                        <a:pt x="7" y="79"/>
                        <a:pt x="7" y="79"/>
                      </a:cubicBezTo>
                      <a:cubicBezTo>
                        <a:pt x="6" y="80"/>
                        <a:pt x="6" y="80"/>
                        <a:pt x="5" y="81"/>
                      </a:cubicBezTo>
                      <a:cubicBezTo>
                        <a:pt x="5" y="81"/>
                        <a:pt x="5" y="81"/>
                        <a:pt x="5" y="81"/>
                      </a:cubicBezTo>
                      <a:cubicBezTo>
                        <a:pt x="5" y="82"/>
                        <a:pt x="5" y="82"/>
                        <a:pt x="5" y="82"/>
                      </a:cubicBezTo>
                      <a:cubicBezTo>
                        <a:pt x="4" y="82"/>
                        <a:pt x="4" y="83"/>
                        <a:pt x="4" y="83"/>
                      </a:cubicBezTo>
                      <a:cubicBezTo>
                        <a:pt x="3" y="84"/>
                        <a:pt x="3" y="84"/>
                        <a:pt x="3" y="84"/>
                      </a:cubicBezTo>
                      <a:cubicBezTo>
                        <a:pt x="3" y="86"/>
                        <a:pt x="3" y="86"/>
                        <a:pt x="3" y="86"/>
                      </a:cubicBezTo>
                      <a:cubicBezTo>
                        <a:pt x="2" y="86"/>
                        <a:pt x="2" y="86"/>
                        <a:pt x="2" y="86"/>
                      </a:cubicBezTo>
                      <a:cubicBezTo>
                        <a:pt x="2" y="86"/>
                        <a:pt x="2" y="87"/>
                        <a:pt x="2" y="87"/>
                      </a:cubicBezTo>
                      <a:cubicBezTo>
                        <a:pt x="2" y="87"/>
                        <a:pt x="2" y="88"/>
                        <a:pt x="2" y="88"/>
                      </a:cubicBezTo>
                      <a:cubicBezTo>
                        <a:pt x="1" y="89"/>
                        <a:pt x="1" y="89"/>
                        <a:pt x="1" y="89"/>
                      </a:cubicBezTo>
                      <a:cubicBezTo>
                        <a:pt x="1" y="90"/>
                        <a:pt x="1" y="90"/>
                        <a:pt x="1" y="90"/>
                      </a:cubicBezTo>
                      <a:cubicBezTo>
                        <a:pt x="1" y="91"/>
                        <a:pt x="1" y="91"/>
                        <a:pt x="1" y="91"/>
                      </a:cubicBezTo>
                      <a:cubicBezTo>
                        <a:pt x="1" y="91"/>
                        <a:pt x="0" y="92"/>
                        <a:pt x="0" y="93"/>
                      </a:cubicBezTo>
                      <a:cubicBezTo>
                        <a:pt x="0" y="94"/>
                        <a:pt x="0" y="94"/>
                        <a:pt x="0" y="95"/>
                      </a:cubicBezTo>
                      <a:cubicBezTo>
                        <a:pt x="0" y="96"/>
                        <a:pt x="0" y="96"/>
                        <a:pt x="0" y="96"/>
                      </a:cubicBezTo>
                      <a:cubicBezTo>
                        <a:pt x="0" y="96"/>
                        <a:pt x="0" y="96"/>
                        <a:pt x="0" y="97"/>
                      </a:cubicBezTo>
                      <a:cubicBezTo>
                        <a:pt x="0" y="97"/>
                        <a:pt x="1" y="98"/>
                        <a:pt x="1" y="98"/>
                      </a:cubicBezTo>
                      <a:cubicBezTo>
                        <a:pt x="1" y="99"/>
                        <a:pt x="1" y="99"/>
                        <a:pt x="1" y="99"/>
                      </a:cubicBezTo>
                      <a:cubicBezTo>
                        <a:pt x="1" y="100"/>
                        <a:pt x="1" y="100"/>
                        <a:pt x="1" y="100"/>
                      </a:cubicBezTo>
                      <a:cubicBezTo>
                        <a:pt x="1" y="101"/>
                        <a:pt x="1" y="101"/>
                        <a:pt x="1" y="101"/>
                      </a:cubicBezTo>
                      <a:cubicBezTo>
                        <a:pt x="1" y="102"/>
                        <a:pt x="1" y="102"/>
                        <a:pt x="1" y="102"/>
                      </a:cubicBezTo>
                      <a:cubicBezTo>
                        <a:pt x="2" y="103"/>
                        <a:pt x="2" y="103"/>
                        <a:pt x="2" y="104"/>
                      </a:cubicBezTo>
                      <a:cubicBezTo>
                        <a:pt x="15" y="132"/>
                        <a:pt x="28" y="160"/>
                        <a:pt x="41" y="188"/>
                      </a:cubicBezTo>
                      <a:cubicBezTo>
                        <a:pt x="75" y="263"/>
                        <a:pt x="110" y="339"/>
                        <a:pt x="145" y="414"/>
                      </a:cubicBezTo>
                      <a:cubicBezTo>
                        <a:pt x="145" y="415"/>
                        <a:pt x="145" y="416"/>
                        <a:pt x="146" y="417"/>
                      </a:cubicBezTo>
                      <a:cubicBezTo>
                        <a:pt x="146" y="417"/>
                        <a:pt x="146" y="417"/>
                        <a:pt x="146" y="417"/>
                      </a:cubicBezTo>
                      <a:cubicBezTo>
                        <a:pt x="146" y="418"/>
                        <a:pt x="146" y="418"/>
                        <a:pt x="147" y="418"/>
                      </a:cubicBezTo>
                      <a:cubicBezTo>
                        <a:pt x="147" y="419"/>
                        <a:pt x="147" y="419"/>
                        <a:pt x="147" y="419"/>
                      </a:cubicBezTo>
                      <a:cubicBezTo>
                        <a:pt x="148" y="420"/>
                        <a:pt x="148" y="420"/>
                        <a:pt x="148" y="420"/>
                      </a:cubicBezTo>
                      <a:cubicBezTo>
                        <a:pt x="148" y="420"/>
                        <a:pt x="148" y="420"/>
                        <a:pt x="148" y="420"/>
                      </a:cubicBezTo>
                      <a:cubicBezTo>
                        <a:pt x="148" y="420"/>
                        <a:pt x="148" y="420"/>
                        <a:pt x="148" y="420"/>
                      </a:cubicBezTo>
                      <a:cubicBezTo>
                        <a:pt x="148" y="421"/>
                        <a:pt x="148" y="421"/>
                        <a:pt x="148" y="421"/>
                      </a:cubicBezTo>
                      <a:cubicBezTo>
                        <a:pt x="149" y="421"/>
                        <a:pt x="149" y="422"/>
                        <a:pt x="150" y="422"/>
                      </a:cubicBezTo>
                      <a:cubicBezTo>
                        <a:pt x="150" y="423"/>
                        <a:pt x="150" y="423"/>
                        <a:pt x="150" y="423"/>
                      </a:cubicBezTo>
                      <a:cubicBezTo>
                        <a:pt x="150" y="423"/>
                        <a:pt x="150" y="423"/>
                        <a:pt x="150" y="423"/>
                      </a:cubicBezTo>
                      <a:cubicBezTo>
                        <a:pt x="150" y="423"/>
                        <a:pt x="150" y="423"/>
                        <a:pt x="150" y="423"/>
                      </a:cubicBezTo>
                      <a:cubicBezTo>
                        <a:pt x="151" y="424"/>
                        <a:pt x="151" y="424"/>
                        <a:pt x="151" y="424"/>
                      </a:cubicBezTo>
                      <a:cubicBezTo>
                        <a:pt x="152" y="425"/>
                        <a:pt x="152" y="425"/>
                        <a:pt x="152" y="425"/>
                      </a:cubicBezTo>
                      <a:cubicBezTo>
                        <a:pt x="153" y="426"/>
                        <a:pt x="153" y="426"/>
                        <a:pt x="153" y="426"/>
                      </a:cubicBezTo>
                      <a:cubicBezTo>
                        <a:pt x="153" y="426"/>
                        <a:pt x="153" y="426"/>
                        <a:pt x="153" y="426"/>
                      </a:cubicBezTo>
                      <a:cubicBezTo>
                        <a:pt x="153" y="426"/>
                        <a:pt x="153" y="426"/>
                        <a:pt x="153" y="426"/>
                      </a:cubicBezTo>
                      <a:cubicBezTo>
                        <a:pt x="154" y="427"/>
                        <a:pt x="154" y="427"/>
                        <a:pt x="154" y="427"/>
                      </a:cubicBezTo>
                      <a:cubicBezTo>
                        <a:pt x="155" y="427"/>
                        <a:pt x="155" y="427"/>
                        <a:pt x="156" y="428"/>
                      </a:cubicBezTo>
                      <a:cubicBezTo>
                        <a:pt x="156" y="429"/>
                        <a:pt x="156" y="429"/>
                        <a:pt x="156" y="429"/>
                      </a:cubicBezTo>
                      <a:cubicBezTo>
                        <a:pt x="157" y="429"/>
                        <a:pt x="157" y="429"/>
                        <a:pt x="157" y="429"/>
                      </a:cubicBezTo>
                      <a:cubicBezTo>
                        <a:pt x="157" y="429"/>
                        <a:pt x="157" y="429"/>
                        <a:pt x="157" y="429"/>
                      </a:cubicBezTo>
                      <a:cubicBezTo>
                        <a:pt x="158" y="430"/>
                        <a:pt x="158" y="430"/>
                        <a:pt x="158" y="430"/>
                      </a:cubicBezTo>
                      <a:cubicBezTo>
                        <a:pt x="159" y="430"/>
                        <a:pt x="159" y="430"/>
                        <a:pt x="159" y="430"/>
                      </a:cubicBezTo>
                      <a:cubicBezTo>
                        <a:pt x="160" y="431"/>
                        <a:pt x="160" y="431"/>
                        <a:pt x="161" y="431"/>
                      </a:cubicBezTo>
                      <a:cubicBezTo>
                        <a:pt x="161" y="431"/>
                        <a:pt x="161" y="431"/>
                        <a:pt x="161" y="431"/>
                      </a:cubicBezTo>
                      <a:cubicBezTo>
                        <a:pt x="161" y="432"/>
                        <a:pt x="161" y="432"/>
                        <a:pt x="161" y="432"/>
                      </a:cubicBezTo>
                      <a:cubicBezTo>
                        <a:pt x="162" y="432"/>
                        <a:pt x="162" y="432"/>
                        <a:pt x="162" y="432"/>
                      </a:cubicBezTo>
                      <a:cubicBezTo>
                        <a:pt x="162" y="432"/>
                        <a:pt x="163" y="433"/>
                        <a:pt x="164" y="434"/>
                      </a:cubicBezTo>
                      <a:cubicBezTo>
                        <a:pt x="165" y="434"/>
                        <a:pt x="165" y="434"/>
                        <a:pt x="165" y="434"/>
                      </a:cubicBezTo>
                      <a:cubicBezTo>
                        <a:pt x="166" y="434"/>
                        <a:pt x="166" y="434"/>
                        <a:pt x="166" y="434"/>
                      </a:cubicBezTo>
                      <a:cubicBezTo>
                        <a:pt x="166" y="435"/>
                        <a:pt x="166" y="435"/>
                        <a:pt x="166" y="435"/>
                      </a:cubicBezTo>
                      <a:cubicBezTo>
                        <a:pt x="167" y="435"/>
                        <a:pt x="167" y="435"/>
                        <a:pt x="167" y="435"/>
                      </a:cubicBezTo>
                      <a:cubicBezTo>
                        <a:pt x="168" y="435"/>
                        <a:pt x="168" y="436"/>
                        <a:pt x="169" y="436"/>
                      </a:cubicBezTo>
                      <a:cubicBezTo>
                        <a:pt x="169" y="436"/>
                        <a:pt x="170" y="436"/>
                        <a:pt x="171" y="437"/>
                      </a:cubicBezTo>
                      <a:cubicBezTo>
                        <a:pt x="171" y="437"/>
                        <a:pt x="171" y="437"/>
                        <a:pt x="171" y="437"/>
                      </a:cubicBezTo>
                      <a:cubicBezTo>
                        <a:pt x="172" y="437"/>
                        <a:pt x="172" y="437"/>
                        <a:pt x="172" y="437"/>
                      </a:cubicBezTo>
                      <a:cubicBezTo>
                        <a:pt x="172" y="437"/>
                        <a:pt x="172" y="437"/>
                        <a:pt x="172" y="437"/>
                      </a:cubicBezTo>
                      <a:cubicBezTo>
                        <a:pt x="173" y="438"/>
                        <a:pt x="174" y="438"/>
                        <a:pt x="174" y="438"/>
                      </a:cubicBezTo>
                      <a:cubicBezTo>
                        <a:pt x="175" y="439"/>
                        <a:pt x="175" y="439"/>
                        <a:pt x="176" y="439"/>
                      </a:cubicBezTo>
                      <a:cubicBezTo>
                        <a:pt x="176" y="439"/>
                        <a:pt x="177" y="439"/>
                        <a:pt x="177" y="440"/>
                      </a:cubicBezTo>
                      <a:cubicBezTo>
                        <a:pt x="178" y="440"/>
                        <a:pt x="178" y="440"/>
                        <a:pt x="178" y="440"/>
                      </a:cubicBezTo>
                      <a:cubicBezTo>
                        <a:pt x="179" y="440"/>
                        <a:pt x="179" y="440"/>
                        <a:pt x="180" y="441"/>
                      </a:cubicBezTo>
                      <a:cubicBezTo>
                        <a:pt x="180" y="441"/>
                        <a:pt x="182" y="441"/>
                        <a:pt x="183" y="442"/>
                      </a:cubicBezTo>
                      <a:cubicBezTo>
                        <a:pt x="183" y="442"/>
                        <a:pt x="183" y="442"/>
                        <a:pt x="183" y="442"/>
                      </a:cubicBezTo>
                      <a:cubicBezTo>
                        <a:pt x="184" y="442"/>
                        <a:pt x="184" y="442"/>
                        <a:pt x="184" y="442"/>
                      </a:cubicBezTo>
                      <a:cubicBezTo>
                        <a:pt x="185" y="443"/>
                        <a:pt x="185" y="443"/>
                        <a:pt x="185" y="443"/>
                      </a:cubicBezTo>
                      <a:cubicBezTo>
                        <a:pt x="186" y="443"/>
                        <a:pt x="187" y="443"/>
                        <a:pt x="188" y="444"/>
                      </a:cubicBezTo>
                      <a:cubicBezTo>
                        <a:pt x="188" y="444"/>
                        <a:pt x="188" y="444"/>
                        <a:pt x="189" y="444"/>
                      </a:cubicBezTo>
                      <a:cubicBezTo>
                        <a:pt x="190" y="444"/>
                        <a:pt x="191" y="445"/>
                        <a:pt x="191" y="445"/>
                      </a:cubicBezTo>
                      <a:cubicBezTo>
                        <a:pt x="192" y="445"/>
                        <a:pt x="192" y="445"/>
                        <a:pt x="192" y="445"/>
                      </a:cubicBezTo>
                      <a:cubicBezTo>
                        <a:pt x="192" y="445"/>
                        <a:pt x="192" y="445"/>
                        <a:pt x="192" y="445"/>
                      </a:cubicBezTo>
                      <a:cubicBezTo>
                        <a:pt x="192" y="445"/>
                        <a:pt x="193" y="446"/>
                        <a:pt x="194" y="446"/>
                      </a:cubicBezTo>
                      <a:cubicBezTo>
                        <a:pt x="195" y="446"/>
                        <a:pt x="195" y="446"/>
                        <a:pt x="196" y="447"/>
                      </a:cubicBezTo>
                      <a:cubicBezTo>
                        <a:pt x="197" y="447"/>
                        <a:pt x="198" y="447"/>
                        <a:pt x="198" y="447"/>
                      </a:cubicBezTo>
                      <a:cubicBezTo>
                        <a:pt x="199" y="447"/>
                        <a:pt x="199" y="447"/>
                        <a:pt x="199" y="447"/>
                      </a:cubicBezTo>
                      <a:cubicBezTo>
                        <a:pt x="199" y="448"/>
                        <a:pt x="199" y="448"/>
                        <a:pt x="199" y="448"/>
                      </a:cubicBezTo>
                      <a:cubicBezTo>
                        <a:pt x="200" y="448"/>
                        <a:pt x="200" y="448"/>
                        <a:pt x="201" y="448"/>
                      </a:cubicBezTo>
                      <a:cubicBezTo>
                        <a:pt x="202" y="448"/>
                        <a:pt x="202" y="448"/>
                        <a:pt x="203" y="449"/>
                      </a:cubicBezTo>
                      <a:cubicBezTo>
                        <a:pt x="204" y="449"/>
                        <a:pt x="205" y="449"/>
                        <a:pt x="206" y="450"/>
                      </a:cubicBezTo>
                      <a:cubicBezTo>
                        <a:pt x="207" y="450"/>
                        <a:pt x="207" y="450"/>
                        <a:pt x="207" y="450"/>
                      </a:cubicBezTo>
                      <a:cubicBezTo>
                        <a:pt x="207" y="450"/>
                        <a:pt x="207" y="450"/>
                        <a:pt x="207" y="450"/>
                      </a:cubicBezTo>
                      <a:cubicBezTo>
                        <a:pt x="208" y="450"/>
                        <a:pt x="208" y="450"/>
                        <a:pt x="208" y="450"/>
                      </a:cubicBezTo>
                      <a:cubicBezTo>
                        <a:pt x="210" y="450"/>
                        <a:pt x="211" y="451"/>
                        <a:pt x="213" y="451"/>
                      </a:cubicBezTo>
                      <a:cubicBezTo>
                        <a:pt x="213" y="451"/>
                        <a:pt x="214" y="452"/>
                        <a:pt x="214" y="452"/>
                      </a:cubicBezTo>
                      <a:cubicBezTo>
                        <a:pt x="215" y="452"/>
                        <a:pt x="215" y="452"/>
                        <a:pt x="215" y="452"/>
                      </a:cubicBezTo>
                      <a:cubicBezTo>
                        <a:pt x="216" y="452"/>
                        <a:pt x="216" y="452"/>
                        <a:pt x="217" y="452"/>
                      </a:cubicBezTo>
                      <a:cubicBezTo>
                        <a:pt x="217" y="452"/>
                        <a:pt x="218" y="453"/>
                        <a:pt x="218" y="453"/>
                      </a:cubicBezTo>
                      <a:cubicBezTo>
                        <a:pt x="219" y="453"/>
                        <a:pt x="220" y="453"/>
                        <a:pt x="220" y="453"/>
                      </a:cubicBezTo>
                      <a:cubicBezTo>
                        <a:pt x="221" y="453"/>
                        <a:pt x="223" y="454"/>
                        <a:pt x="224" y="454"/>
                      </a:cubicBezTo>
                      <a:cubicBezTo>
                        <a:pt x="224" y="454"/>
                        <a:pt x="225" y="454"/>
                        <a:pt x="225" y="454"/>
                      </a:cubicBezTo>
                      <a:cubicBezTo>
                        <a:pt x="226" y="454"/>
                        <a:pt x="226" y="454"/>
                        <a:pt x="226" y="454"/>
                      </a:cubicBezTo>
                      <a:cubicBezTo>
                        <a:pt x="226" y="455"/>
                        <a:pt x="226" y="455"/>
                        <a:pt x="226" y="455"/>
                      </a:cubicBezTo>
                      <a:cubicBezTo>
                        <a:pt x="227" y="455"/>
                        <a:pt x="228" y="455"/>
                        <a:pt x="229" y="455"/>
                      </a:cubicBezTo>
                      <a:cubicBezTo>
                        <a:pt x="230" y="455"/>
                        <a:pt x="231" y="456"/>
                        <a:pt x="232" y="456"/>
                      </a:cubicBezTo>
                      <a:cubicBezTo>
                        <a:pt x="233" y="456"/>
                        <a:pt x="233" y="456"/>
                        <a:pt x="234" y="456"/>
                      </a:cubicBezTo>
                      <a:cubicBezTo>
                        <a:pt x="235" y="456"/>
                        <a:pt x="235" y="457"/>
                        <a:pt x="236" y="457"/>
                      </a:cubicBezTo>
                      <a:cubicBezTo>
                        <a:pt x="236" y="457"/>
                        <a:pt x="237" y="457"/>
                        <a:pt x="238" y="457"/>
                      </a:cubicBezTo>
                      <a:cubicBezTo>
                        <a:pt x="239" y="457"/>
                        <a:pt x="240" y="458"/>
                        <a:pt x="242" y="458"/>
                      </a:cubicBezTo>
                      <a:cubicBezTo>
                        <a:pt x="242" y="458"/>
                        <a:pt x="243" y="458"/>
                        <a:pt x="244" y="458"/>
                      </a:cubicBezTo>
                      <a:cubicBezTo>
                        <a:pt x="245" y="458"/>
                        <a:pt x="245" y="458"/>
                        <a:pt x="245" y="458"/>
                      </a:cubicBezTo>
                      <a:cubicBezTo>
                        <a:pt x="245" y="459"/>
                        <a:pt x="245" y="459"/>
                        <a:pt x="246" y="459"/>
                      </a:cubicBezTo>
                      <a:cubicBezTo>
                        <a:pt x="247" y="459"/>
                        <a:pt x="248" y="459"/>
                        <a:pt x="250" y="459"/>
                      </a:cubicBezTo>
                      <a:cubicBezTo>
                        <a:pt x="250" y="460"/>
                        <a:pt x="251" y="460"/>
                        <a:pt x="252" y="460"/>
                      </a:cubicBezTo>
                      <a:cubicBezTo>
                        <a:pt x="253" y="460"/>
                        <a:pt x="254" y="460"/>
                        <a:pt x="255" y="460"/>
                      </a:cubicBezTo>
                      <a:cubicBezTo>
                        <a:pt x="256" y="461"/>
                        <a:pt x="256" y="461"/>
                        <a:pt x="256" y="461"/>
                      </a:cubicBezTo>
                      <a:cubicBezTo>
                        <a:pt x="257" y="461"/>
                        <a:pt x="258" y="461"/>
                        <a:pt x="259" y="461"/>
                      </a:cubicBezTo>
                      <a:cubicBezTo>
                        <a:pt x="260" y="461"/>
                        <a:pt x="261" y="461"/>
                        <a:pt x="262" y="462"/>
                      </a:cubicBezTo>
                      <a:cubicBezTo>
                        <a:pt x="263" y="462"/>
                        <a:pt x="264" y="462"/>
                        <a:pt x="265" y="462"/>
                      </a:cubicBezTo>
                      <a:cubicBezTo>
                        <a:pt x="266" y="462"/>
                        <a:pt x="266" y="462"/>
                        <a:pt x="266" y="462"/>
                      </a:cubicBezTo>
                      <a:cubicBezTo>
                        <a:pt x="267" y="462"/>
                        <a:pt x="267" y="462"/>
                        <a:pt x="267" y="462"/>
                      </a:cubicBezTo>
                      <a:cubicBezTo>
                        <a:pt x="267" y="462"/>
                        <a:pt x="268" y="463"/>
                        <a:pt x="269" y="463"/>
                      </a:cubicBezTo>
                      <a:cubicBezTo>
                        <a:pt x="270" y="463"/>
                        <a:pt x="271" y="463"/>
                        <a:pt x="272" y="463"/>
                      </a:cubicBezTo>
                      <a:cubicBezTo>
                        <a:pt x="273" y="463"/>
                        <a:pt x="274" y="464"/>
                        <a:pt x="276" y="464"/>
                      </a:cubicBezTo>
                      <a:cubicBezTo>
                        <a:pt x="277" y="464"/>
                        <a:pt x="278" y="464"/>
                        <a:pt x="278" y="464"/>
                      </a:cubicBezTo>
                      <a:cubicBezTo>
                        <a:pt x="280" y="464"/>
                        <a:pt x="282" y="465"/>
                        <a:pt x="284" y="465"/>
                      </a:cubicBezTo>
                      <a:cubicBezTo>
                        <a:pt x="285" y="465"/>
                        <a:pt x="285" y="465"/>
                        <a:pt x="286" y="465"/>
                      </a:cubicBezTo>
                      <a:cubicBezTo>
                        <a:pt x="287" y="465"/>
                        <a:pt x="288" y="466"/>
                        <a:pt x="289" y="466"/>
                      </a:cubicBezTo>
                      <a:cubicBezTo>
                        <a:pt x="289" y="466"/>
                        <a:pt x="290" y="466"/>
                        <a:pt x="290" y="466"/>
                      </a:cubicBezTo>
                      <a:cubicBezTo>
                        <a:pt x="291" y="466"/>
                        <a:pt x="291" y="466"/>
                        <a:pt x="292" y="466"/>
                      </a:cubicBezTo>
                      <a:cubicBezTo>
                        <a:pt x="293" y="466"/>
                        <a:pt x="293" y="466"/>
                        <a:pt x="293" y="466"/>
                      </a:cubicBezTo>
                      <a:cubicBezTo>
                        <a:pt x="293" y="466"/>
                        <a:pt x="293" y="466"/>
                        <a:pt x="293" y="466"/>
                      </a:cubicBezTo>
                      <a:cubicBezTo>
                        <a:pt x="296" y="467"/>
                        <a:pt x="298" y="467"/>
                        <a:pt x="301" y="467"/>
                      </a:cubicBezTo>
                      <a:cubicBezTo>
                        <a:pt x="301" y="467"/>
                        <a:pt x="302" y="467"/>
                        <a:pt x="302" y="467"/>
                      </a:cubicBezTo>
                      <a:cubicBezTo>
                        <a:pt x="305" y="468"/>
                        <a:pt x="307" y="468"/>
                        <a:pt x="309" y="468"/>
                      </a:cubicBezTo>
                      <a:cubicBezTo>
                        <a:pt x="311" y="468"/>
                        <a:pt x="311" y="468"/>
                        <a:pt x="311" y="468"/>
                      </a:cubicBezTo>
                      <a:cubicBezTo>
                        <a:pt x="311" y="468"/>
                        <a:pt x="312" y="469"/>
                        <a:pt x="313" y="469"/>
                      </a:cubicBezTo>
                      <a:cubicBezTo>
                        <a:pt x="314" y="469"/>
                        <a:pt x="314" y="469"/>
                        <a:pt x="315" y="469"/>
                      </a:cubicBezTo>
                      <a:cubicBezTo>
                        <a:pt x="319" y="469"/>
                        <a:pt x="322" y="470"/>
                        <a:pt x="326" y="470"/>
                      </a:cubicBezTo>
                      <a:cubicBezTo>
                        <a:pt x="327" y="470"/>
                        <a:pt x="327" y="470"/>
                        <a:pt x="328" y="470"/>
                      </a:cubicBezTo>
                      <a:cubicBezTo>
                        <a:pt x="328" y="470"/>
                        <a:pt x="328" y="470"/>
                        <a:pt x="328" y="470"/>
                      </a:cubicBezTo>
                      <a:cubicBezTo>
                        <a:pt x="329" y="470"/>
                        <a:pt x="329" y="470"/>
                        <a:pt x="329" y="470"/>
                      </a:cubicBezTo>
                      <a:cubicBezTo>
                        <a:pt x="333" y="471"/>
                        <a:pt x="336" y="471"/>
                        <a:pt x="340" y="471"/>
                      </a:cubicBezTo>
                      <a:cubicBezTo>
                        <a:pt x="341" y="471"/>
                        <a:pt x="341" y="471"/>
                        <a:pt x="341" y="471"/>
                      </a:cubicBezTo>
                      <a:cubicBezTo>
                        <a:pt x="341" y="471"/>
                        <a:pt x="342" y="471"/>
                        <a:pt x="343" y="471"/>
                      </a:cubicBezTo>
                      <a:cubicBezTo>
                        <a:pt x="343" y="472"/>
                        <a:pt x="344" y="472"/>
                        <a:pt x="344" y="472"/>
                      </a:cubicBezTo>
                      <a:cubicBezTo>
                        <a:pt x="347" y="472"/>
                        <a:pt x="350" y="472"/>
                        <a:pt x="353" y="472"/>
                      </a:cubicBezTo>
                      <a:cubicBezTo>
                        <a:pt x="353" y="472"/>
                        <a:pt x="353" y="472"/>
                        <a:pt x="353" y="472"/>
                      </a:cubicBezTo>
                      <a:cubicBezTo>
                        <a:pt x="355" y="472"/>
                        <a:pt x="357" y="473"/>
                        <a:pt x="359" y="473"/>
                      </a:cubicBezTo>
                      <a:cubicBezTo>
                        <a:pt x="360" y="473"/>
                        <a:pt x="360" y="473"/>
                        <a:pt x="360" y="473"/>
                      </a:cubicBezTo>
                      <a:cubicBezTo>
                        <a:pt x="360" y="473"/>
                        <a:pt x="360" y="473"/>
                        <a:pt x="360" y="473"/>
                      </a:cubicBezTo>
                      <a:cubicBezTo>
                        <a:pt x="362" y="473"/>
                        <a:pt x="364" y="473"/>
                        <a:pt x="366" y="473"/>
                      </a:cubicBezTo>
                      <a:cubicBezTo>
                        <a:pt x="367" y="473"/>
                        <a:pt x="367" y="473"/>
                        <a:pt x="367" y="473"/>
                      </a:cubicBezTo>
                      <a:cubicBezTo>
                        <a:pt x="370" y="473"/>
                        <a:pt x="372" y="474"/>
                        <a:pt x="374" y="474"/>
                      </a:cubicBezTo>
                      <a:cubicBezTo>
                        <a:pt x="374" y="474"/>
                        <a:pt x="375" y="474"/>
                        <a:pt x="375" y="474"/>
                      </a:cubicBezTo>
                      <a:cubicBezTo>
                        <a:pt x="377" y="474"/>
                        <a:pt x="378" y="474"/>
                        <a:pt x="380" y="474"/>
                      </a:cubicBezTo>
                      <a:cubicBezTo>
                        <a:pt x="381" y="474"/>
                        <a:pt x="381" y="474"/>
                        <a:pt x="382" y="474"/>
                      </a:cubicBezTo>
                      <a:cubicBezTo>
                        <a:pt x="384" y="474"/>
                        <a:pt x="387" y="474"/>
                        <a:pt x="389" y="474"/>
                      </a:cubicBezTo>
                      <a:cubicBezTo>
                        <a:pt x="390" y="475"/>
                        <a:pt x="390" y="475"/>
                        <a:pt x="390" y="475"/>
                      </a:cubicBezTo>
                      <a:cubicBezTo>
                        <a:pt x="390" y="475"/>
                        <a:pt x="390" y="475"/>
                        <a:pt x="390" y="475"/>
                      </a:cubicBezTo>
                      <a:cubicBezTo>
                        <a:pt x="391" y="475"/>
                        <a:pt x="393" y="475"/>
                        <a:pt x="394" y="475"/>
                      </a:cubicBezTo>
                      <a:cubicBezTo>
                        <a:pt x="395" y="475"/>
                        <a:pt x="396" y="475"/>
                        <a:pt x="396" y="475"/>
                      </a:cubicBezTo>
                      <a:cubicBezTo>
                        <a:pt x="399" y="475"/>
                        <a:pt x="402" y="475"/>
                        <a:pt x="404" y="475"/>
                      </a:cubicBezTo>
                      <a:cubicBezTo>
                        <a:pt x="405" y="475"/>
                        <a:pt x="405" y="475"/>
                        <a:pt x="406" y="475"/>
                      </a:cubicBezTo>
                      <a:cubicBezTo>
                        <a:pt x="407" y="475"/>
                        <a:pt x="408" y="475"/>
                        <a:pt x="409" y="475"/>
                      </a:cubicBezTo>
                      <a:cubicBezTo>
                        <a:pt x="409" y="475"/>
                        <a:pt x="410" y="475"/>
                        <a:pt x="411" y="475"/>
                      </a:cubicBezTo>
                      <a:cubicBezTo>
                        <a:pt x="414" y="475"/>
                        <a:pt x="417" y="476"/>
                        <a:pt x="420" y="476"/>
                      </a:cubicBezTo>
                      <a:cubicBezTo>
                        <a:pt x="421" y="476"/>
                        <a:pt x="421" y="476"/>
                        <a:pt x="421" y="476"/>
                      </a:cubicBezTo>
                      <a:cubicBezTo>
                        <a:pt x="421" y="476"/>
                        <a:pt x="421" y="476"/>
                        <a:pt x="421" y="476"/>
                      </a:cubicBezTo>
                      <a:cubicBezTo>
                        <a:pt x="422" y="476"/>
                        <a:pt x="423" y="476"/>
                        <a:pt x="424" y="476"/>
                      </a:cubicBezTo>
                      <a:cubicBezTo>
                        <a:pt x="424" y="476"/>
                        <a:pt x="425" y="476"/>
                        <a:pt x="426" y="476"/>
                      </a:cubicBezTo>
                      <a:cubicBezTo>
                        <a:pt x="429" y="476"/>
                        <a:pt x="433" y="476"/>
                        <a:pt x="437" y="476"/>
                      </a:cubicBezTo>
                      <a:cubicBezTo>
                        <a:pt x="437" y="476"/>
                        <a:pt x="437" y="476"/>
                        <a:pt x="437" y="476"/>
                      </a:cubicBezTo>
                      <a:cubicBezTo>
                        <a:pt x="438" y="476"/>
                        <a:pt x="438" y="476"/>
                        <a:pt x="439" y="476"/>
                      </a:cubicBezTo>
                      <a:cubicBezTo>
                        <a:pt x="439" y="476"/>
                        <a:pt x="440" y="476"/>
                        <a:pt x="440" y="476"/>
                      </a:cubicBezTo>
                      <a:cubicBezTo>
                        <a:pt x="445" y="476"/>
                        <a:pt x="450" y="476"/>
                        <a:pt x="454" y="476"/>
                      </a:cubicBezTo>
                      <a:cubicBezTo>
                        <a:pt x="459" y="476"/>
                        <a:pt x="464" y="476"/>
                        <a:pt x="469" y="476"/>
                      </a:cubicBezTo>
                      <a:cubicBezTo>
                        <a:pt x="470" y="476"/>
                        <a:pt x="470" y="476"/>
                        <a:pt x="470" y="476"/>
                      </a:cubicBezTo>
                      <a:cubicBezTo>
                        <a:pt x="471" y="476"/>
                        <a:pt x="472" y="476"/>
                        <a:pt x="473" y="476"/>
                      </a:cubicBezTo>
                      <a:cubicBezTo>
                        <a:pt x="473" y="476"/>
                        <a:pt x="474" y="476"/>
                        <a:pt x="475" y="476"/>
                      </a:cubicBezTo>
                      <a:cubicBezTo>
                        <a:pt x="478" y="476"/>
                        <a:pt x="481" y="476"/>
                        <a:pt x="484" y="476"/>
                      </a:cubicBezTo>
                      <a:cubicBezTo>
                        <a:pt x="485" y="476"/>
                        <a:pt x="485" y="476"/>
                        <a:pt x="486" y="476"/>
                      </a:cubicBezTo>
                      <a:cubicBezTo>
                        <a:pt x="488" y="476"/>
                        <a:pt x="489" y="476"/>
                        <a:pt x="491" y="476"/>
                      </a:cubicBezTo>
                      <a:cubicBezTo>
                        <a:pt x="492" y="476"/>
                        <a:pt x="492" y="476"/>
                        <a:pt x="492" y="476"/>
                      </a:cubicBezTo>
                      <a:cubicBezTo>
                        <a:pt x="493" y="476"/>
                        <a:pt x="493" y="476"/>
                        <a:pt x="493" y="476"/>
                      </a:cubicBezTo>
                      <a:cubicBezTo>
                        <a:pt x="495" y="476"/>
                        <a:pt x="497" y="476"/>
                        <a:pt x="499" y="476"/>
                      </a:cubicBezTo>
                      <a:cubicBezTo>
                        <a:pt x="500" y="476"/>
                        <a:pt x="500" y="476"/>
                        <a:pt x="501" y="476"/>
                      </a:cubicBezTo>
                      <a:cubicBezTo>
                        <a:pt x="502" y="476"/>
                        <a:pt x="503" y="476"/>
                        <a:pt x="504" y="475"/>
                      </a:cubicBezTo>
                      <a:cubicBezTo>
                        <a:pt x="505" y="475"/>
                        <a:pt x="506" y="475"/>
                        <a:pt x="507" y="475"/>
                      </a:cubicBezTo>
                      <a:cubicBezTo>
                        <a:pt x="509" y="475"/>
                        <a:pt x="512" y="475"/>
                        <a:pt x="514" y="475"/>
                      </a:cubicBezTo>
                      <a:cubicBezTo>
                        <a:pt x="515" y="475"/>
                        <a:pt x="515" y="475"/>
                        <a:pt x="516" y="475"/>
                      </a:cubicBezTo>
                      <a:cubicBezTo>
                        <a:pt x="517" y="475"/>
                        <a:pt x="517" y="475"/>
                        <a:pt x="518" y="475"/>
                      </a:cubicBezTo>
                      <a:cubicBezTo>
                        <a:pt x="518" y="475"/>
                        <a:pt x="518" y="475"/>
                        <a:pt x="518" y="475"/>
                      </a:cubicBezTo>
                      <a:cubicBezTo>
                        <a:pt x="522" y="475"/>
                        <a:pt x="525" y="475"/>
                        <a:pt x="529" y="475"/>
                      </a:cubicBezTo>
                      <a:cubicBezTo>
                        <a:pt x="529" y="475"/>
                        <a:pt x="530" y="475"/>
                        <a:pt x="530" y="475"/>
                      </a:cubicBezTo>
                      <a:cubicBezTo>
                        <a:pt x="531" y="474"/>
                        <a:pt x="531" y="474"/>
                        <a:pt x="531" y="474"/>
                      </a:cubicBezTo>
                      <a:cubicBezTo>
                        <a:pt x="535" y="474"/>
                        <a:pt x="539" y="474"/>
                        <a:pt x="542" y="474"/>
                      </a:cubicBezTo>
                      <a:cubicBezTo>
                        <a:pt x="543" y="474"/>
                        <a:pt x="543" y="474"/>
                        <a:pt x="543" y="474"/>
                      </a:cubicBezTo>
                      <a:cubicBezTo>
                        <a:pt x="544" y="474"/>
                        <a:pt x="544" y="474"/>
                        <a:pt x="544" y="474"/>
                      </a:cubicBezTo>
                      <a:cubicBezTo>
                        <a:pt x="544" y="474"/>
                        <a:pt x="545" y="474"/>
                        <a:pt x="545" y="474"/>
                      </a:cubicBezTo>
                      <a:cubicBezTo>
                        <a:pt x="549" y="473"/>
                        <a:pt x="553" y="473"/>
                        <a:pt x="558" y="473"/>
                      </a:cubicBezTo>
                      <a:cubicBezTo>
                        <a:pt x="558" y="473"/>
                        <a:pt x="558" y="473"/>
                        <a:pt x="558" y="473"/>
                      </a:cubicBezTo>
                      <a:cubicBezTo>
                        <a:pt x="559" y="473"/>
                        <a:pt x="559" y="473"/>
                        <a:pt x="560" y="473"/>
                      </a:cubicBezTo>
                      <a:cubicBezTo>
                        <a:pt x="564" y="472"/>
                        <a:pt x="568" y="472"/>
                        <a:pt x="572" y="472"/>
                      </a:cubicBezTo>
                      <a:cubicBezTo>
                        <a:pt x="572" y="472"/>
                        <a:pt x="573" y="472"/>
                        <a:pt x="573" y="472"/>
                      </a:cubicBezTo>
                      <a:cubicBezTo>
                        <a:pt x="573" y="472"/>
                        <a:pt x="573" y="472"/>
                        <a:pt x="573" y="472"/>
                      </a:cubicBezTo>
                      <a:cubicBezTo>
                        <a:pt x="574" y="472"/>
                        <a:pt x="575" y="472"/>
                        <a:pt x="575" y="472"/>
                      </a:cubicBezTo>
                      <a:cubicBezTo>
                        <a:pt x="579" y="471"/>
                        <a:pt x="582" y="471"/>
                        <a:pt x="585" y="471"/>
                      </a:cubicBezTo>
                      <a:cubicBezTo>
                        <a:pt x="586" y="471"/>
                        <a:pt x="586" y="471"/>
                        <a:pt x="586" y="471"/>
                      </a:cubicBezTo>
                      <a:cubicBezTo>
                        <a:pt x="587" y="471"/>
                        <a:pt x="588" y="471"/>
                        <a:pt x="589" y="470"/>
                      </a:cubicBezTo>
                      <a:cubicBezTo>
                        <a:pt x="589" y="470"/>
                        <a:pt x="590" y="470"/>
                        <a:pt x="590" y="470"/>
                      </a:cubicBezTo>
                      <a:cubicBezTo>
                        <a:pt x="593" y="470"/>
                        <a:pt x="596" y="470"/>
                        <a:pt x="599" y="469"/>
                      </a:cubicBezTo>
                      <a:cubicBezTo>
                        <a:pt x="599" y="469"/>
                        <a:pt x="599" y="469"/>
                        <a:pt x="599" y="469"/>
                      </a:cubicBezTo>
                      <a:cubicBezTo>
                        <a:pt x="601" y="469"/>
                        <a:pt x="602" y="469"/>
                        <a:pt x="604" y="469"/>
                      </a:cubicBezTo>
                      <a:cubicBezTo>
                        <a:pt x="605" y="469"/>
                        <a:pt x="605" y="469"/>
                        <a:pt x="605" y="469"/>
                      </a:cubicBezTo>
                      <a:cubicBezTo>
                        <a:pt x="607" y="469"/>
                        <a:pt x="609" y="468"/>
                        <a:pt x="612" y="468"/>
                      </a:cubicBezTo>
                      <a:cubicBezTo>
                        <a:pt x="612" y="468"/>
                        <a:pt x="612" y="468"/>
                        <a:pt x="612" y="468"/>
                      </a:cubicBezTo>
                      <a:cubicBezTo>
                        <a:pt x="614" y="468"/>
                        <a:pt x="616" y="468"/>
                        <a:pt x="618" y="467"/>
                      </a:cubicBezTo>
                      <a:cubicBezTo>
                        <a:pt x="619" y="467"/>
                        <a:pt x="619" y="467"/>
                        <a:pt x="619" y="467"/>
                      </a:cubicBezTo>
                      <a:cubicBezTo>
                        <a:pt x="620" y="467"/>
                        <a:pt x="622" y="467"/>
                        <a:pt x="624" y="467"/>
                      </a:cubicBezTo>
                      <a:cubicBezTo>
                        <a:pt x="625" y="466"/>
                        <a:pt x="625" y="466"/>
                        <a:pt x="625" y="466"/>
                      </a:cubicBezTo>
                      <a:cubicBezTo>
                        <a:pt x="627" y="466"/>
                        <a:pt x="630" y="466"/>
                        <a:pt x="632" y="465"/>
                      </a:cubicBezTo>
                      <a:cubicBezTo>
                        <a:pt x="633" y="465"/>
                        <a:pt x="633" y="465"/>
                        <a:pt x="633" y="465"/>
                      </a:cubicBezTo>
                      <a:cubicBezTo>
                        <a:pt x="634" y="465"/>
                        <a:pt x="635" y="465"/>
                        <a:pt x="636" y="465"/>
                      </a:cubicBezTo>
                      <a:cubicBezTo>
                        <a:pt x="636" y="465"/>
                        <a:pt x="637" y="465"/>
                        <a:pt x="637" y="465"/>
                      </a:cubicBezTo>
                      <a:cubicBezTo>
                        <a:pt x="640" y="464"/>
                        <a:pt x="643" y="464"/>
                        <a:pt x="645" y="464"/>
                      </a:cubicBezTo>
                      <a:cubicBezTo>
                        <a:pt x="646" y="464"/>
                        <a:pt x="646" y="463"/>
                        <a:pt x="647" y="463"/>
                      </a:cubicBezTo>
                      <a:cubicBezTo>
                        <a:pt x="647" y="463"/>
                        <a:pt x="647" y="463"/>
                        <a:pt x="647" y="463"/>
                      </a:cubicBezTo>
                      <a:cubicBezTo>
                        <a:pt x="648" y="463"/>
                        <a:pt x="648" y="463"/>
                        <a:pt x="649" y="463"/>
                      </a:cubicBezTo>
                      <a:cubicBezTo>
                        <a:pt x="652" y="463"/>
                        <a:pt x="655" y="462"/>
                        <a:pt x="658" y="462"/>
                      </a:cubicBezTo>
                      <a:cubicBezTo>
                        <a:pt x="659" y="461"/>
                        <a:pt x="659" y="461"/>
                        <a:pt x="659" y="461"/>
                      </a:cubicBezTo>
                      <a:cubicBezTo>
                        <a:pt x="659" y="461"/>
                        <a:pt x="659" y="461"/>
                        <a:pt x="659" y="461"/>
                      </a:cubicBezTo>
                      <a:cubicBezTo>
                        <a:pt x="660" y="461"/>
                        <a:pt x="660" y="461"/>
                        <a:pt x="660" y="461"/>
                      </a:cubicBezTo>
                      <a:cubicBezTo>
                        <a:pt x="663" y="461"/>
                        <a:pt x="666" y="460"/>
                        <a:pt x="668" y="460"/>
                      </a:cubicBezTo>
                      <a:cubicBezTo>
                        <a:pt x="669" y="460"/>
                        <a:pt x="669" y="460"/>
                        <a:pt x="669" y="460"/>
                      </a:cubicBezTo>
                      <a:cubicBezTo>
                        <a:pt x="670" y="459"/>
                        <a:pt x="670" y="459"/>
                        <a:pt x="670" y="459"/>
                      </a:cubicBezTo>
                      <a:cubicBezTo>
                        <a:pt x="670" y="459"/>
                        <a:pt x="671" y="459"/>
                        <a:pt x="671" y="459"/>
                      </a:cubicBezTo>
                      <a:cubicBezTo>
                        <a:pt x="673" y="459"/>
                        <a:pt x="675" y="458"/>
                        <a:pt x="677" y="458"/>
                      </a:cubicBezTo>
                      <a:cubicBezTo>
                        <a:pt x="678" y="458"/>
                        <a:pt x="678" y="458"/>
                        <a:pt x="678" y="458"/>
                      </a:cubicBezTo>
                      <a:cubicBezTo>
                        <a:pt x="679" y="458"/>
                        <a:pt x="680" y="458"/>
                        <a:pt x="680" y="457"/>
                      </a:cubicBezTo>
                      <a:cubicBezTo>
                        <a:pt x="681" y="457"/>
                        <a:pt x="681" y="457"/>
                        <a:pt x="682" y="457"/>
                      </a:cubicBezTo>
                      <a:cubicBezTo>
                        <a:pt x="683" y="457"/>
                        <a:pt x="685" y="457"/>
                        <a:pt x="686" y="456"/>
                      </a:cubicBezTo>
                      <a:cubicBezTo>
                        <a:pt x="687" y="456"/>
                        <a:pt x="687" y="456"/>
                        <a:pt x="688" y="456"/>
                      </a:cubicBezTo>
                      <a:cubicBezTo>
                        <a:pt x="689" y="456"/>
                        <a:pt x="690" y="455"/>
                        <a:pt x="691" y="455"/>
                      </a:cubicBezTo>
                      <a:cubicBezTo>
                        <a:pt x="691" y="455"/>
                        <a:pt x="691" y="455"/>
                        <a:pt x="692" y="455"/>
                      </a:cubicBezTo>
                      <a:cubicBezTo>
                        <a:pt x="693" y="455"/>
                        <a:pt x="694" y="454"/>
                        <a:pt x="696" y="454"/>
                      </a:cubicBezTo>
                      <a:cubicBezTo>
                        <a:pt x="696" y="454"/>
                        <a:pt x="696" y="454"/>
                        <a:pt x="696" y="454"/>
                      </a:cubicBezTo>
                      <a:cubicBezTo>
                        <a:pt x="696" y="454"/>
                        <a:pt x="697" y="454"/>
                        <a:pt x="697" y="454"/>
                      </a:cubicBezTo>
                      <a:cubicBezTo>
                        <a:pt x="698" y="454"/>
                        <a:pt x="699" y="453"/>
                        <a:pt x="700" y="453"/>
                      </a:cubicBezTo>
                      <a:cubicBezTo>
                        <a:pt x="701" y="453"/>
                        <a:pt x="701" y="453"/>
                        <a:pt x="701" y="453"/>
                      </a:cubicBezTo>
                      <a:cubicBezTo>
                        <a:pt x="702" y="453"/>
                        <a:pt x="703" y="452"/>
                        <a:pt x="703" y="452"/>
                      </a:cubicBezTo>
                      <a:cubicBezTo>
                        <a:pt x="704" y="452"/>
                        <a:pt x="706" y="452"/>
                        <a:pt x="707" y="451"/>
                      </a:cubicBezTo>
                      <a:cubicBezTo>
                        <a:pt x="707" y="451"/>
                        <a:pt x="708" y="451"/>
                        <a:pt x="709" y="451"/>
                      </a:cubicBezTo>
                      <a:cubicBezTo>
                        <a:pt x="710" y="451"/>
                        <a:pt x="710" y="451"/>
                        <a:pt x="710" y="451"/>
                      </a:cubicBezTo>
                      <a:cubicBezTo>
                        <a:pt x="710" y="450"/>
                        <a:pt x="710" y="450"/>
                        <a:pt x="710" y="450"/>
                      </a:cubicBezTo>
                      <a:cubicBezTo>
                        <a:pt x="711" y="450"/>
                        <a:pt x="712" y="450"/>
                        <a:pt x="713" y="450"/>
                      </a:cubicBezTo>
                      <a:cubicBezTo>
                        <a:pt x="713" y="450"/>
                        <a:pt x="713" y="450"/>
                        <a:pt x="714" y="449"/>
                      </a:cubicBezTo>
                      <a:cubicBezTo>
                        <a:pt x="715" y="449"/>
                        <a:pt x="717" y="449"/>
                        <a:pt x="718" y="448"/>
                      </a:cubicBezTo>
                      <a:cubicBezTo>
                        <a:pt x="718" y="448"/>
                        <a:pt x="718" y="448"/>
                        <a:pt x="718" y="448"/>
                      </a:cubicBezTo>
                      <a:cubicBezTo>
                        <a:pt x="719" y="448"/>
                        <a:pt x="719" y="448"/>
                        <a:pt x="719" y="448"/>
                      </a:cubicBezTo>
                      <a:cubicBezTo>
                        <a:pt x="719" y="448"/>
                        <a:pt x="719" y="448"/>
                        <a:pt x="719" y="448"/>
                      </a:cubicBezTo>
                      <a:cubicBezTo>
                        <a:pt x="720" y="448"/>
                        <a:pt x="720" y="448"/>
                        <a:pt x="720" y="448"/>
                      </a:cubicBezTo>
                      <a:cubicBezTo>
                        <a:pt x="721" y="447"/>
                        <a:pt x="722" y="447"/>
                        <a:pt x="723" y="447"/>
                      </a:cubicBezTo>
                      <a:cubicBezTo>
                        <a:pt x="724" y="446"/>
                        <a:pt x="724" y="446"/>
                        <a:pt x="725" y="446"/>
                      </a:cubicBezTo>
                      <a:cubicBezTo>
                        <a:pt x="726" y="446"/>
                        <a:pt x="726" y="446"/>
                        <a:pt x="726" y="446"/>
                      </a:cubicBezTo>
                      <a:cubicBezTo>
                        <a:pt x="727" y="446"/>
                        <a:pt x="727" y="446"/>
                        <a:pt x="727" y="446"/>
                      </a:cubicBezTo>
                      <a:cubicBezTo>
                        <a:pt x="728" y="445"/>
                        <a:pt x="728" y="445"/>
                        <a:pt x="728" y="445"/>
                      </a:cubicBezTo>
                      <a:cubicBezTo>
                        <a:pt x="728" y="445"/>
                        <a:pt x="729" y="445"/>
                        <a:pt x="729" y="445"/>
                      </a:cubicBezTo>
                      <a:cubicBezTo>
                        <a:pt x="730" y="444"/>
                        <a:pt x="731" y="444"/>
                        <a:pt x="732" y="444"/>
                      </a:cubicBezTo>
                      <a:cubicBezTo>
                        <a:pt x="732" y="444"/>
                        <a:pt x="733" y="443"/>
                        <a:pt x="733" y="443"/>
                      </a:cubicBezTo>
                      <a:cubicBezTo>
                        <a:pt x="734" y="443"/>
                        <a:pt x="734" y="443"/>
                        <a:pt x="734" y="443"/>
                      </a:cubicBezTo>
                      <a:cubicBezTo>
                        <a:pt x="735" y="443"/>
                        <a:pt x="735" y="443"/>
                        <a:pt x="736" y="442"/>
                      </a:cubicBezTo>
                      <a:cubicBezTo>
                        <a:pt x="737" y="442"/>
                        <a:pt x="737" y="442"/>
                        <a:pt x="737" y="442"/>
                      </a:cubicBezTo>
                      <a:cubicBezTo>
                        <a:pt x="737" y="442"/>
                        <a:pt x="737" y="442"/>
                        <a:pt x="737" y="442"/>
                      </a:cubicBezTo>
                      <a:cubicBezTo>
                        <a:pt x="738" y="442"/>
                        <a:pt x="739" y="441"/>
                        <a:pt x="740" y="441"/>
                      </a:cubicBezTo>
                      <a:cubicBezTo>
                        <a:pt x="741" y="440"/>
                        <a:pt x="741" y="440"/>
                        <a:pt x="741" y="440"/>
                      </a:cubicBezTo>
                      <a:cubicBezTo>
                        <a:pt x="742" y="440"/>
                        <a:pt x="743" y="440"/>
                        <a:pt x="743" y="439"/>
                      </a:cubicBezTo>
                      <a:cubicBezTo>
                        <a:pt x="744" y="439"/>
                        <a:pt x="744" y="439"/>
                        <a:pt x="744" y="439"/>
                      </a:cubicBezTo>
                      <a:cubicBezTo>
                        <a:pt x="745" y="439"/>
                        <a:pt x="746" y="438"/>
                        <a:pt x="747" y="438"/>
                      </a:cubicBezTo>
                      <a:cubicBezTo>
                        <a:pt x="748" y="438"/>
                        <a:pt x="748" y="438"/>
                        <a:pt x="748" y="438"/>
                      </a:cubicBezTo>
                      <a:cubicBezTo>
                        <a:pt x="748" y="437"/>
                        <a:pt x="749" y="437"/>
                        <a:pt x="750" y="436"/>
                      </a:cubicBezTo>
                      <a:cubicBezTo>
                        <a:pt x="750" y="436"/>
                        <a:pt x="750" y="436"/>
                        <a:pt x="750" y="436"/>
                      </a:cubicBezTo>
                      <a:cubicBezTo>
                        <a:pt x="751" y="436"/>
                        <a:pt x="751" y="436"/>
                        <a:pt x="751" y="436"/>
                      </a:cubicBezTo>
                      <a:cubicBezTo>
                        <a:pt x="751" y="436"/>
                        <a:pt x="752" y="435"/>
                        <a:pt x="752" y="435"/>
                      </a:cubicBezTo>
                      <a:cubicBezTo>
                        <a:pt x="753" y="435"/>
                        <a:pt x="753" y="435"/>
                        <a:pt x="753" y="435"/>
                      </a:cubicBezTo>
                      <a:cubicBezTo>
                        <a:pt x="753" y="435"/>
                        <a:pt x="753" y="435"/>
                        <a:pt x="753" y="435"/>
                      </a:cubicBezTo>
                      <a:cubicBezTo>
                        <a:pt x="754" y="434"/>
                        <a:pt x="754" y="434"/>
                        <a:pt x="754" y="434"/>
                      </a:cubicBezTo>
                      <a:cubicBezTo>
                        <a:pt x="754" y="434"/>
                        <a:pt x="755" y="434"/>
                        <a:pt x="755" y="434"/>
                      </a:cubicBezTo>
                      <a:cubicBezTo>
                        <a:pt x="756" y="433"/>
                        <a:pt x="756" y="433"/>
                        <a:pt x="757" y="433"/>
                      </a:cubicBezTo>
                      <a:cubicBezTo>
                        <a:pt x="757" y="433"/>
                        <a:pt x="757" y="432"/>
                        <a:pt x="758" y="432"/>
                      </a:cubicBezTo>
                      <a:cubicBezTo>
                        <a:pt x="758" y="432"/>
                        <a:pt x="758" y="432"/>
                        <a:pt x="758" y="432"/>
                      </a:cubicBezTo>
                      <a:cubicBezTo>
                        <a:pt x="759" y="431"/>
                        <a:pt x="759" y="431"/>
                        <a:pt x="759" y="431"/>
                      </a:cubicBezTo>
                      <a:cubicBezTo>
                        <a:pt x="760" y="431"/>
                        <a:pt x="760" y="431"/>
                        <a:pt x="760" y="431"/>
                      </a:cubicBezTo>
                      <a:cubicBezTo>
                        <a:pt x="761" y="430"/>
                        <a:pt x="761" y="430"/>
                        <a:pt x="761" y="430"/>
                      </a:cubicBezTo>
                      <a:cubicBezTo>
                        <a:pt x="761" y="430"/>
                        <a:pt x="761" y="430"/>
                        <a:pt x="761" y="430"/>
                      </a:cubicBezTo>
                      <a:cubicBezTo>
                        <a:pt x="762" y="429"/>
                        <a:pt x="762" y="429"/>
                        <a:pt x="762" y="429"/>
                      </a:cubicBezTo>
                      <a:cubicBezTo>
                        <a:pt x="763" y="429"/>
                        <a:pt x="763" y="429"/>
                        <a:pt x="763" y="429"/>
                      </a:cubicBezTo>
                      <a:cubicBezTo>
                        <a:pt x="764" y="428"/>
                        <a:pt x="764" y="428"/>
                        <a:pt x="764" y="428"/>
                      </a:cubicBezTo>
                      <a:cubicBezTo>
                        <a:pt x="764" y="428"/>
                        <a:pt x="765" y="428"/>
                        <a:pt x="765" y="427"/>
                      </a:cubicBezTo>
                      <a:cubicBezTo>
                        <a:pt x="766" y="427"/>
                        <a:pt x="766" y="427"/>
                        <a:pt x="766" y="427"/>
                      </a:cubicBezTo>
                      <a:cubicBezTo>
                        <a:pt x="766" y="426"/>
                        <a:pt x="766" y="426"/>
                        <a:pt x="766" y="426"/>
                      </a:cubicBezTo>
                      <a:cubicBezTo>
                        <a:pt x="767" y="426"/>
                        <a:pt x="767" y="426"/>
                        <a:pt x="767" y="426"/>
                      </a:cubicBezTo>
                      <a:cubicBezTo>
                        <a:pt x="767" y="426"/>
                        <a:pt x="767" y="426"/>
                        <a:pt x="767" y="426"/>
                      </a:cubicBezTo>
                      <a:cubicBezTo>
                        <a:pt x="768" y="425"/>
                        <a:pt x="768" y="425"/>
                        <a:pt x="768" y="425"/>
                      </a:cubicBezTo>
                      <a:cubicBezTo>
                        <a:pt x="768" y="425"/>
                        <a:pt x="769" y="424"/>
                        <a:pt x="769" y="424"/>
                      </a:cubicBezTo>
                      <a:cubicBezTo>
                        <a:pt x="769" y="423"/>
                        <a:pt x="769" y="423"/>
                        <a:pt x="769" y="423"/>
                      </a:cubicBezTo>
                      <a:cubicBezTo>
                        <a:pt x="770" y="423"/>
                        <a:pt x="770" y="423"/>
                        <a:pt x="770" y="423"/>
                      </a:cubicBezTo>
                      <a:cubicBezTo>
                        <a:pt x="770" y="423"/>
                        <a:pt x="770" y="423"/>
                        <a:pt x="770" y="423"/>
                      </a:cubicBezTo>
                      <a:cubicBezTo>
                        <a:pt x="770" y="422"/>
                        <a:pt x="771" y="422"/>
                        <a:pt x="771" y="422"/>
                      </a:cubicBezTo>
                      <a:cubicBezTo>
                        <a:pt x="771" y="421"/>
                        <a:pt x="771" y="421"/>
                        <a:pt x="771" y="421"/>
                      </a:cubicBezTo>
                      <a:cubicBezTo>
                        <a:pt x="772" y="421"/>
                        <a:pt x="772" y="420"/>
                        <a:pt x="772" y="420"/>
                      </a:cubicBezTo>
                      <a:cubicBezTo>
                        <a:pt x="772" y="420"/>
                        <a:pt x="772" y="420"/>
                        <a:pt x="772" y="420"/>
                      </a:cubicBezTo>
                      <a:cubicBezTo>
                        <a:pt x="772" y="420"/>
                        <a:pt x="772" y="420"/>
                        <a:pt x="772" y="420"/>
                      </a:cubicBezTo>
                      <a:cubicBezTo>
                        <a:pt x="772" y="420"/>
                        <a:pt x="772" y="420"/>
                        <a:pt x="772" y="420"/>
                      </a:cubicBezTo>
                      <a:cubicBezTo>
                        <a:pt x="773" y="418"/>
                        <a:pt x="773" y="418"/>
                        <a:pt x="773" y="418"/>
                      </a:cubicBezTo>
                      <a:cubicBezTo>
                        <a:pt x="773" y="418"/>
                        <a:pt x="773" y="418"/>
                        <a:pt x="773" y="418"/>
                      </a:cubicBezTo>
                      <a:cubicBezTo>
                        <a:pt x="774" y="418"/>
                        <a:pt x="774" y="417"/>
                        <a:pt x="774" y="417"/>
                      </a:cubicBezTo>
                      <a:cubicBezTo>
                        <a:pt x="774" y="416"/>
                        <a:pt x="775" y="415"/>
                        <a:pt x="775" y="414"/>
                      </a:cubicBezTo>
                      <a:cubicBezTo>
                        <a:pt x="810" y="339"/>
                        <a:pt x="844" y="263"/>
                        <a:pt x="879" y="188"/>
                      </a:cubicBezTo>
                      <a:cubicBezTo>
                        <a:pt x="892" y="160"/>
                        <a:pt x="905" y="132"/>
                        <a:pt x="917" y="104"/>
                      </a:cubicBezTo>
                      <a:cubicBezTo>
                        <a:pt x="919" y="102"/>
                        <a:pt x="919" y="99"/>
                        <a:pt x="919" y="97"/>
                      </a:cubicBezTo>
                      <a:cubicBezTo>
                        <a:pt x="920" y="96"/>
                        <a:pt x="920" y="95"/>
                        <a:pt x="919" y="94"/>
                      </a:cubicBezTo>
                      <a:cubicBezTo>
                        <a:pt x="919" y="93"/>
                        <a:pt x="919" y="93"/>
                        <a:pt x="919" y="93"/>
                      </a:cubicBezTo>
                    </a:path>
                  </a:pathLst>
                </a:custGeom>
                <a:solidFill>
                  <a:srgbClr val="D3A036"/>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sp>
              <p:nvSpPr>
                <p:cNvPr id="15" name="Freeform 156">
                  <a:extLst>
                    <a:ext uri="{FF2B5EF4-FFF2-40B4-BE49-F238E27FC236}">
                      <a16:creationId xmlns:a16="http://schemas.microsoft.com/office/drawing/2014/main" id="{9C0245CB-E271-E899-88C8-53D982E0101E}"/>
                    </a:ext>
                  </a:extLst>
                </p:cNvPr>
                <p:cNvSpPr>
                  <a:spLocks/>
                </p:cNvSpPr>
                <p:nvPr/>
              </p:nvSpPr>
              <p:spPr bwMode="auto">
                <a:xfrm>
                  <a:off x="2951147" y="3594643"/>
                  <a:ext cx="2619062" cy="432436"/>
                </a:xfrm>
                <a:custGeom>
                  <a:avLst/>
                  <a:gdLst>
                    <a:gd name="T0" fmla="*/ 923 w 928"/>
                    <a:gd name="T1" fmla="*/ 98 h 193"/>
                    <a:gd name="T2" fmla="*/ 456 w 928"/>
                    <a:gd name="T3" fmla="*/ 192 h 193"/>
                    <a:gd name="T4" fmla="*/ 4 w 928"/>
                    <a:gd name="T5" fmla="*/ 94 h 193"/>
                    <a:gd name="T6" fmla="*/ 472 w 928"/>
                    <a:gd name="T7" fmla="*/ 1 h 193"/>
                    <a:gd name="T8" fmla="*/ 923 w 928"/>
                    <a:gd name="T9" fmla="*/ 98 h 193"/>
                  </a:gdLst>
                  <a:ahLst/>
                  <a:cxnLst>
                    <a:cxn ang="0">
                      <a:pos x="T0" y="T1"/>
                    </a:cxn>
                    <a:cxn ang="0">
                      <a:pos x="T2" y="T3"/>
                    </a:cxn>
                    <a:cxn ang="0">
                      <a:pos x="T4" y="T5"/>
                    </a:cxn>
                    <a:cxn ang="0">
                      <a:pos x="T6" y="T7"/>
                    </a:cxn>
                    <a:cxn ang="0">
                      <a:pos x="T8" y="T9"/>
                    </a:cxn>
                  </a:cxnLst>
                  <a:rect l="0" t="0" r="r" b="b"/>
                  <a:pathLst>
                    <a:path w="928" h="193">
                      <a:moveTo>
                        <a:pt x="923" y="98"/>
                      </a:moveTo>
                      <a:cubicBezTo>
                        <a:pt x="919" y="151"/>
                        <a:pt x="710" y="193"/>
                        <a:pt x="456" y="192"/>
                      </a:cubicBezTo>
                      <a:cubicBezTo>
                        <a:pt x="202" y="191"/>
                        <a:pt x="0" y="147"/>
                        <a:pt x="4" y="94"/>
                      </a:cubicBezTo>
                      <a:cubicBezTo>
                        <a:pt x="9" y="42"/>
                        <a:pt x="218" y="0"/>
                        <a:pt x="472" y="1"/>
                      </a:cubicBezTo>
                      <a:cubicBezTo>
                        <a:pt x="726" y="1"/>
                        <a:pt x="928" y="45"/>
                        <a:pt x="923" y="98"/>
                      </a:cubicBezTo>
                    </a:path>
                  </a:pathLst>
                </a:custGeom>
                <a:solidFill>
                  <a:srgbClr val="B5872D"/>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grpSp>
          <p:grpSp>
            <p:nvGrpSpPr>
              <p:cNvPr id="6" name="Group 5">
                <a:extLst>
                  <a:ext uri="{FF2B5EF4-FFF2-40B4-BE49-F238E27FC236}">
                    <a16:creationId xmlns:a16="http://schemas.microsoft.com/office/drawing/2014/main" id="{655C1068-277E-180D-97D1-C92098A4B867}"/>
                  </a:ext>
                </a:extLst>
              </p:cNvPr>
              <p:cNvGrpSpPr/>
              <p:nvPr/>
            </p:nvGrpSpPr>
            <p:grpSpPr>
              <a:xfrm>
                <a:off x="2535869" y="5128631"/>
                <a:ext cx="3832590" cy="1323125"/>
                <a:chOff x="2490993" y="2652179"/>
                <a:chExt cx="3535793" cy="1220662"/>
              </a:xfrm>
            </p:grpSpPr>
            <p:sp>
              <p:nvSpPr>
                <p:cNvPr id="12" name="Freeform 163">
                  <a:extLst>
                    <a:ext uri="{FF2B5EF4-FFF2-40B4-BE49-F238E27FC236}">
                      <a16:creationId xmlns:a16="http://schemas.microsoft.com/office/drawing/2014/main" id="{5583FBBC-26C0-BA3F-E0F7-98EBFEF59094}"/>
                    </a:ext>
                  </a:extLst>
                </p:cNvPr>
                <p:cNvSpPr>
                  <a:spLocks/>
                </p:cNvSpPr>
                <p:nvPr/>
              </p:nvSpPr>
              <p:spPr bwMode="auto">
                <a:xfrm>
                  <a:off x="2508875" y="2655018"/>
                  <a:ext cx="3503607" cy="1217823"/>
                </a:xfrm>
                <a:custGeom>
                  <a:avLst/>
                  <a:gdLst>
                    <a:gd name="T0" fmla="*/ 1230 w 1242"/>
                    <a:gd name="T1" fmla="*/ 105 h 544"/>
                    <a:gd name="T2" fmla="*/ 1200 w 1242"/>
                    <a:gd name="T3" fmla="*/ 83 h 544"/>
                    <a:gd name="T4" fmla="*/ 1159 w 1242"/>
                    <a:gd name="T5" fmla="*/ 65 h 544"/>
                    <a:gd name="T6" fmla="*/ 1115 w 1242"/>
                    <a:gd name="T7" fmla="*/ 51 h 544"/>
                    <a:gd name="T8" fmla="*/ 1059 w 1242"/>
                    <a:gd name="T9" fmla="*/ 38 h 544"/>
                    <a:gd name="T10" fmla="*/ 993 w 1242"/>
                    <a:gd name="T11" fmla="*/ 26 h 544"/>
                    <a:gd name="T12" fmla="*/ 933 w 1242"/>
                    <a:gd name="T13" fmla="*/ 18 h 544"/>
                    <a:gd name="T14" fmla="*/ 859 w 1242"/>
                    <a:gd name="T15" fmla="*/ 10 h 544"/>
                    <a:gd name="T16" fmla="*/ 775 w 1242"/>
                    <a:gd name="T17" fmla="*/ 4 h 544"/>
                    <a:gd name="T18" fmla="*/ 712 w 1242"/>
                    <a:gd name="T19" fmla="*/ 2 h 544"/>
                    <a:gd name="T20" fmla="*/ 664 w 1242"/>
                    <a:gd name="T21" fmla="*/ 0 h 544"/>
                    <a:gd name="T22" fmla="*/ 601 w 1242"/>
                    <a:gd name="T23" fmla="*/ 0 h 544"/>
                    <a:gd name="T24" fmla="*/ 554 w 1242"/>
                    <a:gd name="T25" fmla="*/ 1 h 544"/>
                    <a:gd name="T26" fmla="*/ 491 w 1242"/>
                    <a:gd name="T27" fmla="*/ 3 h 544"/>
                    <a:gd name="T28" fmla="*/ 410 w 1242"/>
                    <a:gd name="T29" fmla="*/ 8 h 544"/>
                    <a:gd name="T30" fmla="*/ 361 w 1242"/>
                    <a:gd name="T31" fmla="*/ 12 h 544"/>
                    <a:gd name="T32" fmla="*/ 318 w 1242"/>
                    <a:gd name="T33" fmla="*/ 17 h 544"/>
                    <a:gd name="T34" fmla="*/ 271 w 1242"/>
                    <a:gd name="T35" fmla="*/ 23 h 544"/>
                    <a:gd name="T36" fmla="*/ 213 w 1242"/>
                    <a:gd name="T37" fmla="*/ 32 h 544"/>
                    <a:gd name="T38" fmla="*/ 160 w 1242"/>
                    <a:gd name="T39" fmla="*/ 43 h 544"/>
                    <a:gd name="T40" fmla="*/ 105 w 1242"/>
                    <a:gd name="T41" fmla="*/ 58 h 544"/>
                    <a:gd name="T42" fmla="*/ 65 w 1242"/>
                    <a:gd name="T43" fmla="*/ 72 h 544"/>
                    <a:gd name="T44" fmla="*/ 35 w 1242"/>
                    <a:gd name="T45" fmla="*/ 86 h 544"/>
                    <a:gd name="T46" fmla="*/ 16 w 1242"/>
                    <a:gd name="T47" fmla="*/ 100 h 544"/>
                    <a:gd name="T48" fmla="*/ 4 w 1242"/>
                    <a:gd name="T49" fmla="*/ 115 h 544"/>
                    <a:gd name="T50" fmla="*/ 1 w 1242"/>
                    <a:gd name="T51" fmla="*/ 133 h 544"/>
                    <a:gd name="T52" fmla="*/ 149 w 1242"/>
                    <a:gd name="T53" fmla="*/ 458 h 544"/>
                    <a:gd name="T54" fmla="*/ 156 w 1242"/>
                    <a:gd name="T55" fmla="*/ 466 h 544"/>
                    <a:gd name="T56" fmla="*/ 166 w 1242"/>
                    <a:gd name="T57" fmla="*/ 474 h 544"/>
                    <a:gd name="T58" fmla="*/ 180 w 1242"/>
                    <a:gd name="T59" fmla="*/ 482 h 544"/>
                    <a:gd name="T60" fmla="*/ 199 w 1242"/>
                    <a:gd name="T61" fmla="*/ 491 h 544"/>
                    <a:gd name="T62" fmla="*/ 218 w 1242"/>
                    <a:gd name="T63" fmla="*/ 498 h 544"/>
                    <a:gd name="T64" fmla="*/ 240 w 1242"/>
                    <a:gd name="T65" fmla="*/ 504 h 544"/>
                    <a:gd name="T66" fmla="*/ 268 w 1242"/>
                    <a:gd name="T67" fmla="*/ 511 h 544"/>
                    <a:gd name="T68" fmla="*/ 303 w 1242"/>
                    <a:gd name="T69" fmla="*/ 518 h 544"/>
                    <a:gd name="T70" fmla="*/ 333 w 1242"/>
                    <a:gd name="T71" fmla="*/ 524 h 544"/>
                    <a:gd name="T72" fmla="*/ 368 w 1242"/>
                    <a:gd name="T73" fmla="*/ 529 h 544"/>
                    <a:gd name="T74" fmla="*/ 408 w 1242"/>
                    <a:gd name="T75" fmla="*/ 533 h 544"/>
                    <a:gd name="T76" fmla="*/ 446 w 1242"/>
                    <a:gd name="T77" fmla="*/ 537 h 544"/>
                    <a:gd name="T78" fmla="*/ 493 w 1242"/>
                    <a:gd name="T79" fmla="*/ 540 h 544"/>
                    <a:gd name="T80" fmla="*/ 542 w 1242"/>
                    <a:gd name="T81" fmla="*/ 542 h 544"/>
                    <a:gd name="T82" fmla="*/ 587 w 1242"/>
                    <a:gd name="T83" fmla="*/ 543 h 544"/>
                    <a:gd name="T84" fmla="*/ 648 w 1242"/>
                    <a:gd name="T85" fmla="*/ 544 h 544"/>
                    <a:gd name="T86" fmla="*/ 695 w 1242"/>
                    <a:gd name="T87" fmla="*/ 543 h 544"/>
                    <a:gd name="T88" fmla="*/ 741 w 1242"/>
                    <a:gd name="T89" fmla="*/ 541 h 544"/>
                    <a:gd name="T90" fmla="*/ 778 w 1242"/>
                    <a:gd name="T91" fmla="*/ 538 h 544"/>
                    <a:gd name="T92" fmla="*/ 820 w 1242"/>
                    <a:gd name="T93" fmla="*/ 535 h 544"/>
                    <a:gd name="T94" fmla="*/ 860 w 1242"/>
                    <a:gd name="T95" fmla="*/ 530 h 544"/>
                    <a:gd name="T96" fmla="*/ 898 w 1242"/>
                    <a:gd name="T97" fmla="*/ 525 h 544"/>
                    <a:gd name="T98" fmla="*/ 933 w 1242"/>
                    <a:gd name="T99" fmla="*/ 520 h 544"/>
                    <a:gd name="T100" fmla="*/ 965 w 1242"/>
                    <a:gd name="T101" fmla="*/ 513 h 544"/>
                    <a:gd name="T102" fmla="*/ 1002 w 1242"/>
                    <a:gd name="T103" fmla="*/ 504 h 544"/>
                    <a:gd name="T104" fmla="*/ 1025 w 1242"/>
                    <a:gd name="T105" fmla="*/ 497 h 544"/>
                    <a:gd name="T106" fmla="*/ 1046 w 1242"/>
                    <a:gd name="T107" fmla="*/ 489 h 544"/>
                    <a:gd name="T108" fmla="*/ 1062 w 1242"/>
                    <a:gd name="T109" fmla="*/ 482 h 544"/>
                    <a:gd name="T110" fmla="*/ 1076 w 1242"/>
                    <a:gd name="T111" fmla="*/ 474 h 544"/>
                    <a:gd name="T112" fmla="*/ 1088 w 1242"/>
                    <a:gd name="T113" fmla="*/ 465 h 544"/>
                    <a:gd name="T114" fmla="*/ 1094 w 1242"/>
                    <a:gd name="T115" fmla="*/ 457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42" h="544">
                      <a:moveTo>
                        <a:pt x="1241" y="127"/>
                      </a:moveTo>
                      <a:cubicBezTo>
                        <a:pt x="1241" y="126"/>
                        <a:pt x="1241" y="125"/>
                        <a:pt x="1241" y="124"/>
                      </a:cubicBezTo>
                      <a:cubicBezTo>
                        <a:pt x="1241" y="124"/>
                        <a:pt x="1241" y="123"/>
                        <a:pt x="1241" y="123"/>
                      </a:cubicBezTo>
                      <a:cubicBezTo>
                        <a:pt x="1241" y="122"/>
                        <a:pt x="1240" y="121"/>
                        <a:pt x="1240" y="120"/>
                      </a:cubicBezTo>
                      <a:cubicBezTo>
                        <a:pt x="1240" y="120"/>
                        <a:pt x="1240" y="119"/>
                        <a:pt x="1240" y="119"/>
                      </a:cubicBezTo>
                      <a:cubicBezTo>
                        <a:pt x="1239" y="118"/>
                        <a:pt x="1239" y="117"/>
                        <a:pt x="1238" y="116"/>
                      </a:cubicBezTo>
                      <a:cubicBezTo>
                        <a:pt x="1238" y="115"/>
                        <a:pt x="1238" y="115"/>
                        <a:pt x="1238" y="115"/>
                      </a:cubicBezTo>
                      <a:cubicBezTo>
                        <a:pt x="1237" y="114"/>
                        <a:pt x="1237" y="113"/>
                        <a:pt x="1236" y="112"/>
                      </a:cubicBezTo>
                      <a:cubicBezTo>
                        <a:pt x="1235" y="111"/>
                        <a:pt x="1235" y="111"/>
                        <a:pt x="1235" y="111"/>
                      </a:cubicBezTo>
                      <a:cubicBezTo>
                        <a:pt x="1235" y="110"/>
                        <a:pt x="1234" y="109"/>
                        <a:pt x="1233" y="108"/>
                      </a:cubicBezTo>
                      <a:cubicBezTo>
                        <a:pt x="1233" y="108"/>
                        <a:pt x="1233" y="107"/>
                        <a:pt x="1232" y="107"/>
                      </a:cubicBezTo>
                      <a:cubicBezTo>
                        <a:pt x="1232" y="106"/>
                        <a:pt x="1231" y="105"/>
                        <a:pt x="1230" y="105"/>
                      </a:cubicBezTo>
                      <a:cubicBezTo>
                        <a:pt x="1230" y="104"/>
                        <a:pt x="1229" y="104"/>
                        <a:pt x="1229" y="103"/>
                      </a:cubicBezTo>
                      <a:cubicBezTo>
                        <a:pt x="1228" y="102"/>
                        <a:pt x="1227" y="102"/>
                        <a:pt x="1227" y="101"/>
                      </a:cubicBezTo>
                      <a:cubicBezTo>
                        <a:pt x="1226" y="101"/>
                        <a:pt x="1226" y="100"/>
                        <a:pt x="1225" y="100"/>
                      </a:cubicBezTo>
                      <a:cubicBezTo>
                        <a:pt x="1224" y="99"/>
                        <a:pt x="1223" y="98"/>
                        <a:pt x="1222" y="97"/>
                      </a:cubicBezTo>
                      <a:cubicBezTo>
                        <a:pt x="1221" y="96"/>
                        <a:pt x="1221" y="96"/>
                        <a:pt x="1221" y="96"/>
                      </a:cubicBezTo>
                      <a:cubicBezTo>
                        <a:pt x="1220" y="95"/>
                        <a:pt x="1218" y="94"/>
                        <a:pt x="1216" y="93"/>
                      </a:cubicBezTo>
                      <a:cubicBezTo>
                        <a:pt x="1216" y="93"/>
                        <a:pt x="1216" y="92"/>
                        <a:pt x="1215" y="92"/>
                      </a:cubicBezTo>
                      <a:cubicBezTo>
                        <a:pt x="1214" y="91"/>
                        <a:pt x="1213" y="90"/>
                        <a:pt x="1211" y="89"/>
                      </a:cubicBezTo>
                      <a:cubicBezTo>
                        <a:pt x="1211" y="89"/>
                        <a:pt x="1210" y="89"/>
                        <a:pt x="1210" y="88"/>
                      </a:cubicBezTo>
                      <a:cubicBezTo>
                        <a:pt x="1208" y="88"/>
                        <a:pt x="1207" y="87"/>
                        <a:pt x="1206" y="86"/>
                      </a:cubicBezTo>
                      <a:cubicBezTo>
                        <a:pt x="1205" y="86"/>
                        <a:pt x="1204" y="85"/>
                        <a:pt x="1204" y="85"/>
                      </a:cubicBezTo>
                      <a:cubicBezTo>
                        <a:pt x="1202" y="84"/>
                        <a:pt x="1201" y="83"/>
                        <a:pt x="1200" y="83"/>
                      </a:cubicBezTo>
                      <a:cubicBezTo>
                        <a:pt x="1199" y="82"/>
                        <a:pt x="1198" y="82"/>
                        <a:pt x="1198" y="81"/>
                      </a:cubicBezTo>
                      <a:cubicBezTo>
                        <a:pt x="1196" y="81"/>
                        <a:pt x="1194" y="80"/>
                        <a:pt x="1192" y="79"/>
                      </a:cubicBezTo>
                      <a:cubicBezTo>
                        <a:pt x="1191" y="78"/>
                        <a:pt x="1191" y="78"/>
                        <a:pt x="1191" y="78"/>
                      </a:cubicBezTo>
                      <a:cubicBezTo>
                        <a:pt x="1189" y="77"/>
                        <a:pt x="1187" y="76"/>
                        <a:pt x="1184" y="75"/>
                      </a:cubicBezTo>
                      <a:cubicBezTo>
                        <a:pt x="1184" y="75"/>
                        <a:pt x="1183" y="74"/>
                        <a:pt x="1182" y="74"/>
                      </a:cubicBezTo>
                      <a:cubicBezTo>
                        <a:pt x="1181" y="73"/>
                        <a:pt x="1179" y="73"/>
                        <a:pt x="1177" y="72"/>
                      </a:cubicBezTo>
                      <a:cubicBezTo>
                        <a:pt x="1176" y="71"/>
                        <a:pt x="1176" y="71"/>
                        <a:pt x="1176" y="71"/>
                      </a:cubicBezTo>
                      <a:cubicBezTo>
                        <a:pt x="1175" y="71"/>
                        <a:pt x="1175" y="71"/>
                        <a:pt x="1174" y="71"/>
                      </a:cubicBezTo>
                      <a:cubicBezTo>
                        <a:pt x="1173" y="70"/>
                        <a:pt x="1171" y="70"/>
                        <a:pt x="1170" y="69"/>
                      </a:cubicBezTo>
                      <a:cubicBezTo>
                        <a:pt x="1169" y="69"/>
                        <a:pt x="1168" y="68"/>
                        <a:pt x="1167" y="68"/>
                      </a:cubicBezTo>
                      <a:cubicBezTo>
                        <a:pt x="1165" y="67"/>
                        <a:pt x="1164" y="67"/>
                        <a:pt x="1163" y="66"/>
                      </a:cubicBezTo>
                      <a:cubicBezTo>
                        <a:pt x="1161" y="66"/>
                        <a:pt x="1160" y="65"/>
                        <a:pt x="1159" y="65"/>
                      </a:cubicBezTo>
                      <a:cubicBezTo>
                        <a:pt x="1158" y="64"/>
                        <a:pt x="1156" y="64"/>
                        <a:pt x="1155" y="63"/>
                      </a:cubicBezTo>
                      <a:cubicBezTo>
                        <a:pt x="1154" y="63"/>
                        <a:pt x="1152" y="63"/>
                        <a:pt x="1151" y="62"/>
                      </a:cubicBezTo>
                      <a:cubicBezTo>
                        <a:pt x="1150" y="62"/>
                        <a:pt x="1148" y="61"/>
                        <a:pt x="1146" y="61"/>
                      </a:cubicBezTo>
                      <a:cubicBezTo>
                        <a:pt x="1146" y="60"/>
                        <a:pt x="1145" y="60"/>
                        <a:pt x="1144" y="60"/>
                      </a:cubicBezTo>
                      <a:cubicBezTo>
                        <a:pt x="1144" y="60"/>
                        <a:pt x="1143" y="59"/>
                        <a:pt x="1143" y="59"/>
                      </a:cubicBezTo>
                      <a:cubicBezTo>
                        <a:pt x="1142" y="59"/>
                        <a:pt x="1141" y="59"/>
                        <a:pt x="1140" y="58"/>
                      </a:cubicBezTo>
                      <a:cubicBezTo>
                        <a:pt x="1138" y="58"/>
                        <a:pt x="1136" y="57"/>
                        <a:pt x="1135" y="57"/>
                      </a:cubicBezTo>
                      <a:cubicBezTo>
                        <a:pt x="1134" y="57"/>
                        <a:pt x="1133" y="56"/>
                        <a:pt x="1132" y="56"/>
                      </a:cubicBezTo>
                      <a:cubicBezTo>
                        <a:pt x="1130" y="55"/>
                        <a:pt x="1128" y="55"/>
                        <a:pt x="1127" y="54"/>
                      </a:cubicBezTo>
                      <a:cubicBezTo>
                        <a:pt x="1126" y="54"/>
                        <a:pt x="1125" y="54"/>
                        <a:pt x="1124" y="54"/>
                      </a:cubicBezTo>
                      <a:cubicBezTo>
                        <a:pt x="1122" y="53"/>
                        <a:pt x="1120" y="52"/>
                        <a:pt x="1118" y="52"/>
                      </a:cubicBezTo>
                      <a:cubicBezTo>
                        <a:pt x="1117" y="52"/>
                        <a:pt x="1116" y="51"/>
                        <a:pt x="1115" y="51"/>
                      </a:cubicBezTo>
                      <a:cubicBezTo>
                        <a:pt x="1115" y="51"/>
                        <a:pt x="1115" y="51"/>
                        <a:pt x="1115" y="51"/>
                      </a:cubicBezTo>
                      <a:cubicBezTo>
                        <a:pt x="1115" y="51"/>
                        <a:pt x="1114" y="51"/>
                        <a:pt x="1114" y="51"/>
                      </a:cubicBezTo>
                      <a:cubicBezTo>
                        <a:pt x="1110" y="50"/>
                        <a:pt x="1107" y="49"/>
                        <a:pt x="1103" y="48"/>
                      </a:cubicBezTo>
                      <a:cubicBezTo>
                        <a:pt x="1102" y="48"/>
                        <a:pt x="1101" y="47"/>
                        <a:pt x="1100" y="47"/>
                      </a:cubicBezTo>
                      <a:cubicBezTo>
                        <a:pt x="1096" y="46"/>
                        <a:pt x="1092" y="45"/>
                        <a:pt x="1087" y="44"/>
                      </a:cubicBezTo>
                      <a:cubicBezTo>
                        <a:pt x="1087" y="44"/>
                        <a:pt x="1087" y="44"/>
                        <a:pt x="1087" y="44"/>
                      </a:cubicBezTo>
                      <a:cubicBezTo>
                        <a:pt x="1086" y="44"/>
                        <a:pt x="1086" y="44"/>
                        <a:pt x="1086" y="44"/>
                      </a:cubicBezTo>
                      <a:cubicBezTo>
                        <a:pt x="1083" y="43"/>
                        <a:pt x="1079" y="42"/>
                        <a:pt x="1076" y="41"/>
                      </a:cubicBezTo>
                      <a:cubicBezTo>
                        <a:pt x="1074" y="41"/>
                        <a:pt x="1073" y="41"/>
                        <a:pt x="1072" y="41"/>
                      </a:cubicBezTo>
                      <a:cubicBezTo>
                        <a:pt x="1069" y="40"/>
                        <a:pt x="1066" y="39"/>
                        <a:pt x="1063" y="39"/>
                      </a:cubicBezTo>
                      <a:cubicBezTo>
                        <a:pt x="1062" y="38"/>
                        <a:pt x="1061" y="38"/>
                        <a:pt x="1061" y="38"/>
                      </a:cubicBezTo>
                      <a:cubicBezTo>
                        <a:pt x="1060" y="38"/>
                        <a:pt x="1059" y="38"/>
                        <a:pt x="1059" y="38"/>
                      </a:cubicBezTo>
                      <a:cubicBezTo>
                        <a:pt x="1056" y="37"/>
                        <a:pt x="1053" y="37"/>
                        <a:pt x="1050" y="36"/>
                      </a:cubicBezTo>
                      <a:cubicBezTo>
                        <a:pt x="1049" y="36"/>
                        <a:pt x="1048" y="36"/>
                        <a:pt x="1047" y="35"/>
                      </a:cubicBezTo>
                      <a:cubicBezTo>
                        <a:pt x="1043" y="35"/>
                        <a:pt x="1039" y="34"/>
                        <a:pt x="1035" y="33"/>
                      </a:cubicBezTo>
                      <a:cubicBezTo>
                        <a:pt x="1034" y="33"/>
                        <a:pt x="1034" y="33"/>
                        <a:pt x="1034" y="33"/>
                      </a:cubicBezTo>
                      <a:cubicBezTo>
                        <a:pt x="1033" y="33"/>
                        <a:pt x="1033" y="33"/>
                        <a:pt x="1032" y="33"/>
                      </a:cubicBezTo>
                      <a:cubicBezTo>
                        <a:pt x="1029" y="32"/>
                        <a:pt x="1026" y="31"/>
                        <a:pt x="1023" y="31"/>
                      </a:cubicBezTo>
                      <a:cubicBezTo>
                        <a:pt x="1021" y="31"/>
                        <a:pt x="1020" y="30"/>
                        <a:pt x="1018" y="30"/>
                      </a:cubicBezTo>
                      <a:cubicBezTo>
                        <a:pt x="1016" y="30"/>
                        <a:pt x="1013" y="29"/>
                        <a:pt x="1011" y="29"/>
                      </a:cubicBezTo>
                      <a:cubicBezTo>
                        <a:pt x="1010" y="29"/>
                        <a:pt x="1009" y="29"/>
                        <a:pt x="1009" y="28"/>
                      </a:cubicBezTo>
                      <a:cubicBezTo>
                        <a:pt x="1008" y="28"/>
                        <a:pt x="1007" y="28"/>
                        <a:pt x="1005" y="28"/>
                      </a:cubicBezTo>
                      <a:cubicBezTo>
                        <a:pt x="1003" y="28"/>
                        <a:pt x="1001" y="27"/>
                        <a:pt x="998" y="27"/>
                      </a:cubicBezTo>
                      <a:cubicBezTo>
                        <a:pt x="997" y="26"/>
                        <a:pt x="995" y="26"/>
                        <a:pt x="993" y="26"/>
                      </a:cubicBezTo>
                      <a:cubicBezTo>
                        <a:pt x="991" y="26"/>
                        <a:pt x="988" y="25"/>
                        <a:pt x="986" y="25"/>
                      </a:cubicBezTo>
                      <a:cubicBezTo>
                        <a:pt x="985" y="25"/>
                        <a:pt x="984" y="25"/>
                        <a:pt x="983" y="24"/>
                      </a:cubicBezTo>
                      <a:cubicBezTo>
                        <a:pt x="982" y="24"/>
                        <a:pt x="981" y="24"/>
                        <a:pt x="980" y="24"/>
                      </a:cubicBezTo>
                      <a:cubicBezTo>
                        <a:pt x="978" y="24"/>
                        <a:pt x="976" y="23"/>
                        <a:pt x="974" y="23"/>
                      </a:cubicBezTo>
                      <a:cubicBezTo>
                        <a:pt x="972" y="23"/>
                        <a:pt x="970" y="22"/>
                        <a:pt x="968" y="22"/>
                      </a:cubicBezTo>
                      <a:cubicBezTo>
                        <a:pt x="965" y="22"/>
                        <a:pt x="963" y="22"/>
                        <a:pt x="961" y="21"/>
                      </a:cubicBezTo>
                      <a:cubicBezTo>
                        <a:pt x="960" y="21"/>
                        <a:pt x="959" y="21"/>
                        <a:pt x="958" y="21"/>
                      </a:cubicBezTo>
                      <a:cubicBezTo>
                        <a:pt x="957" y="21"/>
                        <a:pt x="956" y="21"/>
                        <a:pt x="955" y="20"/>
                      </a:cubicBezTo>
                      <a:cubicBezTo>
                        <a:pt x="953" y="20"/>
                        <a:pt x="951" y="20"/>
                        <a:pt x="949" y="20"/>
                      </a:cubicBezTo>
                      <a:cubicBezTo>
                        <a:pt x="947" y="19"/>
                        <a:pt x="944" y="19"/>
                        <a:pt x="942" y="19"/>
                      </a:cubicBezTo>
                      <a:cubicBezTo>
                        <a:pt x="940" y="19"/>
                        <a:pt x="938" y="18"/>
                        <a:pt x="936" y="18"/>
                      </a:cubicBezTo>
                      <a:cubicBezTo>
                        <a:pt x="935" y="18"/>
                        <a:pt x="934" y="18"/>
                        <a:pt x="933" y="18"/>
                      </a:cubicBezTo>
                      <a:cubicBezTo>
                        <a:pt x="932" y="17"/>
                        <a:pt x="930" y="17"/>
                        <a:pt x="929" y="17"/>
                      </a:cubicBezTo>
                      <a:cubicBezTo>
                        <a:pt x="927" y="17"/>
                        <a:pt x="925" y="17"/>
                        <a:pt x="923" y="17"/>
                      </a:cubicBezTo>
                      <a:cubicBezTo>
                        <a:pt x="921" y="16"/>
                        <a:pt x="919" y="16"/>
                        <a:pt x="917" y="16"/>
                      </a:cubicBezTo>
                      <a:cubicBezTo>
                        <a:pt x="914" y="15"/>
                        <a:pt x="912" y="15"/>
                        <a:pt x="910" y="15"/>
                      </a:cubicBezTo>
                      <a:cubicBezTo>
                        <a:pt x="909" y="15"/>
                        <a:pt x="908" y="15"/>
                        <a:pt x="908" y="15"/>
                      </a:cubicBezTo>
                      <a:cubicBezTo>
                        <a:pt x="907" y="15"/>
                        <a:pt x="906" y="15"/>
                        <a:pt x="906" y="15"/>
                      </a:cubicBezTo>
                      <a:cubicBezTo>
                        <a:pt x="899" y="14"/>
                        <a:pt x="891" y="13"/>
                        <a:pt x="884" y="12"/>
                      </a:cubicBezTo>
                      <a:cubicBezTo>
                        <a:pt x="883" y="12"/>
                        <a:pt x="883" y="12"/>
                        <a:pt x="883" y="12"/>
                      </a:cubicBezTo>
                      <a:cubicBezTo>
                        <a:pt x="882" y="12"/>
                        <a:pt x="881" y="12"/>
                        <a:pt x="881" y="12"/>
                      </a:cubicBezTo>
                      <a:cubicBezTo>
                        <a:pt x="874" y="11"/>
                        <a:pt x="867" y="11"/>
                        <a:pt x="860" y="10"/>
                      </a:cubicBezTo>
                      <a:cubicBezTo>
                        <a:pt x="859" y="10"/>
                        <a:pt x="859" y="10"/>
                        <a:pt x="859" y="10"/>
                      </a:cubicBezTo>
                      <a:cubicBezTo>
                        <a:pt x="859" y="10"/>
                        <a:pt x="859" y="10"/>
                        <a:pt x="859" y="10"/>
                      </a:cubicBezTo>
                      <a:cubicBezTo>
                        <a:pt x="852" y="9"/>
                        <a:pt x="845" y="9"/>
                        <a:pt x="838" y="8"/>
                      </a:cubicBezTo>
                      <a:cubicBezTo>
                        <a:pt x="837" y="8"/>
                        <a:pt x="837" y="8"/>
                        <a:pt x="836" y="8"/>
                      </a:cubicBezTo>
                      <a:cubicBezTo>
                        <a:pt x="835" y="8"/>
                        <a:pt x="834" y="8"/>
                        <a:pt x="834" y="8"/>
                      </a:cubicBezTo>
                      <a:cubicBezTo>
                        <a:pt x="828" y="8"/>
                        <a:pt x="822" y="7"/>
                        <a:pt x="815" y="7"/>
                      </a:cubicBezTo>
                      <a:cubicBezTo>
                        <a:pt x="815" y="7"/>
                        <a:pt x="815" y="7"/>
                        <a:pt x="815" y="7"/>
                      </a:cubicBezTo>
                      <a:cubicBezTo>
                        <a:pt x="815" y="7"/>
                        <a:pt x="814" y="7"/>
                        <a:pt x="813" y="6"/>
                      </a:cubicBezTo>
                      <a:cubicBezTo>
                        <a:pt x="808" y="6"/>
                        <a:pt x="803" y="6"/>
                        <a:pt x="798" y="6"/>
                      </a:cubicBezTo>
                      <a:cubicBezTo>
                        <a:pt x="797" y="5"/>
                        <a:pt x="797" y="5"/>
                        <a:pt x="796" y="5"/>
                      </a:cubicBezTo>
                      <a:cubicBezTo>
                        <a:pt x="795" y="5"/>
                        <a:pt x="793" y="5"/>
                        <a:pt x="792" y="5"/>
                      </a:cubicBezTo>
                      <a:cubicBezTo>
                        <a:pt x="788" y="5"/>
                        <a:pt x="784" y="5"/>
                        <a:pt x="781" y="4"/>
                      </a:cubicBezTo>
                      <a:cubicBezTo>
                        <a:pt x="779" y="4"/>
                        <a:pt x="778" y="4"/>
                        <a:pt x="777" y="4"/>
                      </a:cubicBezTo>
                      <a:cubicBezTo>
                        <a:pt x="776" y="4"/>
                        <a:pt x="776" y="4"/>
                        <a:pt x="775" y="4"/>
                      </a:cubicBezTo>
                      <a:cubicBezTo>
                        <a:pt x="772" y="4"/>
                        <a:pt x="770" y="4"/>
                        <a:pt x="767" y="4"/>
                      </a:cubicBezTo>
                      <a:cubicBezTo>
                        <a:pt x="766" y="4"/>
                        <a:pt x="764" y="4"/>
                        <a:pt x="763" y="4"/>
                      </a:cubicBezTo>
                      <a:cubicBezTo>
                        <a:pt x="762" y="4"/>
                        <a:pt x="761" y="3"/>
                        <a:pt x="760" y="3"/>
                      </a:cubicBezTo>
                      <a:cubicBezTo>
                        <a:pt x="757" y="3"/>
                        <a:pt x="755" y="3"/>
                        <a:pt x="753" y="3"/>
                      </a:cubicBezTo>
                      <a:cubicBezTo>
                        <a:pt x="751" y="3"/>
                        <a:pt x="750" y="3"/>
                        <a:pt x="748" y="3"/>
                      </a:cubicBezTo>
                      <a:cubicBezTo>
                        <a:pt x="747" y="3"/>
                        <a:pt x="746" y="3"/>
                        <a:pt x="745" y="3"/>
                      </a:cubicBezTo>
                      <a:cubicBezTo>
                        <a:pt x="742" y="3"/>
                        <a:pt x="740" y="3"/>
                        <a:pt x="738" y="2"/>
                      </a:cubicBezTo>
                      <a:cubicBezTo>
                        <a:pt x="736" y="2"/>
                        <a:pt x="735" y="2"/>
                        <a:pt x="734" y="2"/>
                      </a:cubicBezTo>
                      <a:cubicBezTo>
                        <a:pt x="732" y="2"/>
                        <a:pt x="730" y="2"/>
                        <a:pt x="729" y="2"/>
                      </a:cubicBezTo>
                      <a:cubicBezTo>
                        <a:pt x="727" y="2"/>
                        <a:pt x="726" y="2"/>
                        <a:pt x="724" y="2"/>
                      </a:cubicBezTo>
                      <a:cubicBezTo>
                        <a:pt x="724" y="2"/>
                        <a:pt x="723" y="2"/>
                        <a:pt x="723" y="2"/>
                      </a:cubicBezTo>
                      <a:cubicBezTo>
                        <a:pt x="719" y="2"/>
                        <a:pt x="716" y="2"/>
                        <a:pt x="712" y="2"/>
                      </a:cubicBezTo>
                      <a:cubicBezTo>
                        <a:pt x="711" y="2"/>
                        <a:pt x="711" y="2"/>
                        <a:pt x="711" y="2"/>
                      </a:cubicBezTo>
                      <a:cubicBezTo>
                        <a:pt x="710" y="2"/>
                        <a:pt x="709" y="1"/>
                        <a:pt x="708" y="1"/>
                      </a:cubicBezTo>
                      <a:cubicBezTo>
                        <a:pt x="706" y="1"/>
                        <a:pt x="704" y="1"/>
                        <a:pt x="702" y="1"/>
                      </a:cubicBezTo>
                      <a:cubicBezTo>
                        <a:pt x="700" y="1"/>
                        <a:pt x="699" y="1"/>
                        <a:pt x="697" y="1"/>
                      </a:cubicBezTo>
                      <a:cubicBezTo>
                        <a:pt x="696" y="1"/>
                        <a:pt x="695" y="1"/>
                        <a:pt x="693" y="1"/>
                      </a:cubicBezTo>
                      <a:cubicBezTo>
                        <a:pt x="693" y="1"/>
                        <a:pt x="692" y="1"/>
                        <a:pt x="691" y="1"/>
                      </a:cubicBezTo>
                      <a:cubicBezTo>
                        <a:pt x="687" y="1"/>
                        <a:pt x="684" y="1"/>
                        <a:pt x="681" y="1"/>
                      </a:cubicBezTo>
                      <a:cubicBezTo>
                        <a:pt x="680" y="1"/>
                        <a:pt x="680" y="1"/>
                        <a:pt x="680" y="1"/>
                      </a:cubicBezTo>
                      <a:cubicBezTo>
                        <a:pt x="679" y="1"/>
                        <a:pt x="679" y="1"/>
                        <a:pt x="678" y="1"/>
                      </a:cubicBezTo>
                      <a:cubicBezTo>
                        <a:pt x="676" y="1"/>
                        <a:pt x="674" y="1"/>
                        <a:pt x="672" y="1"/>
                      </a:cubicBezTo>
                      <a:cubicBezTo>
                        <a:pt x="670" y="1"/>
                        <a:pt x="667" y="1"/>
                        <a:pt x="664" y="0"/>
                      </a:cubicBezTo>
                      <a:cubicBezTo>
                        <a:pt x="664" y="0"/>
                        <a:pt x="664" y="0"/>
                        <a:pt x="664" y="0"/>
                      </a:cubicBezTo>
                      <a:cubicBezTo>
                        <a:pt x="663" y="0"/>
                        <a:pt x="663" y="0"/>
                        <a:pt x="663" y="0"/>
                      </a:cubicBezTo>
                      <a:cubicBezTo>
                        <a:pt x="661" y="0"/>
                        <a:pt x="658" y="0"/>
                        <a:pt x="656" y="0"/>
                      </a:cubicBezTo>
                      <a:cubicBezTo>
                        <a:pt x="654" y="0"/>
                        <a:pt x="651" y="0"/>
                        <a:pt x="649" y="0"/>
                      </a:cubicBezTo>
                      <a:cubicBezTo>
                        <a:pt x="648" y="0"/>
                        <a:pt x="648" y="0"/>
                        <a:pt x="647" y="0"/>
                      </a:cubicBezTo>
                      <a:cubicBezTo>
                        <a:pt x="644" y="0"/>
                        <a:pt x="642" y="0"/>
                        <a:pt x="639" y="0"/>
                      </a:cubicBezTo>
                      <a:cubicBezTo>
                        <a:pt x="637" y="0"/>
                        <a:pt x="634" y="0"/>
                        <a:pt x="632" y="0"/>
                      </a:cubicBezTo>
                      <a:cubicBezTo>
                        <a:pt x="631" y="0"/>
                        <a:pt x="631" y="0"/>
                        <a:pt x="631" y="0"/>
                      </a:cubicBezTo>
                      <a:cubicBezTo>
                        <a:pt x="628" y="0"/>
                        <a:pt x="626" y="0"/>
                        <a:pt x="623" y="0"/>
                      </a:cubicBezTo>
                      <a:cubicBezTo>
                        <a:pt x="621" y="0"/>
                        <a:pt x="618" y="0"/>
                        <a:pt x="616" y="0"/>
                      </a:cubicBezTo>
                      <a:cubicBezTo>
                        <a:pt x="616" y="0"/>
                        <a:pt x="616" y="0"/>
                        <a:pt x="616" y="0"/>
                      </a:cubicBezTo>
                      <a:cubicBezTo>
                        <a:pt x="613" y="0"/>
                        <a:pt x="611" y="0"/>
                        <a:pt x="608" y="0"/>
                      </a:cubicBezTo>
                      <a:cubicBezTo>
                        <a:pt x="606" y="0"/>
                        <a:pt x="603" y="0"/>
                        <a:pt x="601" y="0"/>
                      </a:cubicBezTo>
                      <a:cubicBezTo>
                        <a:pt x="600" y="0"/>
                        <a:pt x="600" y="0"/>
                        <a:pt x="600" y="0"/>
                      </a:cubicBezTo>
                      <a:cubicBezTo>
                        <a:pt x="600" y="0"/>
                        <a:pt x="599" y="0"/>
                        <a:pt x="599" y="0"/>
                      </a:cubicBezTo>
                      <a:cubicBezTo>
                        <a:pt x="597" y="0"/>
                        <a:pt x="595" y="0"/>
                        <a:pt x="593" y="0"/>
                      </a:cubicBezTo>
                      <a:cubicBezTo>
                        <a:pt x="591" y="0"/>
                        <a:pt x="588" y="0"/>
                        <a:pt x="586" y="0"/>
                      </a:cubicBezTo>
                      <a:cubicBezTo>
                        <a:pt x="585" y="0"/>
                        <a:pt x="585" y="0"/>
                        <a:pt x="585" y="0"/>
                      </a:cubicBezTo>
                      <a:cubicBezTo>
                        <a:pt x="584" y="0"/>
                        <a:pt x="584" y="0"/>
                        <a:pt x="583" y="0"/>
                      </a:cubicBezTo>
                      <a:cubicBezTo>
                        <a:pt x="581" y="0"/>
                        <a:pt x="580" y="0"/>
                        <a:pt x="578" y="0"/>
                      </a:cubicBezTo>
                      <a:cubicBezTo>
                        <a:pt x="575" y="1"/>
                        <a:pt x="572" y="1"/>
                        <a:pt x="569" y="1"/>
                      </a:cubicBezTo>
                      <a:cubicBezTo>
                        <a:pt x="569" y="1"/>
                        <a:pt x="569" y="1"/>
                        <a:pt x="569" y="1"/>
                      </a:cubicBezTo>
                      <a:cubicBezTo>
                        <a:pt x="568" y="1"/>
                        <a:pt x="568" y="1"/>
                        <a:pt x="567" y="1"/>
                      </a:cubicBezTo>
                      <a:cubicBezTo>
                        <a:pt x="565" y="1"/>
                        <a:pt x="563" y="1"/>
                        <a:pt x="561" y="1"/>
                      </a:cubicBezTo>
                      <a:cubicBezTo>
                        <a:pt x="558" y="1"/>
                        <a:pt x="556" y="1"/>
                        <a:pt x="554" y="1"/>
                      </a:cubicBezTo>
                      <a:cubicBezTo>
                        <a:pt x="553" y="1"/>
                        <a:pt x="553" y="1"/>
                        <a:pt x="552" y="1"/>
                      </a:cubicBezTo>
                      <a:cubicBezTo>
                        <a:pt x="552" y="1"/>
                        <a:pt x="552" y="1"/>
                        <a:pt x="552" y="1"/>
                      </a:cubicBezTo>
                      <a:cubicBezTo>
                        <a:pt x="549" y="1"/>
                        <a:pt x="546" y="1"/>
                        <a:pt x="543" y="1"/>
                      </a:cubicBezTo>
                      <a:cubicBezTo>
                        <a:pt x="542" y="1"/>
                        <a:pt x="540" y="1"/>
                        <a:pt x="538" y="1"/>
                      </a:cubicBezTo>
                      <a:cubicBezTo>
                        <a:pt x="538" y="1"/>
                        <a:pt x="537" y="1"/>
                        <a:pt x="537" y="1"/>
                      </a:cubicBezTo>
                      <a:cubicBezTo>
                        <a:pt x="536" y="1"/>
                        <a:pt x="535" y="1"/>
                        <a:pt x="535" y="1"/>
                      </a:cubicBezTo>
                      <a:cubicBezTo>
                        <a:pt x="531" y="2"/>
                        <a:pt x="527" y="2"/>
                        <a:pt x="523" y="2"/>
                      </a:cubicBezTo>
                      <a:cubicBezTo>
                        <a:pt x="522" y="2"/>
                        <a:pt x="522" y="2"/>
                        <a:pt x="522" y="2"/>
                      </a:cubicBezTo>
                      <a:cubicBezTo>
                        <a:pt x="519" y="2"/>
                        <a:pt x="515" y="2"/>
                        <a:pt x="512" y="2"/>
                      </a:cubicBezTo>
                      <a:cubicBezTo>
                        <a:pt x="510" y="2"/>
                        <a:pt x="508" y="2"/>
                        <a:pt x="507" y="2"/>
                      </a:cubicBezTo>
                      <a:cubicBezTo>
                        <a:pt x="507" y="2"/>
                        <a:pt x="507" y="2"/>
                        <a:pt x="507" y="2"/>
                      </a:cubicBezTo>
                      <a:cubicBezTo>
                        <a:pt x="501" y="3"/>
                        <a:pt x="496" y="3"/>
                        <a:pt x="491" y="3"/>
                      </a:cubicBezTo>
                      <a:cubicBezTo>
                        <a:pt x="491" y="3"/>
                        <a:pt x="491" y="3"/>
                        <a:pt x="491" y="3"/>
                      </a:cubicBezTo>
                      <a:cubicBezTo>
                        <a:pt x="491" y="3"/>
                        <a:pt x="491" y="3"/>
                        <a:pt x="491" y="3"/>
                      </a:cubicBezTo>
                      <a:cubicBezTo>
                        <a:pt x="482" y="3"/>
                        <a:pt x="473" y="4"/>
                        <a:pt x="464" y="4"/>
                      </a:cubicBezTo>
                      <a:cubicBezTo>
                        <a:pt x="463" y="4"/>
                        <a:pt x="463" y="4"/>
                        <a:pt x="462" y="4"/>
                      </a:cubicBezTo>
                      <a:cubicBezTo>
                        <a:pt x="454" y="5"/>
                        <a:pt x="445" y="5"/>
                        <a:pt x="436" y="6"/>
                      </a:cubicBezTo>
                      <a:cubicBezTo>
                        <a:pt x="436" y="6"/>
                        <a:pt x="435" y="6"/>
                        <a:pt x="435" y="6"/>
                      </a:cubicBezTo>
                      <a:cubicBezTo>
                        <a:pt x="434" y="6"/>
                        <a:pt x="434" y="6"/>
                        <a:pt x="433" y="6"/>
                      </a:cubicBezTo>
                      <a:cubicBezTo>
                        <a:pt x="432" y="6"/>
                        <a:pt x="430" y="6"/>
                        <a:pt x="428" y="7"/>
                      </a:cubicBezTo>
                      <a:cubicBezTo>
                        <a:pt x="426" y="7"/>
                        <a:pt x="424" y="7"/>
                        <a:pt x="422" y="7"/>
                      </a:cubicBezTo>
                      <a:cubicBezTo>
                        <a:pt x="421" y="7"/>
                        <a:pt x="421" y="7"/>
                        <a:pt x="420" y="7"/>
                      </a:cubicBezTo>
                      <a:cubicBezTo>
                        <a:pt x="418" y="7"/>
                        <a:pt x="416" y="7"/>
                        <a:pt x="414" y="7"/>
                      </a:cubicBezTo>
                      <a:cubicBezTo>
                        <a:pt x="413" y="8"/>
                        <a:pt x="411" y="8"/>
                        <a:pt x="410" y="8"/>
                      </a:cubicBezTo>
                      <a:cubicBezTo>
                        <a:pt x="408" y="8"/>
                        <a:pt x="407" y="8"/>
                        <a:pt x="406" y="8"/>
                      </a:cubicBezTo>
                      <a:cubicBezTo>
                        <a:pt x="404" y="8"/>
                        <a:pt x="402" y="8"/>
                        <a:pt x="401" y="9"/>
                      </a:cubicBezTo>
                      <a:cubicBezTo>
                        <a:pt x="399" y="9"/>
                        <a:pt x="398" y="9"/>
                        <a:pt x="397" y="9"/>
                      </a:cubicBezTo>
                      <a:cubicBezTo>
                        <a:pt x="395" y="9"/>
                        <a:pt x="394" y="9"/>
                        <a:pt x="392" y="9"/>
                      </a:cubicBezTo>
                      <a:cubicBezTo>
                        <a:pt x="391" y="9"/>
                        <a:pt x="389" y="9"/>
                        <a:pt x="388" y="10"/>
                      </a:cubicBezTo>
                      <a:cubicBezTo>
                        <a:pt x="387" y="10"/>
                        <a:pt x="387" y="10"/>
                        <a:pt x="386" y="10"/>
                      </a:cubicBezTo>
                      <a:cubicBezTo>
                        <a:pt x="383" y="10"/>
                        <a:pt x="380" y="10"/>
                        <a:pt x="377" y="10"/>
                      </a:cubicBezTo>
                      <a:cubicBezTo>
                        <a:pt x="377" y="11"/>
                        <a:pt x="377" y="11"/>
                        <a:pt x="376" y="11"/>
                      </a:cubicBezTo>
                      <a:cubicBezTo>
                        <a:pt x="375" y="11"/>
                        <a:pt x="375" y="11"/>
                        <a:pt x="374" y="11"/>
                      </a:cubicBezTo>
                      <a:cubicBezTo>
                        <a:pt x="372" y="11"/>
                        <a:pt x="370" y="11"/>
                        <a:pt x="369" y="11"/>
                      </a:cubicBezTo>
                      <a:cubicBezTo>
                        <a:pt x="367" y="11"/>
                        <a:pt x="365" y="12"/>
                        <a:pt x="363" y="12"/>
                      </a:cubicBezTo>
                      <a:cubicBezTo>
                        <a:pt x="362" y="12"/>
                        <a:pt x="362" y="12"/>
                        <a:pt x="361" y="12"/>
                      </a:cubicBezTo>
                      <a:cubicBezTo>
                        <a:pt x="360" y="12"/>
                        <a:pt x="360" y="12"/>
                        <a:pt x="360" y="12"/>
                      </a:cubicBezTo>
                      <a:cubicBezTo>
                        <a:pt x="357" y="12"/>
                        <a:pt x="354" y="13"/>
                        <a:pt x="352" y="13"/>
                      </a:cubicBezTo>
                      <a:cubicBezTo>
                        <a:pt x="351" y="13"/>
                        <a:pt x="350" y="13"/>
                        <a:pt x="349" y="13"/>
                      </a:cubicBezTo>
                      <a:cubicBezTo>
                        <a:pt x="348" y="13"/>
                        <a:pt x="347" y="13"/>
                        <a:pt x="347" y="13"/>
                      </a:cubicBezTo>
                      <a:cubicBezTo>
                        <a:pt x="345" y="14"/>
                        <a:pt x="344" y="14"/>
                        <a:pt x="343" y="14"/>
                      </a:cubicBezTo>
                      <a:cubicBezTo>
                        <a:pt x="340" y="14"/>
                        <a:pt x="338" y="14"/>
                        <a:pt x="335" y="15"/>
                      </a:cubicBezTo>
                      <a:cubicBezTo>
                        <a:pt x="335" y="15"/>
                        <a:pt x="335" y="15"/>
                        <a:pt x="335" y="15"/>
                      </a:cubicBezTo>
                      <a:cubicBezTo>
                        <a:pt x="335" y="15"/>
                        <a:pt x="335" y="15"/>
                        <a:pt x="335" y="15"/>
                      </a:cubicBezTo>
                      <a:cubicBezTo>
                        <a:pt x="332" y="15"/>
                        <a:pt x="329" y="15"/>
                        <a:pt x="326" y="16"/>
                      </a:cubicBezTo>
                      <a:cubicBezTo>
                        <a:pt x="325" y="16"/>
                        <a:pt x="324" y="16"/>
                        <a:pt x="323" y="16"/>
                      </a:cubicBezTo>
                      <a:cubicBezTo>
                        <a:pt x="322" y="16"/>
                        <a:pt x="321" y="16"/>
                        <a:pt x="320" y="16"/>
                      </a:cubicBezTo>
                      <a:cubicBezTo>
                        <a:pt x="320" y="16"/>
                        <a:pt x="319" y="16"/>
                        <a:pt x="318" y="17"/>
                      </a:cubicBezTo>
                      <a:cubicBezTo>
                        <a:pt x="315" y="17"/>
                        <a:pt x="312" y="17"/>
                        <a:pt x="310" y="18"/>
                      </a:cubicBezTo>
                      <a:cubicBezTo>
                        <a:pt x="309" y="18"/>
                        <a:pt x="309" y="18"/>
                        <a:pt x="309" y="18"/>
                      </a:cubicBezTo>
                      <a:cubicBezTo>
                        <a:pt x="308" y="18"/>
                        <a:pt x="308" y="18"/>
                        <a:pt x="307" y="18"/>
                      </a:cubicBezTo>
                      <a:cubicBezTo>
                        <a:pt x="305" y="18"/>
                        <a:pt x="303" y="18"/>
                        <a:pt x="301" y="19"/>
                      </a:cubicBezTo>
                      <a:cubicBezTo>
                        <a:pt x="300" y="19"/>
                        <a:pt x="299" y="19"/>
                        <a:pt x="298" y="19"/>
                      </a:cubicBezTo>
                      <a:cubicBezTo>
                        <a:pt x="296" y="19"/>
                        <a:pt x="295" y="19"/>
                        <a:pt x="294" y="20"/>
                      </a:cubicBezTo>
                      <a:cubicBezTo>
                        <a:pt x="293" y="20"/>
                        <a:pt x="292" y="20"/>
                        <a:pt x="291" y="20"/>
                      </a:cubicBezTo>
                      <a:cubicBezTo>
                        <a:pt x="289" y="20"/>
                        <a:pt x="287" y="20"/>
                        <a:pt x="285" y="21"/>
                      </a:cubicBezTo>
                      <a:cubicBezTo>
                        <a:pt x="284" y="21"/>
                        <a:pt x="283" y="21"/>
                        <a:pt x="282" y="21"/>
                      </a:cubicBezTo>
                      <a:cubicBezTo>
                        <a:pt x="282" y="21"/>
                        <a:pt x="281" y="21"/>
                        <a:pt x="281" y="21"/>
                      </a:cubicBezTo>
                      <a:cubicBezTo>
                        <a:pt x="277" y="22"/>
                        <a:pt x="274" y="22"/>
                        <a:pt x="271" y="23"/>
                      </a:cubicBezTo>
                      <a:cubicBezTo>
                        <a:pt x="271" y="23"/>
                        <a:pt x="271" y="23"/>
                        <a:pt x="271" y="23"/>
                      </a:cubicBezTo>
                      <a:cubicBezTo>
                        <a:pt x="270" y="23"/>
                        <a:pt x="270" y="23"/>
                        <a:pt x="270" y="23"/>
                      </a:cubicBezTo>
                      <a:cubicBezTo>
                        <a:pt x="266" y="23"/>
                        <a:pt x="263" y="24"/>
                        <a:pt x="260" y="24"/>
                      </a:cubicBezTo>
                      <a:cubicBezTo>
                        <a:pt x="259" y="24"/>
                        <a:pt x="259" y="24"/>
                        <a:pt x="259" y="24"/>
                      </a:cubicBezTo>
                      <a:cubicBezTo>
                        <a:pt x="255" y="25"/>
                        <a:pt x="250" y="26"/>
                        <a:pt x="246" y="26"/>
                      </a:cubicBezTo>
                      <a:cubicBezTo>
                        <a:pt x="246" y="26"/>
                        <a:pt x="246" y="26"/>
                        <a:pt x="246" y="26"/>
                      </a:cubicBezTo>
                      <a:cubicBezTo>
                        <a:pt x="245" y="26"/>
                        <a:pt x="245" y="27"/>
                        <a:pt x="244" y="27"/>
                      </a:cubicBezTo>
                      <a:cubicBezTo>
                        <a:pt x="241" y="27"/>
                        <a:pt x="237" y="28"/>
                        <a:pt x="233" y="28"/>
                      </a:cubicBezTo>
                      <a:cubicBezTo>
                        <a:pt x="232" y="29"/>
                        <a:pt x="232" y="29"/>
                        <a:pt x="232" y="29"/>
                      </a:cubicBezTo>
                      <a:cubicBezTo>
                        <a:pt x="231" y="29"/>
                        <a:pt x="231" y="29"/>
                        <a:pt x="230" y="29"/>
                      </a:cubicBezTo>
                      <a:cubicBezTo>
                        <a:pt x="226" y="30"/>
                        <a:pt x="222" y="30"/>
                        <a:pt x="218" y="31"/>
                      </a:cubicBezTo>
                      <a:cubicBezTo>
                        <a:pt x="217" y="31"/>
                        <a:pt x="216" y="31"/>
                        <a:pt x="215" y="32"/>
                      </a:cubicBezTo>
                      <a:cubicBezTo>
                        <a:pt x="215" y="32"/>
                        <a:pt x="214" y="32"/>
                        <a:pt x="213" y="32"/>
                      </a:cubicBezTo>
                      <a:cubicBezTo>
                        <a:pt x="212" y="32"/>
                        <a:pt x="211" y="32"/>
                        <a:pt x="209" y="33"/>
                      </a:cubicBezTo>
                      <a:cubicBezTo>
                        <a:pt x="207" y="33"/>
                        <a:pt x="205" y="33"/>
                        <a:pt x="203" y="34"/>
                      </a:cubicBezTo>
                      <a:cubicBezTo>
                        <a:pt x="201" y="34"/>
                        <a:pt x="200" y="34"/>
                        <a:pt x="199" y="35"/>
                      </a:cubicBezTo>
                      <a:cubicBezTo>
                        <a:pt x="198" y="35"/>
                        <a:pt x="197" y="35"/>
                        <a:pt x="196" y="35"/>
                      </a:cubicBezTo>
                      <a:cubicBezTo>
                        <a:pt x="195" y="35"/>
                        <a:pt x="194" y="36"/>
                        <a:pt x="193" y="36"/>
                      </a:cubicBezTo>
                      <a:cubicBezTo>
                        <a:pt x="191" y="36"/>
                        <a:pt x="189" y="37"/>
                        <a:pt x="187" y="37"/>
                      </a:cubicBezTo>
                      <a:cubicBezTo>
                        <a:pt x="185" y="37"/>
                        <a:pt x="184" y="38"/>
                        <a:pt x="182" y="38"/>
                      </a:cubicBezTo>
                      <a:cubicBezTo>
                        <a:pt x="180" y="38"/>
                        <a:pt x="178" y="39"/>
                        <a:pt x="176" y="39"/>
                      </a:cubicBezTo>
                      <a:cubicBezTo>
                        <a:pt x="175" y="39"/>
                        <a:pt x="174" y="40"/>
                        <a:pt x="173" y="40"/>
                      </a:cubicBezTo>
                      <a:cubicBezTo>
                        <a:pt x="173" y="40"/>
                        <a:pt x="172" y="40"/>
                        <a:pt x="171" y="40"/>
                      </a:cubicBezTo>
                      <a:cubicBezTo>
                        <a:pt x="169" y="41"/>
                        <a:pt x="166" y="41"/>
                        <a:pt x="164" y="42"/>
                      </a:cubicBezTo>
                      <a:cubicBezTo>
                        <a:pt x="163" y="42"/>
                        <a:pt x="161" y="42"/>
                        <a:pt x="160" y="43"/>
                      </a:cubicBezTo>
                      <a:cubicBezTo>
                        <a:pt x="157" y="43"/>
                        <a:pt x="154" y="44"/>
                        <a:pt x="151" y="45"/>
                      </a:cubicBezTo>
                      <a:cubicBezTo>
                        <a:pt x="151" y="45"/>
                        <a:pt x="150" y="45"/>
                        <a:pt x="149" y="45"/>
                      </a:cubicBezTo>
                      <a:cubicBezTo>
                        <a:pt x="149" y="45"/>
                        <a:pt x="149" y="45"/>
                        <a:pt x="149" y="45"/>
                      </a:cubicBezTo>
                      <a:cubicBezTo>
                        <a:pt x="145" y="46"/>
                        <a:pt x="142" y="47"/>
                        <a:pt x="138" y="48"/>
                      </a:cubicBezTo>
                      <a:cubicBezTo>
                        <a:pt x="137" y="48"/>
                        <a:pt x="136" y="49"/>
                        <a:pt x="135" y="49"/>
                      </a:cubicBezTo>
                      <a:cubicBezTo>
                        <a:pt x="133" y="50"/>
                        <a:pt x="130" y="50"/>
                        <a:pt x="127" y="51"/>
                      </a:cubicBezTo>
                      <a:cubicBezTo>
                        <a:pt x="127" y="51"/>
                        <a:pt x="126" y="51"/>
                        <a:pt x="126" y="51"/>
                      </a:cubicBezTo>
                      <a:cubicBezTo>
                        <a:pt x="125" y="52"/>
                        <a:pt x="125" y="52"/>
                        <a:pt x="124" y="52"/>
                      </a:cubicBezTo>
                      <a:cubicBezTo>
                        <a:pt x="122" y="53"/>
                        <a:pt x="119" y="53"/>
                        <a:pt x="117" y="54"/>
                      </a:cubicBezTo>
                      <a:cubicBezTo>
                        <a:pt x="116" y="54"/>
                        <a:pt x="115" y="54"/>
                        <a:pt x="114" y="55"/>
                      </a:cubicBezTo>
                      <a:cubicBezTo>
                        <a:pt x="111" y="56"/>
                        <a:pt x="109" y="56"/>
                        <a:pt x="106" y="57"/>
                      </a:cubicBezTo>
                      <a:cubicBezTo>
                        <a:pt x="106" y="57"/>
                        <a:pt x="105" y="57"/>
                        <a:pt x="105" y="58"/>
                      </a:cubicBezTo>
                      <a:cubicBezTo>
                        <a:pt x="104" y="58"/>
                        <a:pt x="104" y="58"/>
                        <a:pt x="104" y="58"/>
                      </a:cubicBezTo>
                      <a:cubicBezTo>
                        <a:pt x="101" y="59"/>
                        <a:pt x="98" y="60"/>
                        <a:pt x="96" y="60"/>
                      </a:cubicBezTo>
                      <a:cubicBezTo>
                        <a:pt x="95" y="61"/>
                        <a:pt x="94" y="61"/>
                        <a:pt x="93" y="61"/>
                      </a:cubicBezTo>
                      <a:cubicBezTo>
                        <a:pt x="91" y="62"/>
                        <a:pt x="89" y="63"/>
                        <a:pt x="87" y="63"/>
                      </a:cubicBezTo>
                      <a:cubicBezTo>
                        <a:pt x="86" y="64"/>
                        <a:pt x="86" y="64"/>
                        <a:pt x="86" y="64"/>
                      </a:cubicBezTo>
                      <a:cubicBezTo>
                        <a:pt x="86" y="64"/>
                        <a:pt x="85" y="64"/>
                        <a:pt x="84" y="65"/>
                      </a:cubicBezTo>
                      <a:cubicBezTo>
                        <a:pt x="82" y="65"/>
                        <a:pt x="81" y="66"/>
                        <a:pt x="79" y="66"/>
                      </a:cubicBezTo>
                      <a:cubicBezTo>
                        <a:pt x="78" y="67"/>
                        <a:pt x="77" y="67"/>
                        <a:pt x="76" y="67"/>
                      </a:cubicBezTo>
                      <a:cubicBezTo>
                        <a:pt x="75" y="68"/>
                        <a:pt x="73" y="69"/>
                        <a:pt x="72" y="69"/>
                      </a:cubicBezTo>
                      <a:cubicBezTo>
                        <a:pt x="71" y="69"/>
                        <a:pt x="71" y="69"/>
                        <a:pt x="70" y="70"/>
                      </a:cubicBezTo>
                      <a:cubicBezTo>
                        <a:pt x="70" y="70"/>
                        <a:pt x="69" y="70"/>
                        <a:pt x="68" y="70"/>
                      </a:cubicBezTo>
                      <a:cubicBezTo>
                        <a:pt x="67" y="71"/>
                        <a:pt x="66" y="71"/>
                        <a:pt x="65" y="72"/>
                      </a:cubicBezTo>
                      <a:cubicBezTo>
                        <a:pt x="64" y="72"/>
                        <a:pt x="63" y="73"/>
                        <a:pt x="62" y="73"/>
                      </a:cubicBezTo>
                      <a:cubicBezTo>
                        <a:pt x="60" y="74"/>
                        <a:pt x="59" y="74"/>
                        <a:pt x="58" y="75"/>
                      </a:cubicBezTo>
                      <a:cubicBezTo>
                        <a:pt x="58" y="75"/>
                        <a:pt x="57" y="75"/>
                        <a:pt x="57" y="75"/>
                      </a:cubicBezTo>
                      <a:cubicBezTo>
                        <a:pt x="56" y="76"/>
                        <a:pt x="56" y="76"/>
                        <a:pt x="55" y="76"/>
                      </a:cubicBezTo>
                      <a:cubicBezTo>
                        <a:pt x="54" y="77"/>
                        <a:pt x="53" y="77"/>
                        <a:pt x="52" y="78"/>
                      </a:cubicBezTo>
                      <a:cubicBezTo>
                        <a:pt x="51" y="78"/>
                        <a:pt x="50" y="79"/>
                        <a:pt x="49" y="79"/>
                      </a:cubicBezTo>
                      <a:cubicBezTo>
                        <a:pt x="48" y="80"/>
                        <a:pt x="47" y="80"/>
                        <a:pt x="46" y="80"/>
                      </a:cubicBezTo>
                      <a:cubicBezTo>
                        <a:pt x="46" y="81"/>
                        <a:pt x="45" y="81"/>
                        <a:pt x="45" y="81"/>
                      </a:cubicBezTo>
                      <a:cubicBezTo>
                        <a:pt x="44" y="81"/>
                        <a:pt x="44" y="82"/>
                        <a:pt x="43" y="82"/>
                      </a:cubicBezTo>
                      <a:cubicBezTo>
                        <a:pt x="42" y="82"/>
                        <a:pt x="41" y="83"/>
                        <a:pt x="41" y="83"/>
                      </a:cubicBezTo>
                      <a:cubicBezTo>
                        <a:pt x="40" y="84"/>
                        <a:pt x="39" y="84"/>
                        <a:pt x="38" y="85"/>
                      </a:cubicBezTo>
                      <a:cubicBezTo>
                        <a:pt x="37" y="85"/>
                        <a:pt x="36" y="86"/>
                        <a:pt x="35" y="86"/>
                      </a:cubicBezTo>
                      <a:cubicBezTo>
                        <a:pt x="34" y="87"/>
                        <a:pt x="34" y="87"/>
                        <a:pt x="34" y="87"/>
                      </a:cubicBezTo>
                      <a:cubicBezTo>
                        <a:pt x="34" y="87"/>
                        <a:pt x="33" y="88"/>
                        <a:pt x="33" y="88"/>
                      </a:cubicBezTo>
                      <a:cubicBezTo>
                        <a:pt x="32" y="88"/>
                        <a:pt x="31" y="89"/>
                        <a:pt x="31" y="89"/>
                      </a:cubicBezTo>
                      <a:cubicBezTo>
                        <a:pt x="30" y="90"/>
                        <a:pt x="29" y="90"/>
                        <a:pt x="28" y="91"/>
                      </a:cubicBezTo>
                      <a:cubicBezTo>
                        <a:pt x="28" y="91"/>
                        <a:pt x="27" y="92"/>
                        <a:pt x="26" y="92"/>
                      </a:cubicBezTo>
                      <a:cubicBezTo>
                        <a:pt x="26" y="93"/>
                        <a:pt x="26" y="93"/>
                        <a:pt x="26" y="93"/>
                      </a:cubicBezTo>
                      <a:cubicBezTo>
                        <a:pt x="25" y="93"/>
                        <a:pt x="24" y="93"/>
                        <a:pt x="24" y="94"/>
                      </a:cubicBezTo>
                      <a:cubicBezTo>
                        <a:pt x="23" y="94"/>
                        <a:pt x="23" y="95"/>
                        <a:pt x="22" y="95"/>
                      </a:cubicBezTo>
                      <a:cubicBezTo>
                        <a:pt x="21" y="96"/>
                        <a:pt x="21" y="96"/>
                        <a:pt x="20" y="97"/>
                      </a:cubicBezTo>
                      <a:cubicBezTo>
                        <a:pt x="19" y="97"/>
                        <a:pt x="19" y="98"/>
                        <a:pt x="18" y="98"/>
                      </a:cubicBezTo>
                      <a:cubicBezTo>
                        <a:pt x="18" y="98"/>
                        <a:pt x="18" y="98"/>
                        <a:pt x="18" y="98"/>
                      </a:cubicBezTo>
                      <a:cubicBezTo>
                        <a:pt x="17" y="99"/>
                        <a:pt x="17" y="99"/>
                        <a:pt x="16" y="100"/>
                      </a:cubicBezTo>
                      <a:cubicBezTo>
                        <a:pt x="16" y="100"/>
                        <a:pt x="15" y="101"/>
                        <a:pt x="15" y="101"/>
                      </a:cubicBezTo>
                      <a:cubicBezTo>
                        <a:pt x="14" y="102"/>
                        <a:pt x="14" y="103"/>
                        <a:pt x="13" y="103"/>
                      </a:cubicBezTo>
                      <a:cubicBezTo>
                        <a:pt x="12" y="104"/>
                        <a:pt x="12" y="104"/>
                        <a:pt x="12" y="104"/>
                      </a:cubicBezTo>
                      <a:cubicBezTo>
                        <a:pt x="12" y="104"/>
                        <a:pt x="12" y="104"/>
                        <a:pt x="12" y="104"/>
                      </a:cubicBezTo>
                      <a:cubicBezTo>
                        <a:pt x="12" y="104"/>
                        <a:pt x="12" y="104"/>
                        <a:pt x="12" y="104"/>
                      </a:cubicBezTo>
                      <a:cubicBezTo>
                        <a:pt x="11" y="105"/>
                        <a:pt x="10" y="106"/>
                        <a:pt x="9" y="107"/>
                      </a:cubicBezTo>
                      <a:cubicBezTo>
                        <a:pt x="9" y="108"/>
                        <a:pt x="9" y="108"/>
                        <a:pt x="9" y="108"/>
                      </a:cubicBezTo>
                      <a:cubicBezTo>
                        <a:pt x="8" y="109"/>
                        <a:pt x="7" y="110"/>
                        <a:pt x="7" y="110"/>
                      </a:cubicBezTo>
                      <a:cubicBezTo>
                        <a:pt x="7" y="110"/>
                        <a:pt x="7" y="110"/>
                        <a:pt x="7" y="110"/>
                      </a:cubicBezTo>
                      <a:cubicBezTo>
                        <a:pt x="7" y="111"/>
                        <a:pt x="6" y="111"/>
                        <a:pt x="6" y="112"/>
                      </a:cubicBezTo>
                      <a:cubicBezTo>
                        <a:pt x="6" y="112"/>
                        <a:pt x="5" y="113"/>
                        <a:pt x="5" y="114"/>
                      </a:cubicBezTo>
                      <a:cubicBezTo>
                        <a:pt x="5" y="114"/>
                        <a:pt x="4" y="114"/>
                        <a:pt x="4" y="115"/>
                      </a:cubicBezTo>
                      <a:cubicBezTo>
                        <a:pt x="4" y="115"/>
                        <a:pt x="4" y="116"/>
                        <a:pt x="3" y="116"/>
                      </a:cubicBezTo>
                      <a:cubicBezTo>
                        <a:pt x="3" y="117"/>
                        <a:pt x="3" y="117"/>
                        <a:pt x="3" y="117"/>
                      </a:cubicBezTo>
                      <a:cubicBezTo>
                        <a:pt x="3" y="117"/>
                        <a:pt x="3" y="118"/>
                        <a:pt x="3" y="118"/>
                      </a:cubicBezTo>
                      <a:cubicBezTo>
                        <a:pt x="2" y="119"/>
                        <a:pt x="2" y="119"/>
                        <a:pt x="2" y="120"/>
                      </a:cubicBezTo>
                      <a:cubicBezTo>
                        <a:pt x="2" y="120"/>
                        <a:pt x="2" y="121"/>
                        <a:pt x="1" y="121"/>
                      </a:cubicBezTo>
                      <a:cubicBezTo>
                        <a:pt x="1" y="122"/>
                        <a:pt x="1" y="122"/>
                        <a:pt x="1" y="123"/>
                      </a:cubicBezTo>
                      <a:cubicBezTo>
                        <a:pt x="1" y="123"/>
                        <a:pt x="1" y="123"/>
                        <a:pt x="1" y="123"/>
                      </a:cubicBezTo>
                      <a:cubicBezTo>
                        <a:pt x="1" y="124"/>
                        <a:pt x="0" y="126"/>
                        <a:pt x="0" y="127"/>
                      </a:cubicBezTo>
                      <a:cubicBezTo>
                        <a:pt x="0" y="128"/>
                        <a:pt x="0" y="128"/>
                        <a:pt x="0" y="129"/>
                      </a:cubicBezTo>
                      <a:cubicBezTo>
                        <a:pt x="0" y="130"/>
                        <a:pt x="0" y="130"/>
                        <a:pt x="0" y="130"/>
                      </a:cubicBezTo>
                      <a:cubicBezTo>
                        <a:pt x="0" y="130"/>
                        <a:pt x="0" y="131"/>
                        <a:pt x="0" y="131"/>
                      </a:cubicBezTo>
                      <a:cubicBezTo>
                        <a:pt x="0" y="132"/>
                        <a:pt x="1" y="133"/>
                        <a:pt x="1" y="133"/>
                      </a:cubicBezTo>
                      <a:cubicBezTo>
                        <a:pt x="1" y="134"/>
                        <a:pt x="1" y="135"/>
                        <a:pt x="1" y="135"/>
                      </a:cubicBezTo>
                      <a:cubicBezTo>
                        <a:pt x="1" y="136"/>
                        <a:pt x="1" y="136"/>
                        <a:pt x="1" y="136"/>
                      </a:cubicBezTo>
                      <a:cubicBezTo>
                        <a:pt x="1" y="136"/>
                        <a:pt x="1" y="137"/>
                        <a:pt x="2" y="137"/>
                      </a:cubicBezTo>
                      <a:cubicBezTo>
                        <a:pt x="2" y="138"/>
                        <a:pt x="2" y="138"/>
                        <a:pt x="2" y="138"/>
                      </a:cubicBezTo>
                      <a:cubicBezTo>
                        <a:pt x="2" y="139"/>
                        <a:pt x="3" y="141"/>
                        <a:pt x="3" y="142"/>
                      </a:cubicBezTo>
                      <a:cubicBezTo>
                        <a:pt x="18" y="174"/>
                        <a:pt x="33" y="207"/>
                        <a:pt x="48" y="239"/>
                      </a:cubicBezTo>
                      <a:cubicBezTo>
                        <a:pt x="81" y="311"/>
                        <a:pt x="114" y="383"/>
                        <a:pt x="147" y="454"/>
                      </a:cubicBezTo>
                      <a:cubicBezTo>
                        <a:pt x="147" y="455"/>
                        <a:pt x="147" y="455"/>
                        <a:pt x="147" y="455"/>
                      </a:cubicBezTo>
                      <a:cubicBezTo>
                        <a:pt x="147" y="456"/>
                        <a:pt x="147" y="456"/>
                        <a:pt x="147" y="456"/>
                      </a:cubicBezTo>
                      <a:cubicBezTo>
                        <a:pt x="148" y="457"/>
                        <a:pt x="148" y="457"/>
                        <a:pt x="148" y="457"/>
                      </a:cubicBezTo>
                      <a:cubicBezTo>
                        <a:pt x="148" y="458"/>
                        <a:pt x="148" y="458"/>
                        <a:pt x="148" y="458"/>
                      </a:cubicBezTo>
                      <a:cubicBezTo>
                        <a:pt x="149" y="458"/>
                        <a:pt x="149" y="458"/>
                        <a:pt x="149" y="458"/>
                      </a:cubicBezTo>
                      <a:cubicBezTo>
                        <a:pt x="149" y="459"/>
                        <a:pt x="149" y="459"/>
                        <a:pt x="150" y="460"/>
                      </a:cubicBezTo>
                      <a:cubicBezTo>
                        <a:pt x="150" y="460"/>
                        <a:pt x="150" y="460"/>
                        <a:pt x="150" y="460"/>
                      </a:cubicBezTo>
                      <a:cubicBezTo>
                        <a:pt x="151" y="461"/>
                        <a:pt x="151" y="461"/>
                        <a:pt x="151" y="461"/>
                      </a:cubicBezTo>
                      <a:cubicBezTo>
                        <a:pt x="151" y="461"/>
                        <a:pt x="151" y="462"/>
                        <a:pt x="152" y="462"/>
                      </a:cubicBezTo>
                      <a:cubicBezTo>
                        <a:pt x="152" y="463"/>
                        <a:pt x="152" y="463"/>
                        <a:pt x="152" y="463"/>
                      </a:cubicBezTo>
                      <a:cubicBezTo>
                        <a:pt x="152" y="463"/>
                        <a:pt x="152" y="463"/>
                        <a:pt x="152" y="463"/>
                      </a:cubicBezTo>
                      <a:cubicBezTo>
                        <a:pt x="153" y="463"/>
                        <a:pt x="153" y="463"/>
                        <a:pt x="153" y="463"/>
                      </a:cubicBezTo>
                      <a:cubicBezTo>
                        <a:pt x="153" y="464"/>
                        <a:pt x="154" y="464"/>
                        <a:pt x="154" y="465"/>
                      </a:cubicBezTo>
                      <a:cubicBezTo>
                        <a:pt x="155" y="465"/>
                        <a:pt x="155" y="465"/>
                        <a:pt x="155" y="465"/>
                      </a:cubicBezTo>
                      <a:cubicBezTo>
                        <a:pt x="155" y="466"/>
                        <a:pt x="155" y="466"/>
                        <a:pt x="155" y="466"/>
                      </a:cubicBezTo>
                      <a:cubicBezTo>
                        <a:pt x="155" y="466"/>
                        <a:pt x="155" y="466"/>
                        <a:pt x="155" y="466"/>
                      </a:cubicBezTo>
                      <a:cubicBezTo>
                        <a:pt x="156" y="466"/>
                        <a:pt x="156" y="466"/>
                        <a:pt x="156" y="466"/>
                      </a:cubicBezTo>
                      <a:cubicBezTo>
                        <a:pt x="156" y="466"/>
                        <a:pt x="156" y="467"/>
                        <a:pt x="157" y="467"/>
                      </a:cubicBezTo>
                      <a:cubicBezTo>
                        <a:pt x="157" y="468"/>
                        <a:pt x="157" y="468"/>
                        <a:pt x="157" y="468"/>
                      </a:cubicBezTo>
                      <a:cubicBezTo>
                        <a:pt x="158" y="468"/>
                        <a:pt x="158" y="468"/>
                        <a:pt x="158" y="468"/>
                      </a:cubicBezTo>
                      <a:cubicBezTo>
                        <a:pt x="159" y="469"/>
                        <a:pt x="159" y="469"/>
                        <a:pt x="159" y="469"/>
                      </a:cubicBezTo>
                      <a:cubicBezTo>
                        <a:pt x="159" y="469"/>
                        <a:pt x="160" y="470"/>
                        <a:pt x="160" y="470"/>
                      </a:cubicBezTo>
                      <a:cubicBezTo>
                        <a:pt x="161" y="471"/>
                        <a:pt x="161" y="471"/>
                        <a:pt x="161" y="471"/>
                      </a:cubicBezTo>
                      <a:cubicBezTo>
                        <a:pt x="161" y="471"/>
                        <a:pt x="161" y="471"/>
                        <a:pt x="161" y="471"/>
                      </a:cubicBezTo>
                      <a:cubicBezTo>
                        <a:pt x="162" y="471"/>
                        <a:pt x="162" y="471"/>
                        <a:pt x="162" y="472"/>
                      </a:cubicBezTo>
                      <a:cubicBezTo>
                        <a:pt x="163" y="472"/>
                        <a:pt x="163" y="472"/>
                        <a:pt x="163" y="472"/>
                      </a:cubicBezTo>
                      <a:cubicBezTo>
                        <a:pt x="164" y="473"/>
                        <a:pt x="164" y="473"/>
                        <a:pt x="164" y="473"/>
                      </a:cubicBezTo>
                      <a:cubicBezTo>
                        <a:pt x="165" y="474"/>
                        <a:pt x="165" y="474"/>
                        <a:pt x="165" y="474"/>
                      </a:cubicBezTo>
                      <a:cubicBezTo>
                        <a:pt x="166" y="474"/>
                        <a:pt x="166" y="474"/>
                        <a:pt x="166" y="474"/>
                      </a:cubicBezTo>
                      <a:cubicBezTo>
                        <a:pt x="167" y="475"/>
                        <a:pt x="167" y="475"/>
                        <a:pt x="167" y="475"/>
                      </a:cubicBezTo>
                      <a:cubicBezTo>
                        <a:pt x="167" y="475"/>
                        <a:pt x="168" y="475"/>
                        <a:pt x="168" y="476"/>
                      </a:cubicBezTo>
                      <a:cubicBezTo>
                        <a:pt x="169" y="476"/>
                        <a:pt x="169" y="476"/>
                        <a:pt x="170" y="477"/>
                      </a:cubicBezTo>
                      <a:cubicBezTo>
                        <a:pt x="170" y="477"/>
                        <a:pt x="170" y="477"/>
                        <a:pt x="170" y="477"/>
                      </a:cubicBezTo>
                      <a:cubicBezTo>
                        <a:pt x="171" y="477"/>
                        <a:pt x="171" y="477"/>
                        <a:pt x="172" y="478"/>
                      </a:cubicBezTo>
                      <a:cubicBezTo>
                        <a:pt x="172" y="478"/>
                        <a:pt x="173" y="479"/>
                        <a:pt x="174" y="479"/>
                      </a:cubicBezTo>
                      <a:cubicBezTo>
                        <a:pt x="175" y="479"/>
                        <a:pt x="175" y="479"/>
                        <a:pt x="175" y="479"/>
                      </a:cubicBezTo>
                      <a:cubicBezTo>
                        <a:pt x="176" y="480"/>
                        <a:pt x="176" y="480"/>
                        <a:pt x="176" y="480"/>
                      </a:cubicBezTo>
                      <a:cubicBezTo>
                        <a:pt x="176" y="480"/>
                        <a:pt x="176" y="480"/>
                        <a:pt x="176" y="480"/>
                      </a:cubicBezTo>
                      <a:cubicBezTo>
                        <a:pt x="176" y="480"/>
                        <a:pt x="177" y="481"/>
                        <a:pt x="178" y="481"/>
                      </a:cubicBezTo>
                      <a:cubicBezTo>
                        <a:pt x="178" y="481"/>
                        <a:pt x="179" y="482"/>
                        <a:pt x="179" y="482"/>
                      </a:cubicBezTo>
                      <a:cubicBezTo>
                        <a:pt x="180" y="482"/>
                        <a:pt x="180" y="482"/>
                        <a:pt x="180" y="482"/>
                      </a:cubicBezTo>
                      <a:cubicBezTo>
                        <a:pt x="181" y="483"/>
                        <a:pt x="182" y="483"/>
                        <a:pt x="182" y="483"/>
                      </a:cubicBezTo>
                      <a:cubicBezTo>
                        <a:pt x="183" y="484"/>
                        <a:pt x="184" y="484"/>
                        <a:pt x="184" y="484"/>
                      </a:cubicBezTo>
                      <a:cubicBezTo>
                        <a:pt x="184" y="484"/>
                        <a:pt x="184" y="484"/>
                        <a:pt x="184" y="484"/>
                      </a:cubicBezTo>
                      <a:cubicBezTo>
                        <a:pt x="185" y="485"/>
                        <a:pt x="185" y="485"/>
                        <a:pt x="185" y="485"/>
                      </a:cubicBezTo>
                      <a:cubicBezTo>
                        <a:pt x="186" y="485"/>
                        <a:pt x="186" y="485"/>
                        <a:pt x="187" y="486"/>
                      </a:cubicBezTo>
                      <a:cubicBezTo>
                        <a:pt x="187" y="486"/>
                        <a:pt x="188" y="486"/>
                        <a:pt x="189" y="486"/>
                      </a:cubicBezTo>
                      <a:cubicBezTo>
                        <a:pt x="189" y="487"/>
                        <a:pt x="190" y="487"/>
                        <a:pt x="190" y="487"/>
                      </a:cubicBezTo>
                      <a:cubicBezTo>
                        <a:pt x="191" y="487"/>
                        <a:pt x="191" y="488"/>
                        <a:pt x="192" y="488"/>
                      </a:cubicBezTo>
                      <a:cubicBezTo>
                        <a:pt x="192" y="488"/>
                        <a:pt x="193" y="488"/>
                        <a:pt x="194" y="489"/>
                      </a:cubicBezTo>
                      <a:cubicBezTo>
                        <a:pt x="194" y="489"/>
                        <a:pt x="195" y="489"/>
                        <a:pt x="196" y="489"/>
                      </a:cubicBezTo>
                      <a:cubicBezTo>
                        <a:pt x="196" y="490"/>
                        <a:pt x="197" y="490"/>
                        <a:pt x="197" y="490"/>
                      </a:cubicBezTo>
                      <a:cubicBezTo>
                        <a:pt x="198" y="490"/>
                        <a:pt x="198" y="490"/>
                        <a:pt x="199" y="491"/>
                      </a:cubicBezTo>
                      <a:cubicBezTo>
                        <a:pt x="200" y="491"/>
                        <a:pt x="201" y="491"/>
                        <a:pt x="202" y="492"/>
                      </a:cubicBezTo>
                      <a:cubicBezTo>
                        <a:pt x="202" y="492"/>
                        <a:pt x="202" y="492"/>
                        <a:pt x="202" y="492"/>
                      </a:cubicBezTo>
                      <a:cubicBezTo>
                        <a:pt x="203" y="492"/>
                        <a:pt x="203" y="492"/>
                        <a:pt x="203" y="492"/>
                      </a:cubicBezTo>
                      <a:cubicBezTo>
                        <a:pt x="204" y="493"/>
                        <a:pt x="204" y="493"/>
                        <a:pt x="204" y="493"/>
                      </a:cubicBezTo>
                      <a:cubicBezTo>
                        <a:pt x="205" y="493"/>
                        <a:pt x="206" y="493"/>
                        <a:pt x="207" y="494"/>
                      </a:cubicBezTo>
                      <a:cubicBezTo>
                        <a:pt x="208" y="494"/>
                        <a:pt x="209" y="494"/>
                        <a:pt x="209" y="495"/>
                      </a:cubicBezTo>
                      <a:cubicBezTo>
                        <a:pt x="210" y="495"/>
                        <a:pt x="210" y="495"/>
                        <a:pt x="210" y="495"/>
                      </a:cubicBezTo>
                      <a:cubicBezTo>
                        <a:pt x="210" y="495"/>
                        <a:pt x="210" y="495"/>
                        <a:pt x="210" y="495"/>
                      </a:cubicBezTo>
                      <a:cubicBezTo>
                        <a:pt x="211" y="495"/>
                        <a:pt x="212" y="496"/>
                        <a:pt x="213" y="496"/>
                      </a:cubicBezTo>
                      <a:cubicBezTo>
                        <a:pt x="214" y="496"/>
                        <a:pt x="215" y="496"/>
                        <a:pt x="215" y="497"/>
                      </a:cubicBezTo>
                      <a:cubicBezTo>
                        <a:pt x="216" y="497"/>
                        <a:pt x="216" y="497"/>
                        <a:pt x="216" y="497"/>
                      </a:cubicBezTo>
                      <a:cubicBezTo>
                        <a:pt x="217" y="497"/>
                        <a:pt x="218" y="497"/>
                        <a:pt x="218" y="498"/>
                      </a:cubicBezTo>
                      <a:cubicBezTo>
                        <a:pt x="219" y="498"/>
                        <a:pt x="220" y="498"/>
                        <a:pt x="221" y="499"/>
                      </a:cubicBezTo>
                      <a:cubicBezTo>
                        <a:pt x="222" y="499"/>
                        <a:pt x="222" y="499"/>
                        <a:pt x="222" y="499"/>
                      </a:cubicBezTo>
                      <a:cubicBezTo>
                        <a:pt x="223" y="499"/>
                        <a:pt x="223" y="499"/>
                        <a:pt x="223" y="499"/>
                      </a:cubicBezTo>
                      <a:cubicBezTo>
                        <a:pt x="224" y="499"/>
                        <a:pt x="225" y="500"/>
                        <a:pt x="225" y="500"/>
                      </a:cubicBezTo>
                      <a:cubicBezTo>
                        <a:pt x="226" y="500"/>
                        <a:pt x="227" y="500"/>
                        <a:pt x="227" y="501"/>
                      </a:cubicBezTo>
                      <a:cubicBezTo>
                        <a:pt x="228" y="501"/>
                        <a:pt x="229" y="501"/>
                        <a:pt x="230" y="501"/>
                      </a:cubicBezTo>
                      <a:cubicBezTo>
                        <a:pt x="230" y="501"/>
                        <a:pt x="230" y="501"/>
                        <a:pt x="230" y="501"/>
                      </a:cubicBezTo>
                      <a:cubicBezTo>
                        <a:pt x="231" y="502"/>
                        <a:pt x="232" y="502"/>
                        <a:pt x="232" y="502"/>
                      </a:cubicBezTo>
                      <a:cubicBezTo>
                        <a:pt x="233" y="502"/>
                        <a:pt x="233" y="502"/>
                        <a:pt x="234" y="502"/>
                      </a:cubicBezTo>
                      <a:cubicBezTo>
                        <a:pt x="235" y="503"/>
                        <a:pt x="235" y="503"/>
                        <a:pt x="236" y="503"/>
                      </a:cubicBezTo>
                      <a:cubicBezTo>
                        <a:pt x="237" y="503"/>
                        <a:pt x="239" y="504"/>
                        <a:pt x="240" y="504"/>
                      </a:cubicBezTo>
                      <a:cubicBezTo>
                        <a:pt x="240" y="504"/>
                        <a:pt x="240" y="504"/>
                        <a:pt x="240" y="504"/>
                      </a:cubicBezTo>
                      <a:cubicBezTo>
                        <a:pt x="241" y="505"/>
                        <a:pt x="242" y="505"/>
                        <a:pt x="243" y="505"/>
                      </a:cubicBezTo>
                      <a:cubicBezTo>
                        <a:pt x="244" y="505"/>
                        <a:pt x="246" y="506"/>
                        <a:pt x="247" y="506"/>
                      </a:cubicBezTo>
                      <a:cubicBezTo>
                        <a:pt x="247" y="506"/>
                        <a:pt x="248" y="506"/>
                        <a:pt x="248" y="506"/>
                      </a:cubicBezTo>
                      <a:cubicBezTo>
                        <a:pt x="249" y="507"/>
                        <a:pt x="249" y="507"/>
                        <a:pt x="249" y="507"/>
                      </a:cubicBezTo>
                      <a:cubicBezTo>
                        <a:pt x="250" y="507"/>
                        <a:pt x="250" y="507"/>
                        <a:pt x="250" y="507"/>
                      </a:cubicBezTo>
                      <a:cubicBezTo>
                        <a:pt x="251" y="507"/>
                        <a:pt x="253" y="508"/>
                        <a:pt x="254" y="508"/>
                      </a:cubicBezTo>
                      <a:cubicBezTo>
                        <a:pt x="255" y="508"/>
                        <a:pt x="255" y="508"/>
                        <a:pt x="256" y="508"/>
                      </a:cubicBezTo>
                      <a:cubicBezTo>
                        <a:pt x="257" y="509"/>
                        <a:pt x="257" y="509"/>
                        <a:pt x="258" y="509"/>
                      </a:cubicBezTo>
                      <a:cubicBezTo>
                        <a:pt x="259" y="509"/>
                        <a:pt x="260" y="509"/>
                        <a:pt x="261" y="510"/>
                      </a:cubicBezTo>
                      <a:cubicBezTo>
                        <a:pt x="262" y="510"/>
                        <a:pt x="263" y="510"/>
                        <a:pt x="264" y="510"/>
                      </a:cubicBezTo>
                      <a:cubicBezTo>
                        <a:pt x="265" y="510"/>
                        <a:pt x="265" y="511"/>
                        <a:pt x="266" y="511"/>
                      </a:cubicBezTo>
                      <a:cubicBezTo>
                        <a:pt x="267" y="511"/>
                        <a:pt x="268" y="511"/>
                        <a:pt x="268" y="511"/>
                      </a:cubicBezTo>
                      <a:cubicBezTo>
                        <a:pt x="270" y="512"/>
                        <a:pt x="271" y="512"/>
                        <a:pt x="272" y="512"/>
                      </a:cubicBezTo>
                      <a:cubicBezTo>
                        <a:pt x="273" y="512"/>
                        <a:pt x="273" y="512"/>
                        <a:pt x="274" y="513"/>
                      </a:cubicBezTo>
                      <a:cubicBezTo>
                        <a:pt x="275" y="513"/>
                        <a:pt x="276" y="513"/>
                        <a:pt x="276" y="513"/>
                      </a:cubicBezTo>
                      <a:cubicBezTo>
                        <a:pt x="277" y="513"/>
                        <a:pt x="278" y="514"/>
                        <a:pt x="280" y="514"/>
                      </a:cubicBezTo>
                      <a:cubicBezTo>
                        <a:pt x="281" y="514"/>
                        <a:pt x="282" y="514"/>
                        <a:pt x="283" y="514"/>
                      </a:cubicBezTo>
                      <a:cubicBezTo>
                        <a:pt x="283" y="515"/>
                        <a:pt x="284" y="515"/>
                        <a:pt x="285" y="515"/>
                      </a:cubicBezTo>
                      <a:cubicBezTo>
                        <a:pt x="286" y="515"/>
                        <a:pt x="287" y="515"/>
                        <a:pt x="287" y="515"/>
                      </a:cubicBezTo>
                      <a:cubicBezTo>
                        <a:pt x="289" y="516"/>
                        <a:pt x="290" y="516"/>
                        <a:pt x="292" y="516"/>
                      </a:cubicBezTo>
                      <a:cubicBezTo>
                        <a:pt x="292" y="516"/>
                        <a:pt x="293" y="517"/>
                        <a:pt x="294" y="517"/>
                      </a:cubicBezTo>
                      <a:cubicBezTo>
                        <a:pt x="295" y="517"/>
                        <a:pt x="295" y="517"/>
                        <a:pt x="295" y="517"/>
                      </a:cubicBezTo>
                      <a:cubicBezTo>
                        <a:pt x="297" y="517"/>
                        <a:pt x="298" y="518"/>
                        <a:pt x="300" y="518"/>
                      </a:cubicBezTo>
                      <a:cubicBezTo>
                        <a:pt x="301" y="518"/>
                        <a:pt x="302" y="518"/>
                        <a:pt x="303" y="518"/>
                      </a:cubicBezTo>
                      <a:cubicBezTo>
                        <a:pt x="304" y="519"/>
                        <a:pt x="304" y="519"/>
                        <a:pt x="304" y="519"/>
                      </a:cubicBezTo>
                      <a:cubicBezTo>
                        <a:pt x="305" y="519"/>
                        <a:pt x="307" y="519"/>
                        <a:pt x="309" y="519"/>
                      </a:cubicBezTo>
                      <a:cubicBezTo>
                        <a:pt x="310" y="520"/>
                        <a:pt x="311" y="520"/>
                        <a:pt x="312" y="520"/>
                      </a:cubicBezTo>
                      <a:cubicBezTo>
                        <a:pt x="312" y="520"/>
                        <a:pt x="313" y="520"/>
                        <a:pt x="313" y="520"/>
                      </a:cubicBezTo>
                      <a:cubicBezTo>
                        <a:pt x="314" y="520"/>
                        <a:pt x="315" y="521"/>
                        <a:pt x="316" y="521"/>
                      </a:cubicBezTo>
                      <a:cubicBezTo>
                        <a:pt x="317" y="521"/>
                        <a:pt x="318" y="521"/>
                        <a:pt x="318" y="521"/>
                      </a:cubicBezTo>
                      <a:cubicBezTo>
                        <a:pt x="319" y="521"/>
                        <a:pt x="320" y="521"/>
                        <a:pt x="320" y="522"/>
                      </a:cubicBezTo>
                      <a:cubicBezTo>
                        <a:pt x="321" y="522"/>
                        <a:pt x="322" y="522"/>
                        <a:pt x="323" y="522"/>
                      </a:cubicBezTo>
                      <a:cubicBezTo>
                        <a:pt x="324" y="522"/>
                        <a:pt x="325" y="522"/>
                        <a:pt x="326" y="523"/>
                      </a:cubicBezTo>
                      <a:cubicBezTo>
                        <a:pt x="327" y="523"/>
                        <a:pt x="328" y="523"/>
                        <a:pt x="329" y="523"/>
                      </a:cubicBezTo>
                      <a:cubicBezTo>
                        <a:pt x="330" y="523"/>
                        <a:pt x="331" y="523"/>
                        <a:pt x="332" y="523"/>
                      </a:cubicBezTo>
                      <a:cubicBezTo>
                        <a:pt x="333" y="524"/>
                        <a:pt x="333" y="524"/>
                        <a:pt x="333" y="524"/>
                      </a:cubicBezTo>
                      <a:cubicBezTo>
                        <a:pt x="334" y="524"/>
                        <a:pt x="335" y="524"/>
                        <a:pt x="336" y="524"/>
                      </a:cubicBezTo>
                      <a:cubicBezTo>
                        <a:pt x="337" y="524"/>
                        <a:pt x="337" y="524"/>
                        <a:pt x="338" y="524"/>
                      </a:cubicBezTo>
                      <a:cubicBezTo>
                        <a:pt x="339" y="525"/>
                        <a:pt x="340" y="525"/>
                        <a:pt x="341" y="525"/>
                      </a:cubicBezTo>
                      <a:cubicBezTo>
                        <a:pt x="342" y="525"/>
                        <a:pt x="343" y="525"/>
                        <a:pt x="345" y="525"/>
                      </a:cubicBezTo>
                      <a:cubicBezTo>
                        <a:pt x="345" y="525"/>
                        <a:pt x="346" y="526"/>
                        <a:pt x="347" y="526"/>
                      </a:cubicBezTo>
                      <a:cubicBezTo>
                        <a:pt x="348" y="526"/>
                        <a:pt x="349" y="526"/>
                        <a:pt x="351" y="526"/>
                      </a:cubicBezTo>
                      <a:cubicBezTo>
                        <a:pt x="352" y="527"/>
                        <a:pt x="354" y="527"/>
                        <a:pt x="356" y="527"/>
                      </a:cubicBezTo>
                      <a:cubicBezTo>
                        <a:pt x="357" y="527"/>
                        <a:pt x="357" y="527"/>
                        <a:pt x="358" y="527"/>
                      </a:cubicBezTo>
                      <a:cubicBezTo>
                        <a:pt x="359" y="527"/>
                        <a:pt x="359" y="527"/>
                        <a:pt x="360" y="528"/>
                      </a:cubicBezTo>
                      <a:cubicBezTo>
                        <a:pt x="362" y="528"/>
                        <a:pt x="363" y="528"/>
                        <a:pt x="365" y="528"/>
                      </a:cubicBezTo>
                      <a:cubicBezTo>
                        <a:pt x="366" y="528"/>
                        <a:pt x="367" y="528"/>
                        <a:pt x="367" y="529"/>
                      </a:cubicBezTo>
                      <a:cubicBezTo>
                        <a:pt x="368" y="529"/>
                        <a:pt x="368" y="529"/>
                        <a:pt x="368" y="529"/>
                      </a:cubicBezTo>
                      <a:cubicBezTo>
                        <a:pt x="369" y="529"/>
                        <a:pt x="370" y="529"/>
                        <a:pt x="370" y="529"/>
                      </a:cubicBezTo>
                      <a:cubicBezTo>
                        <a:pt x="372" y="529"/>
                        <a:pt x="373" y="529"/>
                        <a:pt x="375" y="529"/>
                      </a:cubicBezTo>
                      <a:cubicBezTo>
                        <a:pt x="376" y="530"/>
                        <a:pt x="378" y="530"/>
                        <a:pt x="379" y="530"/>
                      </a:cubicBezTo>
                      <a:cubicBezTo>
                        <a:pt x="379" y="530"/>
                        <a:pt x="380" y="530"/>
                        <a:pt x="380" y="530"/>
                      </a:cubicBezTo>
                      <a:cubicBezTo>
                        <a:pt x="381" y="530"/>
                        <a:pt x="381" y="530"/>
                        <a:pt x="382" y="530"/>
                      </a:cubicBezTo>
                      <a:cubicBezTo>
                        <a:pt x="383" y="530"/>
                        <a:pt x="383" y="531"/>
                        <a:pt x="384" y="531"/>
                      </a:cubicBezTo>
                      <a:cubicBezTo>
                        <a:pt x="386" y="531"/>
                        <a:pt x="387" y="531"/>
                        <a:pt x="389" y="531"/>
                      </a:cubicBezTo>
                      <a:cubicBezTo>
                        <a:pt x="390" y="531"/>
                        <a:pt x="392" y="532"/>
                        <a:pt x="393" y="532"/>
                      </a:cubicBezTo>
                      <a:cubicBezTo>
                        <a:pt x="394" y="532"/>
                        <a:pt x="395" y="532"/>
                        <a:pt x="396" y="532"/>
                      </a:cubicBezTo>
                      <a:cubicBezTo>
                        <a:pt x="397" y="532"/>
                        <a:pt x="398" y="532"/>
                        <a:pt x="399" y="532"/>
                      </a:cubicBezTo>
                      <a:cubicBezTo>
                        <a:pt x="400" y="532"/>
                        <a:pt x="402" y="533"/>
                        <a:pt x="404" y="533"/>
                      </a:cubicBezTo>
                      <a:cubicBezTo>
                        <a:pt x="405" y="533"/>
                        <a:pt x="406" y="533"/>
                        <a:pt x="408" y="533"/>
                      </a:cubicBezTo>
                      <a:cubicBezTo>
                        <a:pt x="408" y="533"/>
                        <a:pt x="409" y="533"/>
                        <a:pt x="409" y="533"/>
                      </a:cubicBezTo>
                      <a:cubicBezTo>
                        <a:pt x="411" y="534"/>
                        <a:pt x="412" y="534"/>
                        <a:pt x="414" y="534"/>
                      </a:cubicBezTo>
                      <a:cubicBezTo>
                        <a:pt x="416" y="534"/>
                        <a:pt x="417" y="534"/>
                        <a:pt x="419" y="534"/>
                      </a:cubicBezTo>
                      <a:cubicBezTo>
                        <a:pt x="419" y="534"/>
                        <a:pt x="420" y="535"/>
                        <a:pt x="421" y="535"/>
                      </a:cubicBezTo>
                      <a:cubicBezTo>
                        <a:pt x="422" y="535"/>
                        <a:pt x="422" y="535"/>
                        <a:pt x="422" y="535"/>
                      </a:cubicBezTo>
                      <a:cubicBezTo>
                        <a:pt x="423" y="535"/>
                        <a:pt x="423" y="535"/>
                        <a:pt x="423" y="535"/>
                      </a:cubicBezTo>
                      <a:cubicBezTo>
                        <a:pt x="423" y="535"/>
                        <a:pt x="424" y="535"/>
                        <a:pt x="424" y="535"/>
                      </a:cubicBezTo>
                      <a:cubicBezTo>
                        <a:pt x="426" y="535"/>
                        <a:pt x="427" y="535"/>
                        <a:pt x="429" y="535"/>
                      </a:cubicBezTo>
                      <a:cubicBezTo>
                        <a:pt x="431" y="536"/>
                        <a:pt x="433" y="536"/>
                        <a:pt x="435" y="536"/>
                      </a:cubicBezTo>
                      <a:cubicBezTo>
                        <a:pt x="436" y="536"/>
                        <a:pt x="438" y="536"/>
                        <a:pt x="439" y="536"/>
                      </a:cubicBezTo>
                      <a:cubicBezTo>
                        <a:pt x="441" y="536"/>
                        <a:pt x="442" y="537"/>
                        <a:pt x="444" y="537"/>
                      </a:cubicBezTo>
                      <a:cubicBezTo>
                        <a:pt x="445" y="537"/>
                        <a:pt x="446" y="537"/>
                        <a:pt x="446" y="537"/>
                      </a:cubicBezTo>
                      <a:cubicBezTo>
                        <a:pt x="447" y="537"/>
                        <a:pt x="448" y="537"/>
                        <a:pt x="450" y="537"/>
                      </a:cubicBezTo>
                      <a:cubicBezTo>
                        <a:pt x="453" y="537"/>
                        <a:pt x="457" y="538"/>
                        <a:pt x="460" y="538"/>
                      </a:cubicBezTo>
                      <a:cubicBezTo>
                        <a:pt x="461" y="538"/>
                        <a:pt x="462" y="538"/>
                        <a:pt x="463" y="538"/>
                      </a:cubicBezTo>
                      <a:cubicBezTo>
                        <a:pt x="465" y="538"/>
                        <a:pt x="467" y="538"/>
                        <a:pt x="469" y="539"/>
                      </a:cubicBezTo>
                      <a:cubicBezTo>
                        <a:pt x="469" y="539"/>
                        <a:pt x="469" y="539"/>
                        <a:pt x="469" y="539"/>
                      </a:cubicBezTo>
                      <a:cubicBezTo>
                        <a:pt x="470" y="539"/>
                        <a:pt x="470" y="539"/>
                        <a:pt x="470" y="539"/>
                      </a:cubicBezTo>
                      <a:cubicBezTo>
                        <a:pt x="470" y="539"/>
                        <a:pt x="470" y="539"/>
                        <a:pt x="471" y="539"/>
                      </a:cubicBezTo>
                      <a:cubicBezTo>
                        <a:pt x="472" y="539"/>
                        <a:pt x="474" y="539"/>
                        <a:pt x="475" y="539"/>
                      </a:cubicBezTo>
                      <a:cubicBezTo>
                        <a:pt x="477" y="539"/>
                        <a:pt x="479" y="539"/>
                        <a:pt x="482" y="539"/>
                      </a:cubicBezTo>
                      <a:cubicBezTo>
                        <a:pt x="483" y="540"/>
                        <a:pt x="485" y="540"/>
                        <a:pt x="486" y="540"/>
                      </a:cubicBezTo>
                      <a:cubicBezTo>
                        <a:pt x="488" y="540"/>
                        <a:pt x="490" y="540"/>
                        <a:pt x="492" y="540"/>
                      </a:cubicBezTo>
                      <a:cubicBezTo>
                        <a:pt x="493" y="540"/>
                        <a:pt x="493" y="540"/>
                        <a:pt x="493" y="540"/>
                      </a:cubicBezTo>
                      <a:cubicBezTo>
                        <a:pt x="494" y="540"/>
                        <a:pt x="496" y="540"/>
                        <a:pt x="497" y="540"/>
                      </a:cubicBezTo>
                      <a:cubicBezTo>
                        <a:pt x="499" y="540"/>
                        <a:pt x="501" y="541"/>
                        <a:pt x="504" y="541"/>
                      </a:cubicBezTo>
                      <a:cubicBezTo>
                        <a:pt x="505" y="541"/>
                        <a:pt x="507" y="541"/>
                        <a:pt x="508" y="541"/>
                      </a:cubicBezTo>
                      <a:cubicBezTo>
                        <a:pt x="510" y="541"/>
                        <a:pt x="512" y="541"/>
                        <a:pt x="514" y="541"/>
                      </a:cubicBezTo>
                      <a:cubicBezTo>
                        <a:pt x="515" y="541"/>
                        <a:pt x="515" y="541"/>
                        <a:pt x="515" y="541"/>
                      </a:cubicBezTo>
                      <a:cubicBezTo>
                        <a:pt x="515" y="541"/>
                        <a:pt x="515" y="541"/>
                        <a:pt x="515" y="541"/>
                      </a:cubicBezTo>
                      <a:cubicBezTo>
                        <a:pt x="517" y="541"/>
                        <a:pt x="518" y="541"/>
                        <a:pt x="520" y="541"/>
                      </a:cubicBezTo>
                      <a:cubicBezTo>
                        <a:pt x="522" y="542"/>
                        <a:pt x="524" y="542"/>
                        <a:pt x="526" y="542"/>
                      </a:cubicBezTo>
                      <a:cubicBezTo>
                        <a:pt x="528" y="542"/>
                        <a:pt x="529" y="542"/>
                        <a:pt x="531" y="542"/>
                      </a:cubicBezTo>
                      <a:cubicBezTo>
                        <a:pt x="533" y="542"/>
                        <a:pt x="535" y="542"/>
                        <a:pt x="537" y="542"/>
                      </a:cubicBezTo>
                      <a:cubicBezTo>
                        <a:pt x="538" y="542"/>
                        <a:pt x="538" y="542"/>
                        <a:pt x="539" y="542"/>
                      </a:cubicBezTo>
                      <a:cubicBezTo>
                        <a:pt x="540" y="542"/>
                        <a:pt x="541" y="542"/>
                        <a:pt x="542" y="542"/>
                      </a:cubicBezTo>
                      <a:cubicBezTo>
                        <a:pt x="545" y="542"/>
                        <a:pt x="547" y="543"/>
                        <a:pt x="549" y="543"/>
                      </a:cubicBezTo>
                      <a:cubicBezTo>
                        <a:pt x="551" y="543"/>
                        <a:pt x="552" y="543"/>
                        <a:pt x="554" y="543"/>
                      </a:cubicBezTo>
                      <a:cubicBezTo>
                        <a:pt x="556" y="543"/>
                        <a:pt x="558" y="543"/>
                        <a:pt x="560" y="543"/>
                      </a:cubicBezTo>
                      <a:cubicBezTo>
                        <a:pt x="561" y="543"/>
                        <a:pt x="561" y="543"/>
                        <a:pt x="561" y="543"/>
                      </a:cubicBezTo>
                      <a:cubicBezTo>
                        <a:pt x="562" y="543"/>
                        <a:pt x="562" y="543"/>
                        <a:pt x="562" y="543"/>
                      </a:cubicBezTo>
                      <a:cubicBezTo>
                        <a:pt x="562" y="543"/>
                        <a:pt x="562" y="543"/>
                        <a:pt x="562" y="543"/>
                      </a:cubicBezTo>
                      <a:cubicBezTo>
                        <a:pt x="563" y="543"/>
                        <a:pt x="564" y="543"/>
                        <a:pt x="565" y="543"/>
                      </a:cubicBezTo>
                      <a:cubicBezTo>
                        <a:pt x="568" y="543"/>
                        <a:pt x="570" y="543"/>
                        <a:pt x="572" y="543"/>
                      </a:cubicBezTo>
                      <a:cubicBezTo>
                        <a:pt x="574" y="543"/>
                        <a:pt x="576" y="543"/>
                        <a:pt x="577" y="543"/>
                      </a:cubicBezTo>
                      <a:cubicBezTo>
                        <a:pt x="579" y="543"/>
                        <a:pt x="582" y="543"/>
                        <a:pt x="584" y="543"/>
                      </a:cubicBezTo>
                      <a:cubicBezTo>
                        <a:pt x="585" y="543"/>
                        <a:pt x="585" y="543"/>
                        <a:pt x="586" y="543"/>
                      </a:cubicBezTo>
                      <a:cubicBezTo>
                        <a:pt x="586" y="543"/>
                        <a:pt x="587" y="543"/>
                        <a:pt x="587" y="543"/>
                      </a:cubicBezTo>
                      <a:cubicBezTo>
                        <a:pt x="588" y="543"/>
                        <a:pt x="588" y="543"/>
                        <a:pt x="589" y="544"/>
                      </a:cubicBezTo>
                      <a:cubicBezTo>
                        <a:pt x="592" y="544"/>
                        <a:pt x="594" y="544"/>
                        <a:pt x="597" y="544"/>
                      </a:cubicBezTo>
                      <a:cubicBezTo>
                        <a:pt x="598" y="544"/>
                        <a:pt x="599" y="544"/>
                        <a:pt x="601" y="544"/>
                      </a:cubicBezTo>
                      <a:cubicBezTo>
                        <a:pt x="604" y="544"/>
                        <a:pt x="608" y="544"/>
                        <a:pt x="612" y="544"/>
                      </a:cubicBezTo>
                      <a:cubicBezTo>
                        <a:pt x="612" y="544"/>
                        <a:pt x="612" y="544"/>
                        <a:pt x="612" y="544"/>
                      </a:cubicBezTo>
                      <a:cubicBezTo>
                        <a:pt x="613" y="544"/>
                        <a:pt x="613" y="544"/>
                        <a:pt x="613" y="544"/>
                      </a:cubicBezTo>
                      <a:cubicBezTo>
                        <a:pt x="617" y="544"/>
                        <a:pt x="621" y="544"/>
                        <a:pt x="625" y="544"/>
                      </a:cubicBezTo>
                      <a:cubicBezTo>
                        <a:pt x="626" y="544"/>
                        <a:pt x="627" y="544"/>
                        <a:pt x="628" y="544"/>
                      </a:cubicBezTo>
                      <a:cubicBezTo>
                        <a:pt x="631" y="544"/>
                        <a:pt x="634" y="544"/>
                        <a:pt x="637" y="544"/>
                      </a:cubicBezTo>
                      <a:cubicBezTo>
                        <a:pt x="638" y="544"/>
                        <a:pt x="639" y="544"/>
                        <a:pt x="640" y="544"/>
                      </a:cubicBezTo>
                      <a:cubicBezTo>
                        <a:pt x="641" y="544"/>
                        <a:pt x="642" y="544"/>
                        <a:pt x="643" y="544"/>
                      </a:cubicBezTo>
                      <a:cubicBezTo>
                        <a:pt x="645" y="544"/>
                        <a:pt x="647" y="544"/>
                        <a:pt x="648" y="544"/>
                      </a:cubicBezTo>
                      <a:cubicBezTo>
                        <a:pt x="650" y="544"/>
                        <a:pt x="652" y="544"/>
                        <a:pt x="653" y="543"/>
                      </a:cubicBezTo>
                      <a:cubicBezTo>
                        <a:pt x="656" y="543"/>
                        <a:pt x="658" y="543"/>
                        <a:pt x="660" y="543"/>
                      </a:cubicBezTo>
                      <a:cubicBezTo>
                        <a:pt x="662" y="543"/>
                        <a:pt x="664" y="543"/>
                        <a:pt x="665" y="543"/>
                      </a:cubicBezTo>
                      <a:cubicBezTo>
                        <a:pt x="667" y="543"/>
                        <a:pt x="668" y="543"/>
                        <a:pt x="670" y="543"/>
                      </a:cubicBezTo>
                      <a:cubicBezTo>
                        <a:pt x="670" y="543"/>
                        <a:pt x="670" y="543"/>
                        <a:pt x="670" y="543"/>
                      </a:cubicBezTo>
                      <a:cubicBezTo>
                        <a:pt x="670" y="543"/>
                        <a:pt x="670" y="543"/>
                        <a:pt x="670" y="543"/>
                      </a:cubicBezTo>
                      <a:cubicBezTo>
                        <a:pt x="671" y="543"/>
                        <a:pt x="671" y="543"/>
                        <a:pt x="672" y="543"/>
                      </a:cubicBezTo>
                      <a:cubicBezTo>
                        <a:pt x="674" y="543"/>
                        <a:pt x="675" y="543"/>
                        <a:pt x="677" y="543"/>
                      </a:cubicBezTo>
                      <a:cubicBezTo>
                        <a:pt x="679" y="543"/>
                        <a:pt x="681" y="543"/>
                        <a:pt x="684" y="543"/>
                      </a:cubicBezTo>
                      <a:cubicBezTo>
                        <a:pt x="685" y="543"/>
                        <a:pt x="686" y="543"/>
                        <a:pt x="688" y="543"/>
                      </a:cubicBezTo>
                      <a:cubicBezTo>
                        <a:pt x="689" y="543"/>
                        <a:pt x="690" y="543"/>
                        <a:pt x="691" y="543"/>
                      </a:cubicBezTo>
                      <a:cubicBezTo>
                        <a:pt x="692" y="543"/>
                        <a:pt x="694" y="543"/>
                        <a:pt x="695" y="543"/>
                      </a:cubicBezTo>
                      <a:cubicBezTo>
                        <a:pt x="697" y="542"/>
                        <a:pt x="699" y="542"/>
                        <a:pt x="700" y="542"/>
                      </a:cubicBezTo>
                      <a:cubicBezTo>
                        <a:pt x="702" y="542"/>
                        <a:pt x="705" y="542"/>
                        <a:pt x="707" y="542"/>
                      </a:cubicBezTo>
                      <a:cubicBezTo>
                        <a:pt x="707" y="542"/>
                        <a:pt x="708" y="542"/>
                        <a:pt x="708" y="542"/>
                      </a:cubicBezTo>
                      <a:cubicBezTo>
                        <a:pt x="709" y="542"/>
                        <a:pt x="709" y="542"/>
                        <a:pt x="709" y="542"/>
                      </a:cubicBezTo>
                      <a:cubicBezTo>
                        <a:pt x="710" y="542"/>
                        <a:pt x="711" y="542"/>
                        <a:pt x="712" y="542"/>
                      </a:cubicBezTo>
                      <a:cubicBezTo>
                        <a:pt x="714" y="542"/>
                        <a:pt x="716" y="542"/>
                        <a:pt x="718" y="542"/>
                      </a:cubicBezTo>
                      <a:cubicBezTo>
                        <a:pt x="720" y="542"/>
                        <a:pt x="721" y="542"/>
                        <a:pt x="723" y="541"/>
                      </a:cubicBezTo>
                      <a:cubicBezTo>
                        <a:pt x="724" y="541"/>
                        <a:pt x="726" y="541"/>
                        <a:pt x="727" y="541"/>
                      </a:cubicBezTo>
                      <a:cubicBezTo>
                        <a:pt x="728" y="541"/>
                        <a:pt x="728" y="541"/>
                        <a:pt x="728" y="541"/>
                      </a:cubicBezTo>
                      <a:cubicBezTo>
                        <a:pt x="729" y="541"/>
                        <a:pt x="729" y="541"/>
                        <a:pt x="729" y="541"/>
                      </a:cubicBezTo>
                      <a:cubicBezTo>
                        <a:pt x="731" y="541"/>
                        <a:pt x="733" y="541"/>
                        <a:pt x="734" y="541"/>
                      </a:cubicBezTo>
                      <a:cubicBezTo>
                        <a:pt x="736" y="541"/>
                        <a:pt x="739" y="541"/>
                        <a:pt x="741" y="541"/>
                      </a:cubicBezTo>
                      <a:cubicBezTo>
                        <a:pt x="742" y="540"/>
                        <a:pt x="744" y="540"/>
                        <a:pt x="745" y="540"/>
                      </a:cubicBezTo>
                      <a:cubicBezTo>
                        <a:pt x="746" y="540"/>
                        <a:pt x="746" y="540"/>
                        <a:pt x="746" y="540"/>
                      </a:cubicBezTo>
                      <a:cubicBezTo>
                        <a:pt x="747" y="540"/>
                        <a:pt x="747" y="540"/>
                        <a:pt x="747" y="540"/>
                      </a:cubicBezTo>
                      <a:cubicBezTo>
                        <a:pt x="749" y="540"/>
                        <a:pt x="750" y="540"/>
                        <a:pt x="752" y="540"/>
                      </a:cubicBezTo>
                      <a:cubicBezTo>
                        <a:pt x="753" y="540"/>
                        <a:pt x="755" y="540"/>
                        <a:pt x="757" y="540"/>
                      </a:cubicBezTo>
                      <a:cubicBezTo>
                        <a:pt x="757" y="540"/>
                        <a:pt x="758" y="540"/>
                        <a:pt x="758" y="540"/>
                      </a:cubicBezTo>
                      <a:cubicBezTo>
                        <a:pt x="760" y="539"/>
                        <a:pt x="761" y="539"/>
                        <a:pt x="763" y="539"/>
                      </a:cubicBezTo>
                      <a:cubicBezTo>
                        <a:pt x="764" y="539"/>
                        <a:pt x="766" y="539"/>
                        <a:pt x="768" y="539"/>
                      </a:cubicBezTo>
                      <a:cubicBezTo>
                        <a:pt x="768" y="539"/>
                        <a:pt x="769" y="539"/>
                        <a:pt x="770" y="539"/>
                      </a:cubicBezTo>
                      <a:cubicBezTo>
                        <a:pt x="771" y="539"/>
                        <a:pt x="771" y="539"/>
                        <a:pt x="772" y="539"/>
                      </a:cubicBezTo>
                      <a:cubicBezTo>
                        <a:pt x="773" y="539"/>
                        <a:pt x="773" y="539"/>
                        <a:pt x="774" y="539"/>
                      </a:cubicBezTo>
                      <a:cubicBezTo>
                        <a:pt x="775" y="538"/>
                        <a:pt x="777" y="538"/>
                        <a:pt x="778" y="538"/>
                      </a:cubicBezTo>
                      <a:cubicBezTo>
                        <a:pt x="779" y="538"/>
                        <a:pt x="780" y="538"/>
                        <a:pt x="781" y="538"/>
                      </a:cubicBezTo>
                      <a:cubicBezTo>
                        <a:pt x="782" y="538"/>
                        <a:pt x="784" y="538"/>
                        <a:pt x="785" y="538"/>
                      </a:cubicBezTo>
                      <a:cubicBezTo>
                        <a:pt x="786" y="538"/>
                        <a:pt x="788" y="537"/>
                        <a:pt x="789" y="537"/>
                      </a:cubicBezTo>
                      <a:cubicBezTo>
                        <a:pt x="790" y="537"/>
                        <a:pt x="791" y="537"/>
                        <a:pt x="792" y="537"/>
                      </a:cubicBezTo>
                      <a:cubicBezTo>
                        <a:pt x="794" y="537"/>
                        <a:pt x="795" y="537"/>
                        <a:pt x="796" y="537"/>
                      </a:cubicBezTo>
                      <a:cubicBezTo>
                        <a:pt x="797" y="537"/>
                        <a:pt x="798" y="537"/>
                        <a:pt x="800" y="537"/>
                      </a:cubicBezTo>
                      <a:cubicBezTo>
                        <a:pt x="801" y="536"/>
                        <a:pt x="802" y="536"/>
                        <a:pt x="803" y="536"/>
                      </a:cubicBezTo>
                      <a:cubicBezTo>
                        <a:pt x="805" y="536"/>
                        <a:pt x="806" y="536"/>
                        <a:pt x="807" y="536"/>
                      </a:cubicBezTo>
                      <a:cubicBezTo>
                        <a:pt x="808" y="536"/>
                        <a:pt x="809" y="536"/>
                        <a:pt x="810" y="536"/>
                      </a:cubicBezTo>
                      <a:cubicBezTo>
                        <a:pt x="811" y="535"/>
                        <a:pt x="813" y="535"/>
                        <a:pt x="814" y="535"/>
                      </a:cubicBezTo>
                      <a:cubicBezTo>
                        <a:pt x="816" y="535"/>
                        <a:pt x="817" y="535"/>
                        <a:pt x="818" y="535"/>
                      </a:cubicBezTo>
                      <a:cubicBezTo>
                        <a:pt x="819" y="535"/>
                        <a:pt x="820" y="535"/>
                        <a:pt x="820" y="535"/>
                      </a:cubicBezTo>
                      <a:cubicBezTo>
                        <a:pt x="822" y="535"/>
                        <a:pt x="823" y="534"/>
                        <a:pt x="825" y="534"/>
                      </a:cubicBezTo>
                      <a:cubicBezTo>
                        <a:pt x="826" y="534"/>
                        <a:pt x="828" y="534"/>
                        <a:pt x="829" y="534"/>
                      </a:cubicBezTo>
                      <a:cubicBezTo>
                        <a:pt x="830" y="534"/>
                        <a:pt x="830" y="534"/>
                        <a:pt x="831" y="534"/>
                      </a:cubicBezTo>
                      <a:cubicBezTo>
                        <a:pt x="832" y="533"/>
                        <a:pt x="834" y="533"/>
                        <a:pt x="836" y="533"/>
                      </a:cubicBezTo>
                      <a:cubicBezTo>
                        <a:pt x="837" y="533"/>
                        <a:pt x="838" y="533"/>
                        <a:pt x="840" y="533"/>
                      </a:cubicBezTo>
                      <a:cubicBezTo>
                        <a:pt x="841" y="533"/>
                        <a:pt x="841" y="533"/>
                        <a:pt x="841" y="533"/>
                      </a:cubicBezTo>
                      <a:cubicBezTo>
                        <a:pt x="841" y="533"/>
                        <a:pt x="841" y="533"/>
                        <a:pt x="841" y="533"/>
                      </a:cubicBezTo>
                      <a:cubicBezTo>
                        <a:pt x="843" y="532"/>
                        <a:pt x="845" y="532"/>
                        <a:pt x="847" y="532"/>
                      </a:cubicBezTo>
                      <a:cubicBezTo>
                        <a:pt x="848" y="532"/>
                        <a:pt x="849" y="532"/>
                        <a:pt x="850" y="532"/>
                      </a:cubicBezTo>
                      <a:cubicBezTo>
                        <a:pt x="851" y="531"/>
                        <a:pt x="851" y="531"/>
                        <a:pt x="851" y="531"/>
                      </a:cubicBezTo>
                      <a:cubicBezTo>
                        <a:pt x="852" y="531"/>
                        <a:pt x="853" y="531"/>
                        <a:pt x="854" y="531"/>
                      </a:cubicBezTo>
                      <a:cubicBezTo>
                        <a:pt x="856" y="531"/>
                        <a:pt x="858" y="531"/>
                        <a:pt x="860" y="530"/>
                      </a:cubicBezTo>
                      <a:cubicBezTo>
                        <a:pt x="861" y="530"/>
                        <a:pt x="861" y="530"/>
                        <a:pt x="861" y="530"/>
                      </a:cubicBezTo>
                      <a:cubicBezTo>
                        <a:pt x="862" y="530"/>
                        <a:pt x="863" y="530"/>
                        <a:pt x="864" y="530"/>
                      </a:cubicBezTo>
                      <a:cubicBezTo>
                        <a:pt x="866" y="530"/>
                        <a:pt x="868" y="529"/>
                        <a:pt x="870" y="529"/>
                      </a:cubicBezTo>
                      <a:cubicBezTo>
                        <a:pt x="871" y="529"/>
                        <a:pt x="871" y="529"/>
                        <a:pt x="871" y="529"/>
                      </a:cubicBezTo>
                      <a:cubicBezTo>
                        <a:pt x="872" y="529"/>
                        <a:pt x="873" y="529"/>
                        <a:pt x="874" y="529"/>
                      </a:cubicBezTo>
                      <a:cubicBezTo>
                        <a:pt x="876" y="528"/>
                        <a:pt x="878" y="528"/>
                        <a:pt x="879" y="528"/>
                      </a:cubicBezTo>
                      <a:cubicBezTo>
                        <a:pt x="880" y="528"/>
                        <a:pt x="880" y="528"/>
                        <a:pt x="881" y="528"/>
                      </a:cubicBezTo>
                      <a:cubicBezTo>
                        <a:pt x="882" y="528"/>
                        <a:pt x="883" y="527"/>
                        <a:pt x="884" y="527"/>
                      </a:cubicBezTo>
                      <a:cubicBezTo>
                        <a:pt x="886" y="527"/>
                        <a:pt x="887" y="527"/>
                        <a:pt x="889" y="527"/>
                      </a:cubicBezTo>
                      <a:cubicBezTo>
                        <a:pt x="889" y="527"/>
                        <a:pt x="890" y="526"/>
                        <a:pt x="891" y="526"/>
                      </a:cubicBezTo>
                      <a:cubicBezTo>
                        <a:pt x="892" y="526"/>
                        <a:pt x="893" y="526"/>
                        <a:pt x="894" y="526"/>
                      </a:cubicBezTo>
                      <a:cubicBezTo>
                        <a:pt x="895" y="526"/>
                        <a:pt x="897" y="525"/>
                        <a:pt x="898" y="525"/>
                      </a:cubicBezTo>
                      <a:cubicBezTo>
                        <a:pt x="899" y="525"/>
                        <a:pt x="900" y="525"/>
                        <a:pt x="900" y="525"/>
                      </a:cubicBezTo>
                      <a:cubicBezTo>
                        <a:pt x="902" y="525"/>
                        <a:pt x="903" y="525"/>
                        <a:pt x="904" y="524"/>
                      </a:cubicBezTo>
                      <a:cubicBezTo>
                        <a:pt x="905" y="524"/>
                        <a:pt x="906" y="524"/>
                        <a:pt x="907" y="524"/>
                      </a:cubicBezTo>
                      <a:cubicBezTo>
                        <a:pt x="908" y="524"/>
                        <a:pt x="909" y="524"/>
                        <a:pt x="910" y="523"/>
                      </a:cubicBezTo>
                      <a:cubicBezTo>
                        <a:pt x="911" y="523"/>
                        <a:pt x="912" y="523"/>
                        <a:pt x="913" y="523"/>
                      </a:cubicBezTo>
                      <a:cubicBezTo>
                        <a:pt x="914" y="523"/>
                        <a:pt x="915" y="523"/>
                        <a:pt x="916" y="522"/>
                      </a:cubicBezTo>
                      <a:cubicBezTo>
                        <a:pt x="917" y="522"/>
                        <a:pt x="918" y="522"/>
                        <a:pt x="919" y="522"/>
                      </a:cubicBezTo>
                      <a:cubicBezTo>
                        <a:pt x="920" y="522"/>
                        <a:pt x="921" y="522"/>
                        <a:pt x="921" y="522"/>
                      </a:cubicBezTo>
                      <a:cubicBezTo>
                        <a:pt x="922" y="521"/>
                        <a:pt x="922" y="521"/>
                        <a:pt x="922" y="521"/>
                      </a:cubicBezTo>
                      <a:cubicBezTo>
                        <a:pt x="923" y="521"/>
                        <a:pt x="924" y="521"/>
                        <a:pt x="925" y="521"/>
                      </a:cubicBezTo>
                      <a:cubicBezTo>
                        <a:pt x="926" y="521"/>
                        <a:pt x="927" y="521"/>
                        <a:pt x="929" y="520"/>
                      </a:cubicBezTo>
                      <a:cubicBezTo>
                        <a:pt x="930" y="520"/>
                        <a:pt x="932" y="520"/>
                        <a:pt x="933" y="520"/>
                      </a:cubicBezTo>
                      <a:cubicBezTo>
                        <a:pt x="934" y="519"/>
                        <a:pt x="935" y="519"/>
                        <a:pt x="936" y="519"/>
                      </a:cubicBezTo>
                      <a:cubicBezTo>
                        <a:pt x="936" y="519"/>
                        <a:pt x="937" y="519"/>
                        <a:pt x="937" y="519"/>
                      </a:cubicBezTo>
                      <a:cubicBezTo>
                        <a:pt x="939" y="518"/>
                        <a:pt x="940" y="518"/>
                        <a:pt x="941" y="518"/>
                      </a:cubicBezTo>
                      <a:cubicBezTo>
                        <a:pt x="943" y="518"/>
                        <a:pt x="944" y="517"/>
                        <a:pt x="945" y="517"/>
                      </a:cubicBezTo>
                      <a:cubicBezTo>
                        <a:pt x="947" y="517"/>
                        <a:pt x="948" y="517"/>
                        <a:pt x="949" y="516"/>
                      </a:cubicBezTo>
                      <a:cubicBezTo>
                        <a:pt x="950" y="516"/>
                        <a:pt x="950" y="516"/>
                        <a:pt x="951" y="516"/>
                      </a:cubicBezTo>
                      <a:cubicBezTo>
                        <a:pt x="952" y="516"/>
                        <a:pt x="953" y="516"/>
                        <a:pt x="953" y="516"/>
                      </a:cubicBezTo>
                      <a:cubicBezTo>
                        <a:pt x="955" y="515"/>
                        <a:pt x="956" y="515"/>
                        <a:pt x="958" y="515"/>
                      </a:cubicBezTo>
                      <a:cubicBezTo>
                        <a:pt x="959" y="514"/>
                        <a:pt x="960" y="514"/>
                        <a:pt x="961" y="514"/>
                      </a:cubicBezTo>
                      <a:cubicBezTo>
                        <a:pt x="962" y="514"/>
                        <a:pt x="963" y="514"/>
                        <a:pt x="964" y="513"/>
                      </a:cubicBezTo>
                      <a:cubicBezTo>
                        <a:pt x="964" y="513"/>
                        <a:pt x="965" y="513"/>
                        <a:pt x="965" y="513"/>
                      </a:cubicBezTo>
                      <a:cubicBezTo>
                        <a:pt x="965" y="513"/>
                        <a:pt x="965" y="513"/>
                        <a:pt x="965" y="513"/>
                      </a:cubicBezTo>
                      <a:cubicBezTo>
                        <a:pt x="967" y="513"/>
                        <a:pt x="968" y="513"/>
                        <a:pt x="969" y="512"/>
                      </a:cubicBezTo>
                      <a:cubicBezTo>
                        <a:pt x="970" y="512"/>
                        <a:pt x="972" y="512"/>
                        <a:pt x="973" y="511"/>
                      </a:cubicBezTo>
                      <a:cubicBezTo>
                        <a:pt x="974" y="511"/>
                        <a:pt x="975" y="511"/>
                        <a:pt x="977" y="511"/>
                      </a:cubicBezTo>
                      <a:cubicBezTo>
                        <a:pt x="978" y="510"/>
                        <a:pt x="979" y="510"/>
                        <a:pt x="981" y="510"/>
                      </a:cubicBezTo>
                      <a:cubicBezTo>
                        <a:pt x="982" y="509"/>
                        <a:pt x="983" y="509"/>
                        <a:pt x="984" y="509"/>
                      </a:cubicBezTo>
                      <a:cubicBezTo>
                        <a:pt x="985" y="509"/>
                        <a:pt x="985" y="509"/>
                        <a:pt x="986" y="508"/>
                      </a:cubicBezTo>
                      <a:cubicBezTo>
                        <a:pt x="987" y="508"/>
                        <a:pt x="987" y="508"/>
                        <a:pt x="988" y="508"/>
                      </a:cubicBezTo>
                      <a:cubicBezTo>
                        <a:pt x="989" y="508"/>
                        <a:pt x="990" y="507"/>
                        <a:pt x="991" y="507"/>
                      </a:cubicBezTo>
                      <a:cubicBezTo>
                        <a:pt x="992" y="507"/>
                        <a:pt x="993" y="507"/>
                        <a:pt x="994" y="506"/>
                      </a:cubicBezTo>
                      <a:cubicBezTo>
                        <a:pt x="995" y="506"/>
                        <a:pt x="996" y="506"/>
                        <a:pt x="996" y="506"/>
                      </a:cubicBezTo>
                      <a:cubicBezTo>
                        <a:pt x="997" y="506"/>
                        <a:pt x="998" y="505"/>
                        <a:pt x="998" y="505"/>
                      </a:cubicBezTo>
                      <a:cubicBezTo>
                        <a:pt x="999" y="505"/>
                        <a:pt x="1001" y="504"/>
                        <a:pt x="1002" y="504"/>
                      </a:cubicBezTo>
                      <a:cubicBezTo>
                        <a:pt x="1003" y="504"/>
                        <a:pt x="1003" y="504"/>
                        <a:pt x="1003" y="504"/>
                      </a:cubicBezTo>
                      <a:cubicBezTo>
                        <a:pt x="1004" y="503"/>
                        <a:pt x="1004" y="503"/>
                        <a:pt x="1004" y="503"/>
                      </a:cubicBezTo>
                      <a:cubicBezTo>
                        <a:pt x="1005" y="503"/>
                        <a:pt x="1005" y="503"/>
                        <a:pt x="1005" y="503"/>
                      </a:cubicBezTo>
                      <a:cubicBezTo>
                        <a:pt x="1007" y="503"/>
                        <a:pt x="1009" y="502"/>
                        <a:pt x="1011" y="501"/>
                      </a:cubicBezTo>
                      <a:cubicBezTo>
                        <a:pt x="1012" y="501"/>
                        <a:pt x="1012" y="501"/>
                        <a:pt x="1012" y="501"/>
                      </a:cubicBezTo>
                      <a:cubicBezTo>
                        <a:pt x="1012" y="501"/>
                        <a:pt x="1012" y="501"/>
                        <a:pt x="1012" y="501"/>
                      </a:cubicBezTo>
                      <a:cubicBezTo>
                        <a:pt x="1013" y="501"/>
                        <a:pt x="1013" y="501"/>
                        <a:pt x="1014" y="501"/>
                      </a:cubicBezTo>
                      <a:cubicBezTo>
                        <a:pt x="1015" y="500"/>
                        <a:pt x="1016" y="500"/>
                        <a:pt x="1018" y="500"/>
                      </a:cubicBezTo>
                      <a:cubicBezTo>
                        <a:pt x="1018" y="499"/>
                        <a:pt x="1018" y="499"/>
                        <a:pt x="1019" y="499"/>
                      </a:cubicBezTo>
                      <a:cubicBezTo>
                        <a:pt x="1019" y="499"/>
                        <a:pt x="1020" y="499"/>
                        <a:pt x="1021" y="499"/>
                      </a:cubicBezTo>
                      <a:cubicBezTo>
                        <a:pt x="1022" y="498"/>
                        <a:pt x="1023" y="498"/>
                        <a:pt x="1024" y="498"/>
                      </a:cubicBezTo>
                      <a:cubicBezTo>
                        <a:pt x="1024" y="497"/>
                        <a:pt x="1025" y="497"/>
                        <a:pt x="1025" y="497"/>
                      </a:cubicBezTo>
                      <a:cubicBezTo>
                        <a:pt x="1026" y="497"/>
                        <a:pt x="1027" y="497"/>
                        <a:pt x="1027" y="496"/>
                      </a:cubicBezTo>
                      <a:cubicBezTo>
                        <a:pt x="1028" y="496"/>
                        <a:pt x="1029" y="496"/>
                        <a:pt x="1030" y="496"/>
                      </a:cubicBezTo>
                      <a:cubicBezTo>
                        <a:pt x="1030" y="495"/>
                        <a:pt x="1031" y="495"/>
                        <a:pt x="1032" y="495"/>
                      </a:cubicBezTo>
                      <a:cubicBezTo>
                        <a:pt x="1032" y="495"/>
                        <a:pt x="1033" y="494"/>
                        <a:pt x="1034" y="494"/>
                      </a:cubicBezTo>
                      <a:cubicBezTo>
                        <a:pt x="1034" y="494"/>
                        <a:pt x="1035" y="494"/>
                        <a:pt x="1035" y="494"/>
                      </a:cubicBezTo>
                      <a:cubicBezTo>
                        <a:pt x="1036" y="493"/>
                        <a:pt x="1037" y="493"/>
                        <a:pt x="1038" y="493"/>
                      </a:cubicBezTo>
                      <a:cubicBezTo>
                        <a:pt x="1038" y="493"/>
                        <a:pt x="1038" y="492"/>
                        <a:pt x="1039" y="492"/>
                      </a:cubicBezTo>
                      <a:cubicBezTo>
                        <a:pt x="1039" y="492"/>
                        <a:pt x="1039" y="492"/>
                        <a:pt x="1039" y="492"/>
                      </a:cubicBezTo>
                      <a:cubicBezTo>
                        <a:pt x="1040" y="492"/>
                        <a:pt x="1040" y="492"/>
                        <a:pt x="1041" y="492"/>
                      </a:cubicBezTo>
                      <a:cubicBezTo>
                        <a:pt x="1042" y="491"/>
                        <a:pt x="1042" y="491"/>
                        <a:pt x="1043" y="491"/>
                      </a:cubicBezTo>
                      <a:cubicBezTo>
                        <a:pt x="1044" y="490"/>
                        <a:pt x="1044" y="490"/>
                        <a:pt x="1045" y="490"/>
                      </a:cubicBezTo>
                      <a:cubicBezTo>
                        <a:pt x="1045" y="490"/>
                        <a:pt x="1046" y="490"/>
                        <a:pt x="1046" y="489"/>
                      </a:cubicBezTo>
                      <a:cubicBezTo>
                        <a:pt x="1047" y="489"/>
                        <a:pt x="1048" y="489"/>
                        <a:pt x="1048" y="489"/>
                      </a:cubicBezTo>
                      <a:cubicBezTo>
                        <a:pt x="1049" y="488"/>
                        <a:pt x="1049" y="488"/>
                        <a:pt x="1050" y="488"/>
                      </a:cubicBezTo>
                      <a:cubicBezTo>
                        <a:pt x="1050" y="488"/>
                        <a:pt x="1051" y="488"/>
                        <a:pt x="1051" y="487"/>
                      </a:cubicBezTo>
                      <a:cubicBezTo>
                        <a:pt x="1052" y="487"/>
                        <a:pt x="1052" y="487"/>
                        <a:pt x="1053" y="486"/>
                      </a:cubicBezTo>
                      <a:cubicBezTo>
                        <a:pt x="1054" y="486"/>
                        <a:pt x="1054" y="486"/>
                        <a:pt x="1055" y="486"/>
                      </a:cubicBezTo>
                      <a:cubicBezTo>
                        <a:pt x="1055" y="486"/>
                        <a:pt x="1055" y="486"/>
                        <a:pt x="1055" y="486"/>
                      </a:cubicBezTo>
                      <a:cubicBezTo>
                        <a:pt x="1056" y="485"/>
                        <a:pt x="1056" y="485"/>
                        <a:pt x="1056" y="485"/>
                      </a:cubicBezTo>
                      <a:cubicBezTo>
                        <a:pt x="1056" y="485"/>
                        <a:pt x="1057" y="485"/>
                        <a:pt x="1058" y="484"/>
                      </a:cubicBezTo>
                      <a:cubicBezTo>
                        <a:pt x="1058" y="484"/>
                        <a:pt x="1059" y="484"/>
                        <a:pt x="1059" y="484"/>
                      </a:cubicBezTo>
                      <a:cubicBezTo>
                        <a:pt x="1059" y="483"/>
                        <a:pt x="1059" y="483"/>
                        <a:pt x="1059" y="483"/>
                      </a:cubicBezTo>
                      <a:cubicBezTo>
                        <a:pt x="1060" y="483"/>
                        <a:pt x="1060" y="483"/>
                        <a:pt x="1060" y="483"/>
                      </a:cubicBezTo>
                      <a:cubicBezTo>
                        <a:pt x="1061" y="483"/>
                        <a:pt x="1062" y="482"/>
                        <a:pt x="1062" y="482"/>
                      </a:cubicBezTo>
                      <a:cubicBezTo>
                        <a:pt x="1063" y="482"/>
                        <a:pt x="1063" y="482"/>
                        <a:pt x="1064" y="481"/>
                      </a:cubicBezTo>
                      <a:cubicBezTo>
                        <a:pt x="1065" y="481"/>
                        <a:pt x="1065" y="481"/>
                        <a:pt x="1065" y="481"/>
                      </a:cubicBezTo>
                      <a:cubicBezTo>
                        <a:pt x="1065" y="480"/>
                        <a:pt x="1066" y="480"/>
                        <a:pt x="1066" y="480"/>
                      </a:cubicBezTo>
                      <a:cubicBezTo>
                        <a:pt x="1067" y="480"/>
                        <a:pt x="1067" y="479"/>
                        <a:pt x="1068" y="479"/>
                      </a:cubicBezTo>
                      <a:cubicBezTo>
                        <a:pt x="1069" y="478"/>
                        <a:pt x="1069" y="478"/>
                        <a:pt x="1069" y="478"/>
                      </a:cubicBezTo>
                      <a:cubicBezTo>
                        <a:pt x="1069" y="478"/>
                        <a:pt x="1070" y="478"/>
                        <a:pt x="1070" y="478"/>
                      </a:cubicBezTo>
                      <a:cubicBezTo>
                        <a:pt x="1071" y="477"/>
                        <a:pt x="1071" y="477"/>
                        <a:pt x="1072" y="477"/>
                      </a:cubicBezTo>
                      <a:cubicBezTo>
                        <a:pt x="1073" y="476"/>
                        <a:pt x="1073" y="476"/>
                        <a:pt x="1073" y="476"/>
                      </a:cubicBezTo>
                      <a:cubicBezTo>
                        <a:pt x="1073" y="476"/>
                        <a:pt x="1074" y="476"/>
                        <a:pt x="1074" y="475"/>
                      </a:cubicBezTo>
                      <a:cubicBezTo>
                        <a:pt x="1075" y="475"/>
                        <a:pt x="1075" y="475"/>
                        <a:pt x="1075" y="474"/>
                      </a:cubicBezTo>
                      <a:cubicBezTo>
                        <a:pt x="1076" y="474"/>
                        <a:pt x="1076" y="474"/>
                        <a:pt x="1076" y="474"/>
                      </a:cubicBezTo>
                      <a:cubicBezTo>
                        <a:pt x="1076" y="474"/>
                        <a:pt x="1076" y="474"/>
                        <a:pt x="1076" y="474"/>
                      </a:cubicBezTo>
                      <a:cubicBezTo>
                        <a:pt x="1077" y="474"/>
                        <a:pt x="1077" y="473"/>
                        <a:pt x="1077" y="473"/>
                      </a:cubicBezTo>
                      <a:cubicBezTo>
                        <a:pt x="1078" y="473"/>
                        <a:pt x="1078" y="472"/>
                        <a:pt x="1079" y="472"/>
                      </a:cubicBezTo>
                      <a:cubicBezTo>
                        <a:pt x="1080" y="471"/>
                        <a:pt x="1080" y="471"/>
                        <a:pt x="1080" y="471"/>
                      </a:cubicBezTo>
                      <a:cubicBezTo>
                        <a:pt x="1081" y="471"/>
                        <a:pt x="1081" y="471"/>
                        <a:pt x="1081" y="471"/>
                      </a:cubicBezTo>
                      <a:cubicBezTo>
                        <a:pt x="1081" y="470"/>
                        <a:pt x="1082" y="470"/>
                        <a:pt x="1082" y="470"/>
                      </a:cubicBezTo>
                      <a:cubicBezTo>
                        <a:pt x="1083" y="469"/>
                        <a:pt x="1083" y="469"/>
                        <a:pt x="1083" y="469"/>
                      </a:cubicBezTo>
                      <a:cubicBezTo>
                        <a:pt x="1084" y="468"/>
                        <a:pt x="1084" y="468"/>
                        <a:pt x="1084" y="468"/>
                      </a:cubicBezTo>
                      <a:cubicBezTo>
                        <a:pt x="1084" y="468"/>
                        <a:pt x="1085" y="468"/>
                        <a:pt x="1085" y="467"/>
                      </a:cubicBezTo>
                      <a:cubicBezTo>
                        <a:pt x="1086" y="466"/>
                        <a:pt x="1086" y="466"/>
                        <a:pt x="1086" y="466"/>
                      </a:cubicBezTo>
                      <a:cubicBezTo>
                        <a:pt x="1086" y="466"/>
                        <a:pt x="1086" y="466"/>
                        <a:pt x="1086" y="466"/>
                      </a:cubicBezTo>
                      <a:cubicBezTo>
                        <a:pt x="1087" y="466"/>
                        <a:pt x="1087" y="466"/>
                        <a:pt x="1087" y="466"/>
                      </a:cubicBezTo>
                      <a:cubicBezTo>
                        <a:pt x="1088" y="465"/>
                        <a:pt x="1088" y="465"/>
                        <a:pt x="1088" y="465"/>
                      </a:cubicBezTo>
                      <a:cubicBezTo>
                        <a:pt x="1088" y="464"/>
                        <a:pt x="1088" y="464"/>
                        <a:pt x="1088" y="464"/>
                      </a:cubicBezTo>
                      <a:cubicBezTo>
                        <a:pt x="1088" y="464"/>
                        <a:pt x="1088" y="464"/>
                        <a:pt x="1088" y="464"/>
                      </a:cubicBezTo>
                      <a:cubicBezTo>
                        <a:pt x="1088" y="464"/>
                        <a:pt x="1088" y="464"/>
                        <a:pt x="1088" y="464"/>
                      </a:cubicBezTo>
                      <a:cubicBezTo>
                        <a:pt x="1089" y="464"/>
                        <a:pt x="1089" y="464"/>
                        <a:pt x="1089" y="464"/>
                      </a:cubicBezTo>
                      <a:cubicBezTo>
                        <a:pt x="1089" y="463"/>
                        <a:pt x="1089" y="463"/>
                        <a:pt x="1090" y="462"/>
                      </a:cubicBezTo>
                      <a:cubicBezTo>
                        <a:pt x="1091" y="461"/>
                        <a:pt x="1091" y="461"/>
                        <a:pt x="1091" y="461"/>
                      </a:cubicBezTo>
                      <a:cubicBezTo>
                        <a:pt x="1091" y="461"/>
                        <a:pt x="1091" y="461"/>
                        <a:pt x="1091" y="461"/>
                      </a:cubicBezTo>
                      <a:cubicBezTo>
                        <a:pt x="1091" y="461"/>
                        <a:pt x="1091" y="460"/>
                        <a:pt x="1092" y="460"/>
                      </a:cubicBezTo>
                      <a:cubicBezTo>
                        <a:pt x="1092" y="459"/>
                        <a:pt x="1092" y="459"/>
                        <a:pt x="1092" y="459"/>
                      </a:cubicBezTo>
                      <a:cubicBezTo>
                        <a:pt x="1092" y="459"/>
                        <a:pt x="1092" y="459"/>
                        <a:pt x="1092" y="459"/>
                      </a:cubicBezTo>
                      <a:cubicBezTo>
                        <a:pt x="1093" y="458"/>
                        <a:pt x="1093" y="458"/>
                        <a:pt x="1094" y="457"/>
                      </a:cubicBezTo>
                      <a:cubicBezTo>
                        <a:pt x="1094" y="457"/>
                        <a:pt x="1094" y="457"/>
                        <a:pt x="1094" y="457"/>
                      </a:cubicBezTo>
                      <a:cubicBezTo>
                        <a:pt x="1094" y="457"/>
                        <a:pt x="1094" y="457"/>
                        <a:pt x="1094" y="457"/>
                      </a:cubicBezTo>
                      <a:cubicBezTo>
                        <a:pt x="1094" y="456"/>
                        <a:pt x="1094" y="456"/>
                        <a:pt x="1094" y="456"/>
                      </a:cubicBezTo>
                      <a:cubicBezTo>
                        <a:pt x="1095" y="455"/>
                        <a:pt x="1095" y="455"/>
                        <a:pt x="1095" y="454"/>
                      </a:cubicBezTo>
                      <a:cubicBezTo>
                        <a:pt x="1128" y="383"/>
                        <a:pt x="1161" y="311"/>
                        <a:pt x="1194" y="239"/>
                      </a:cubicBezTo>
                      <a:cubicBezTo>
                        <a:pt x="1209" y="207"/>
                        <a:pt x="1224" y="174"/>
                        <a:pt x="1239" y="142"/>
                      </a:cubicBezTo>
                      <a:cubicBezTo>
                        <a:pt x="1240" y="138"/>
                        <a:pt x="1241" y="135"/>
                        <a:pt x="1241" y="131"/>
                      </a:cubicBezTo>
                      <a:cubicBezTo>
                        <a:pt x="1242" y="130"/>
                        <a:pt x="1242" y="129"/>
                        <a:pt x="1241" y="128"/>
                      </a:cubicBezTo>
                      <a:cubicBezTo>
                        <a:pt x="1241" y="127"/>
                        <a:pt x="1241" y="127"/>
                        <a:pt x="1241" y="127"/>
                      </a:cubicBezTo>
                      <a:close/>
                    </a:path>
                  </a:pathLst>
                </a:custGeom>
                <a:solidFill>
                  <a:srgbClr val="4D51CB"/>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sp>
              <p:nvSpPr>
                <p:cNvPr id="13" name="Freeform 164">
                  <a:extLst>
                    <a:ext uri="{FF2B5EF4-FFF2-40B4-BE49-F238E27FC236}">
                      <a16:creationId xmlns:a16="http://schemas.microsoft.com/office/drawing/2014/main" id="{E61F5FEC-C7AD-A00B-1843-C3F637DD6373}"/>
                    </a:ext>
                  </a:extLst>
                </p:cNvPr>
                <p:cNvSpPr>
                  <a:spLocks/>
                </p:cNvSpPr>
                <p:nvPr/>
              </p:nvSpPr>
              <p:spPr bwMode="auto">
                <a:xfrm>
                  <a:off x="2490993" y="2652179"/>
                  <a:ext cx="3535793" cy="581943"/>
                </a:xfrm>
                <a:custGeom>
                  <a:avLst/>
                  <a:gdLst>
                    <a:gd name="T0" fmla="*/ 1247 w 1253"/>
                    <a:gd name="T1" fmla="*/ 132 h 260"/>
                    <a:gd name="T2" fmla="*/ 616 w 1253"/>
                    <a:gd name="T3" fmla="*/ 259 h 260"/>
                    <a:gd name="T4" fmla="*/ 6 w 1253"/>
                    <a:gd name="T5" fmla="*/ 128 h 260"/>
                    <a:gd name="T6" fmla="*/ 638 w 1253"/>
                    <a:gd name="T7" fmla="*/ 1 h 260"/>
                    <a:gd name="T8" fmla="*/ 1247 w 1253"/>
                    <a:gd name="T9" fmla="*/ 132 h 260"/>
                  </a:gdLst>
                  <a:ahLst/>
                  <a:cxnLst>
                    <a:cxn ang="0">
                      <a:pos x="T0" y="T1"/>
                    </a:cxn>
                    <a:cxn ang="0">
                      <a:pos x="T2" y="T3"/>
                    </a:cxn>
                    <a:cxn ang="0">
                      <a:pos x="T4" y="T5"/>
                    </a:cxn>
                    <a:cxn ang="0">
                      <a:pos x="T6" y="T7"/>
                    </a:cxn>
                    <a:cxn ang="0">
                      <a:pos x="T8" y="T9"/>
                    </a:cxn>
                  </a:cxnLst>
                  <a:rect l="0" t="0" r="r" b="b"/>
                  <a:pathLst>
                    <a:path w="1253" h="260">
                      <a:moveTo>
                        <a:pt x="1247" y="132"/>
                      </a:moveTo>
                      <a:cubicBezTo>
                        <a:pt x="1241" y="204"/>
                        <a:pt x="959" y="260"/>
                        <a:pt x="616" y="259"/>
                      </a:cubicBezTo>
                      <a:cubicBezTo>
                        <a:pt x="273" y="258"/>
                        <a:pt x="0" y="199"/>
                        <a:pt x="6" y="128"/>
                      </a:cubicBezTo>
                      <a:cubicBezTo>
                        <a:pt x="12" y="57"/>
                        <a:pt x="295" y="0"/>
                        <a:pt x="638" y="1"/>
                      </a:cubicBezTo>
                      <a:cubicBezTo>
                        <a:pt x="980" y="2"/>
                        <a:pt x="1253" y="61"/>
                        <a:pt x="1247" y="132"/>
                      </a:cubicBezTo>
                      <a:close/>
                    </a:path>
                  </a:pathLst>
                </a:custGeom>
                <a:solidFill>
                  <a:srgbClr val="3F44A9"/>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grpSp>
          <p:grpSp>
            <p:nvGrpSpPr>
              <p:cNvPr id="7" name="Group 6">
                <a:extLst>
                  <a:ext uri="{FF2B5EF4-FFF2-40B4-BE49-F238E27FC236}">
                    <a16:creationId xmlns:a16="http://schemas.microsoft.com/office/drawing/2014/main" id="{66415807-1AE6-CE55-F239-77F3858D50DD}"/>
                  </a:ext>
                </a:extLst>
              </p:cNvPr>
              <p:cNvGrpSpPr/>
              <p:nvPr/>
            </p:nvGrpSpPr>
            <p:grpSpPr>
              <a:xfrm>
                <a:off x="2059056" y="4029075"/>
                <a:ext cx="4790093" cy="1449283"/>
                <a:chOff x="2051105" y="1745672"/>
                <a:chExt cx="4419146" cy="1337050"/>
              </a:xfrm>
            </p:grpSpPr>
            <p:sp>
              <p:nvSpPr>
                <p:cNvPr id="8" name="Freeform 165">
                  <a:extLst>
                    <a:ext uri="{FF2B5EF4-FFF2-40B4-BE49-F238E27FC236}">
                      <a16:creationId xmlns:a16="http://schemas.microsoft.com/office/drawing/2014/main" id="{4DCC6325-83D9-FE6E-50EF-DA2E0C929E10}"/>
                    </a:ext>
                  </a:extLst>
                </p:cNvPr>
                <p:cNvSpPr>
                  <a:spLocks/>
                </p:cNvSpPr>
                <p:nvPr/>
              </p:nvSpPr>
              <p:spPr bwMode="auto">
                <a:xfrm>
                  <a:off x="2073755" y="1747564"/>
                  <a:ext cx="4373846" cy="1335158"/>
                </a:xfrm>
                <a:custGeom>
                  <a:avLst/>
                  <a:gdLst>
                    <a:gd name="T0" fmla="*/ 1545 w 1550"/>
                    <a:gd name="T1" fmla="*/ 143 h 596"/>
                    <a:gd name="T2" fmla="*/ 1529 w 1550"/>
                    <a:gd name="T3" fmla="*/ 124 h 596"/>
                    <a:gd name="T4" fmla="*/ 1507 w 1550"/>
                    <a:gd name="T5" fmla="*/ 108 h 596"/>
                    <a:gd name="T6" fmla="*/ 1472 w 1550"/>
                    <a:gd name="T7" fmla="*/ 91 h 596"/>
                    <a:gd name="T8" fmla="*/ 1437 w 1550"/>
                    <a:gd name="T9" fmla="*/ 78 h 596"/>
                    <a:gd name="T10" fmla="*/ 1396 w 1550"/>
                    <a:gd name="T11" fmla="*/ 65 h 596"/>
                    <a:gd name="T12" fmla="*/ 1358 w 1550"/>
                    <a:gd name="T13" fmla="*/ 55 h 596"/>
                    <a:gd name="T14" fmla="*/ 1292 w 1550"/>
                    <a:gd name="T15" fmla="*/ 41 h 596"/>
                    <a:gd name="T16" fmla="*/ 247 w 1550"/>
                    <a:gd name="T17" fmla="*/ 43 h 596"/>
                    <a:gd name="T18" fmla="*/ 199 w 1550"/>
                    <a:gd name="T19" fmla="*/ 53 h 596"/>
                    <a:gd name="T20" fmla="*/ 146 w 1550"/>
                    <a:gd name="T21" fmla="*/ 67 h 596"/>
                    <a:gd name="T22" fmla="*/ 104 w 1550"/>
                    <a:gd name="T23" fmla="*/ 80 h 596"/>
                    <a:gd name="T24" fmla="*/ 70 w 1550"/>
                    <a:gd name="T25" fmla="*/ 94 h 596"/>
                    <a:gd name="T26" fmla="*/ 44 w 1550"/>
                    <a:gd name="T27" fmla="*/ 108 h 596"/>
                    <a:gd name="T28" fmla="*/ 24 w 1550"/>
                    <a:gd name="T29" fmla="*/ 121 h 596"/>
                    <a:gd name="T30" fmla="*/ 14 w 1550"/>
                    <a:gd name="T31" fmla="*/ 130 h 596"/>
                    <a:gd name="T32" fmla="*/ 3 w 1550"/>
                    <a:gd name="T33" fmla="*/ 145 h 596"/>
                    <a:gd name="T34" fmla="*/ 0 w 1550"/>
                    <a:gd name="T35" fmla="*/ 161 h 596"/>
                    <a:gd name="T36" fmla="*/ 48 w 1550"/>
                    <a:gd name="T37" fmla="*/ 274 h 596"/>
                    <a:gd name="T38" fmla="*/ 146 w 1550"/>
                    <a:gd name="T39" fmla="*/ 485 h 596"/>
                    <a:gd name="T40" fmla="*/ 154 w 1550"/>
                    <a:gd name="T41" fmla="*/ 493 h 596"/>
                    <a:gd name="T42" fmla="*/ 164 w 1550"/>
                    <a:gd name="T43" fmla="*/ 501 h 596"/>
                    <a:gd name="T44" fmla="*/ 177 w 1550"/>
                    <a:gd name="T45" fmla="*/ 509 h 596"/>
                    <a:gd name="T46" fmla="*/ 191 w 1550"/>
                    <a:gd name="T47" fmla="*/ 516 h 596"/>
                    <a:gd name="T48" fmla="*/ 210 w 1550"/>
                    <a:gd name="T49" fmla="*/ 524 h 596"/>
                    <a:gd name="T50" fmla="*/ 234 w 1550"/>
                    <a:gd name="T51" fmla="*/ 533 h 596"/>
                    <a:gd name="T52" fmla="*/ 255 w 1550"/>
                    <a:gd name="T53" fmla="*/ 540 h 596"/>
                    <a:gd name="T54" fmla="*/ 279 w 1550"/>
                    <a:gd name="T55" fmla="*/ 546 h 596"/>
                    <a:gd name="T56" fmla="*/ 311 w 1550"/>
                    <a:gd name="T57" fmla="*/ 554 h 596"/>
                    <a:gd name="T58" fmla="*/ 339 w 1550"/>
                    <a:gd name="T59" fmla="*/ 560 h 596"/>
                    <a:gd name="T60" fmla="*/ 373 w 1550"/>
                    <a:gd name="T61" fmla="*/ 566 h 596"/>
                    <a:gd name="T62" fmla="*/ 408 w 1550"/>
                    <a:gd name="T63" fmla="*/ 571 h 596"/>
                    <a:gd name="T64" fmla="*/ 439 w 1550"/>
                    <a:gd name="T65" fmla="*/ 576 h 596"/>
                    <a:gd name="T66" fmla="*/ 477 w 1550"/>
                    <a:gd name="T67" fmla="*/ 580 h 596"/>
                    <a:gd name="T68" fmla="*/ 512 w 1550"/>
                    <a:gd name="T69" fmla="*/ 584 h 596"/>
                    <a:gd name="T70" fmla="*/ 552 w 1550"/>
                    <a:gd name="T71" fmla="*/ 587 h 596"/>
                    <a:gd name="T72" fmla="*/ 589 w 1550"/>
                    <a:gd name="T73" fmla="*/ 590 h 596"/>
                    <a:gd name="T74" fmla="*/ 633 w 1550"/>
                    <a:gd name="T75" fmla="*/ 592 h 596"/>
                    <a:gd name="T76" fmla="*/ 685 w 1550"/>
                    <a:gd name="T77" fmla="*/ 594 h 596"/>
                    <a:gd name="T78" fmla="*/ 728 w 1550"/>
                    <a:gd name="T79" fmla="*/ 595 h 596"/>
                    <a:gd name="T80" fmla="*/ 785 w 1550"/>
                    <a:gd name="T81" fmla="*/ 595 h 596"/>
                    <a:gd name="T82" fmla="*/ 841 w 1550"/>
                    <a:gd name="T83" fmla="*/ 595 h 596"/>
                    <a:gd name="T84" fmla="*/ 890 w 1550"/>
                    <a:gd name="T85" fmla="*/ 593 h 596"/>
                    <a:gd name="T86" fmla="*/ 927 w 1550"/>
                    <a:gd name="T87" fmla="*/ 592 h 596"/>
                    <a:gd name="T88" fmla="*/ 971 w 1550"/>
                    <a:gd name="T89" fmla="*/ 589 h 596"/>
                    <a:gd name="T90" fmla="*/ 1009 w 1550"/>
                    <a:gd name="T91" fmla="*/ 586 h 596"/>
                    <a:gd name="T92" fmla="*/ 1053 w 1550"/>
                    <a:gd name="T93" fmla="*/ 582 h 596"/>
                    <a:gd name="T94" fmla="*/ 1086 w 1550"/>
                    <a:gd name="T95" fmla="*/ 579 h 596"/>
                    <a:gd name="T96" fmla="*/ 1127 w 1550"/>
                    <a:gd name="T97" fmla="*/ 573 h 596"/>
                    <a:gd name="T98" fmla="*/ 1165 w 1550"/>
                    <a:gd name="T99" fmla="*/ 568 h 596"/>
                    <a:gd name="T100" fmla="*/ 1196 w 1550"/>
                    <a:gd name="T101" fmla="*/ 562 h 596"/>
                    <a:gd name="T102" fmla="*/ 1223 w 1550"/>
                    <a:gd name="T103" fmla="*/ 557 h 596"/>
                    <a:gd name="T104" fmla="*/ 1256 w 1550"/>
                    <a:gd name="T105" fmla="*/ 550 h 596"/>
                    <a:gd name="T106" fmla="*/ 1286 w 1550"/>
                    <a:gd name="T107" fmla="*/ 542 h 596"/>
                    <a:gd name="T108" fmla="*/ 1307 w 1550"/>
                    <a:gd name="T109" fmla="*/ 536 h 596"/>
                    <a:gd name="T110" fmla="*/ 1332 w 1550"/>
                    <a:gd name="T111" fmla="*/ 527 h 596"/>
                    <a:gd name="T112" fmla="*/ 1350 w 1550"/>
                    <a:gd name="T113" fmla="*/ 520 h 596"/>
                    <a:gd name="T114" fmla="*/ 1365 w 1550"/>
                    <a:gd name="T115" fmla="*/ 513 h 596"/>
                    <a:gd name="T116" fmla="*/ 1381 w 1550"/>
                    <a:gd name="T117" fmla="*/ 504 h 596"/>
                    <a:gd name="T118" fmla="*/ 1392 w 1550"/>
                    <a:gd name="T119" fmla="*/ 496 h 596"/>
                    <a:gd name="T120" fmla="*/ 1400 w 1550"/>
                    <a:gd name="T121" fmla="*/ 489 h 596"/>
                    <a:gd name="T122" fmla="*/ 1408 w 1550"/>
                    <a:gd name="T123" fmla="*/ 479 h 596"/>
                    <a:gd name="T124" fmla="*/ 1550 w 1550"/>
                    <a:gd name="T125" fmla="*/ 164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0" h="596">
                      <a:moveTo>
                        <a:pt x="1550" y="160"/>
                      </a:moveTo>
                      <a:cubicBezTo>
                        <a:pt x="1550" y="159"/>
                        <a:pt x="1550" y="157"/>
                        <a:pt x="1550" y="156"/>
                      </a:cubicBezTo>
                      <a:cubicBezTo>
                        <a:pt x="1550" y="155"/>
                        <a:pt x="1550" y="155"/>
                        <a:pt x="1550" y="155"/>
                      </a:cubicBezTo>
                      <a:cubicBezTo>
                        <a:pt x="1549" y="154"/>
                        <a:pt x="1549" y="153"/>
                        <a:pt x="1549" y="152"/>
                      </a:cubicBezTo>
                      <a:cubicBezTo>
                        <a:pt x="1549" y="152"/>
                        <a:pt x="1549" y="152"/>
                        <a:pt x="1549" y="152"/>
                      </a:cubicBezTo>
                      <a:cubicBezTo>
                        <a:pt x="1549" y="151"/>
                        <a:pt x="1548" y="149"/>
                        <a:pt x="1548" y="148"/>
                      </a:cubicBezTo>
                      <a:cubicBezTo>
                        <a:pt x="1547" y="147"/>
                        <a:pt x="1547" y="147"/>
                        <a:pt x="1547" y="147"/>
                      </a:cubicBezTo>
                      <a:cubicBezTo>
                        <a:pt x="1547" y="146"/>
                        <a:pt x="1546" y="145"/>
                        <a:pt x="1546" y="144"/>
                      </a:cubicBezTo>
                      <a:cubicBezTo>
                        <a:pt x="1545" y="143"/>
                        <a:pt x="1545" y="143"/>
                        <a:pt x="1545" y="143"/>
                      </a:cubicBezTo>
                      <a:cubicBezTo>
                        <a:pt x="1545" y="142"/>
                        <a:pt x="1544" y="141"/>
                        <a:pt x="1543" y="140"/>
                      </a:cubicBezTo>
                      <a:cubicBezTo>
                        <a:pt x="1543" y="140"/>
                        <a:pt x="1543" y="140"/>
                        <a:pt x="1543" y="140"/>
                      </a:cubicBezTo>
                      <a:cubicBezTo>
                        <a:pt x="1542" y="138"/>
                        <a:pt x="1542" y="137"/>
                        <a:pt x="1541" y="136"/>
                      </a:cubicBezTo>
                      <a:cubicBezTo>
                        <a:pt x="1540" y="135"/>
                        <a:pt x="1540" y="135"/>
                        <a:pt x="1540" y="135"/>
                      </a:cubicBezTo>
                      <a:cubicBezTo>
                        <a:pt x="1539" y="134"/>
                        <a:pt x="1538" y="133"/>
                        <a:pt x="1537" y="132"/>
                      </a:cubicBezTo>
                      <a:cubicBezTo>
                        <a:pt x="1537" y="131"/>
                        <a:pt x="1537" y="131"/>
                        <a:pt x="1537" y="131"/>
                      </a:cubicBezTo>
                      <a:cubicBezTo>
                        <a:pt x="1536" y="130"/>
                        <a:pt x="1535" y="129"/>
                        <a:pt x="1534" y="128"/>
                      </a:cubicBezTo>
                      <a:cubicBezTo>
                        <a:pt x="1533" y="128"/>
                        <a:pt x="1533" y="128"/>
                        <a:pt x="1533" y="128"/>
                      </a:cubicBezTo>
                      <a:cubicBezTo>
                        <a:pt x="1532" y="126"/>
                        <a:pt x="1531" y="125"/>
                        <a:pt x="1529" y="124"/>
                      </a:cubicBezTo>
                      <a:cubicBezTo>
                        <a:pt x="1529" y="123"/>
                        <a:pt x="1529" y="123"/>
                        <a:pt x="1529" y="123"/>
                      </a:cubicBezTo>
                      <a:cubicBezTo>
                        <a:pt x="1527" y="122"/>
                        <a:pt x="1526" y="121"/>
                        <a:pt x="1525" y="120"/>
                      </a:cubicBezTo>
                      <a:cubicBezTo>
                        <a:pt x="1524" y="120"/>
                        <a:pt x="1524" y="120"/>
                        <a:pt x="1524" y="120"/>
                      </a:cubicBezTo>
                      <a:cubicBezTo>
                        <a:pt x="1523" y="119"/>
                        <a:pt x="1521" y="118"/>
                        <a:pt x="1520" y="116"/>
                      </a:cubicBezTo>
                      <a:cubicBezTo>
                        <a:pt x="1519" y="116"/>
                        <a:pt x="1519" y="116"/>
                        <a:pt x="1519" y="116"/>
                      </a:cubicBezTo>
                      <a:cubicBezTo>
                        <a:pt x="1517" y="115"/>
                        <a:pt x="1516" y="114"/>
                        <a:pt x="1514" y="113"/>
                      </a:cubicBezTo>
                      <a:cubicBezTo>
                        <a:pt x="1513" y="112"/>
                        <a:pt x="1513" y="112"/>
                        <a:pt x="1513" y="112"/>
                      </a:cubicBezTo>
                      <a:cubicBezTo>
                        <a:pt x="1511" y="111"/>
                        <a:pt x="1510" y="110"/>
                        <a:pt x="1508" y="109"/>
                      </a:cubicBezTo>
                      <a:cubicBezTo>
                        <a:pt x="1507" y="108"/>
                        <a:pt x="1507" y="108"/>
                        <a:pt x="1507" y="108"/>
                      </a:cubicBezTo>
                      <a:cubicBezTo>
                        <a:pt x="1506" y="107"/>
                        <a:pt x="1504" y="106"/>
                        <a:pt x="1502" y="105"/>
                      </a:cubicBezTo>
                      <a:cubicBezTo>
                        <a:pt x="1501" y="105"/>
                        <a:pt x="1501" y="105"/>
                        <a:pt x="1501" y="105"/>
                      </a:cubicBezTo>
                      <a:cubicBezTo>
                        <a:pt x="1499" y="104"/>
                        <a:pt x="1497" y="103"/>
                        <a:pt x="1495" y="102"/>
                      </a:cubicBezTo>
                      <a:cubicBezTo>
                        <a:pt x="1495" y="101"/>
                        <a:pt x="1494" y="101"/>
                        <a:pt x="1494" y="101"/>
                      </a:cubicBezTo>
                      <a:cubicBezTo>
                        <a:pt x="1492" y="100"/>
                        <a:pt x="1490" y="99"/>
                        <a:pt x="1487" y="98"/>
                      </a:cubicBezTo>
                      <a:cubicBezTo>
                        <a:pt x="1487" y="97"/>
                        <a:pt x="1487" y="97"/>
                        <a:pt x="1487" y="97"/>
                      </a:cubicBezTo>
                      <a:cubicBezTo>
                        <a:pt x="1485" y="96"/>
                        <a:pt x="1483" y="95"/>
                        <a:pt x="1480" y="94"/>
                      </a:cubicBezTo>
                      <a:cubicBezTo>
                        <a:pt x="1480" y="94"/>
                        <a:pt x="1479" y="94"/>
                        <a:pt x="1479" y="94"/>
                      </a:cubicBezTo>
                      <a:cubicBezTo>
                        <a:pt x="1477" y="93"/>
                        <a:pt x="1474" y="92"/>
                        <a:pt x="1472" y="91"/>
                      </a:cubicBezTo>
                      <a:cubicBezTo>
                        <a:pt x="1472" y="91"/>
                        <a:pt x="1471" y="90"/>
                        <a:pt x="1471" y="90"/>
                      </a:cubicBezTo>
                      <a:cubicBezTo>
                        <a:pt x="1470" y="90"/>
                        <a:pt x="1469" y="90"/>
                        <a:pt x="1468" y="89"/>
                      </a:cubicBezTo>
                      <a:cubicBezTo>
                        <a:pt x="1468" y="89"/>
                        <a:pt x="1467" y="89"/>
                        <a:pt x="1466" y="88"/>
                      </a:cubicBezTo>
                      <a:cubicBezTo>
                        <a:pt x="1464" y="88"/>
                        <a:pt x="1463" y="87"/>
                        <a:pt x="1461" y="86"/>
                      </a:cubicBezTo>
                      <a:cubicBezTo>
                        <a:pt x="1460" y="86"/>
                        <a:pt x="1458" y="85"/>
                        <a:pt x="1457" y="85"/>
                      </a:cubicBezTo>
                      <a:cubicBezTo>
                        <a:pt x="1455" y="84"/>
                        <a:pt x="1453" y="83"/>
                        <a:pt x="1452" y="83"/>
                      </a:cubicBezTo>
                      <a:cubicBezTo>
                        <a:pt x="1450" y="82"/>
                        <a:pt x="1449" y="82"/>
                        <a:pt x="1447" y="81"/>
                      </a:cubicBezTo>
                      <a:cubicBezTo>
                        <a:pt x="1445" y="80"/>
                        <a:pt x="1444" y="80"/>
                        <a:pt x="1442" y="79"/>
                      </a:cubicBezTo>
                      <a:cubicBezTo>
                        <a:pt x="1440" y="79"/>
                        <a:pt x="1439" y="78"/>
                        <a:pt x="1437" y="78"/>
                      </a:cubicBezTo>
                      <a:cubicBezTo>
                        <a:pt x="1435" y="77"/>
                        <a:pt x="1433" y="76"/>
                        <a:pt x="1431" y="76"/>
                      </a:cubicBezTo>
                      <a:cubicBezTo>
                        <a:pt x="1430" y="75"/>
                        <a:pt x="1429" y="75"/>
                        <a:pt x="1429" y="75"/>
                      </a:cubicBezTo>
                      <a:cubicBezTo>
                        <a:pt x="1428" y="74"/>
                        <a:pt x="1427" y="74"/>
                        <a:pt x="1427" y="74"/>
                      </a:cubicBezTo>
                      <a:cubicBezTo>
                        <a:pt x="1426" y="74"/>
                        <a:pt x="1424" y="73"/>
                        <a:pt x="1423" y="73"/>
                      </a:cubicBezTo>
                      <a:cubicBezTo>
                        <a:pt x="1421" y="72"/>
                        <a:pt x="1419" y="72"/>
                        <a:pt x="1417" y="71"/>
                      </a:cubicBezTo>
                      <a:cubicBezTo>
                        <a:pt x="1416" y="71"/>
                        <a:pt x="1414" y="70"/>
                        <a:pt x="1413" y="70"/>
                      </a:cubicBezTo>
                      <a:cubicBezTo>
                        <a:pt x="1411" y="69"/>
                        <a:pt x="1409" y="69"/>
                        <a:pt x="1407" y="68"/>
                      </a:cubicBezTo>
                      <a:cubicBezTo>
                        <a:pt x="1405" y="68"/>
                        <a:pt x="1404" y="67"/>
                        <a:pt x="1403" y="67"/>
                      </a:cubicBezTo>
                      <a:cubicBezTo>
                        <a:pt x="1401" y="66"/>
                        <a:pt x="1398" y="65"/>
                        <a:pt x="1396" y="65"/>
                      </a:cubicBezTo>
                      <a:cubicBezTo>
                        <a:pt x="1395" y="65"/>
                        <a:pt x="1394" y="64"/>
                        <a:pt x="1393" y="64"/>
                      </a:cubicBezTo>
                      <a:cubicBezTo>
                        <a:pt x="1392" y="64"/>
                        <a:pt x="1392" y="64"/>
                        <a:pt x="1392" y="64"/>
                      </a:cubicBezTo>
                      <a:cubicBezTo>
                        <a:pt x="1389" y="63"/>
                        <a:pt x="1386" y="62"/>
                        <a:pt x="1383" y="61"/>
                      </a:cubicBezTo>
                      <a:cubicBezTo>
                        <a:pt x="1382" y="61"/>
                        <a:pt x="1381" y="61"/>
                        <a:pt x="1380" y="61"/>
                      </a:cubicBezTo>
                      <a:cubicBezTo>
                        <a:pt x="1377" y="60"/>
                        <a:pt x="1374" y="59"/>
                        <a:pt x="1372" y="59"/>
                      </a:cubicBezTo>
                      <a:cubicBezTo>
                        <a:pt x="1371" y="58"/>
                        <a:pt x="1370" y="58"/>
                        <a:pt x="1369" y="58"/>
                      </a:cubicBezTo>
                      <a:cubicBezTo>
                        <a:pt x="1365" y="57"/>
                        <a:pt x="1362" y="56"/>
                        <a:pt x="1359" y="55"/>
                      </a:cubicBezTo>
                      <a:cubicBezTo>
                        <a:pt x="1358" y="55"/>
                        <a:pt x="1358" y="55"/>
                        <a:pt x="1358" y="55"/>
                      </a:cubicBezTo>
                      <a:cubicBezTo>
                        <a:pt x="1358" y="55"/>
                        <a:pt x="1358" y="55"/>
                        <a:pt x="1358" y="55"/>
                      </a:cubicBezTo>
                      <a:cubicBezTo>
                        <a:pt x="1357" y="55"/>
                        <a:pt x="1357" y="55"/>
                        <a:pt x="1357" y="55"/>
                      </a:cubicBezTo>
                      <a:cubicBezTo>
                        <a:pt x="1353" y="54"/>
                        <a:pt x="1348" y="53"/>
                        <a:pt x="1343" y="52"/>
                      </a:cubicBezTo>
                      <a:cubicBezTo>
                        <a:pt x="1341" y="51"/>
                        <a:pt x="1340" y="51"/>
                        <a:pt x="1338" y="51"/>
                      </a:cubicBezTo>
                      <a:cubicBezTo>
                        <a:pt x="1335" y="50"/>
                        <a:pt x="1331" y="49"/>
                        <a:pt x="1327" y="48"/>
                      </a:cubicBezTo>
                      <a:cubicBezTo>
                        <a:pt x="1326" y="48"/>
                        <a:pt x="1325" y="48"/>
                        <a:pt x="1324" y="48"/>
                      </a:cubicBezTo>
                      <a:cubicBezTo>
                        <a:pt x="1323" y="47"/>
                        <a:pt x="1323" y="47"/>
                        <a:pt x="1322" y="47"/>
                      </a:cubicBezTo>
                      <a:cubicBezTo>
                        <a:pt x="1319" y="46"/>
                        <a:pt x="1315" y="46"/>
                        <a:pt x="1311" y="45"/>
                      </a:cubicBezTo>
                      <a:cubicBezTo>
                        <a:pt x="1310" y="45"/>
                        <a:pt x="1309" y="44"/>
                        <a:pt x="1307" y="44"/>
                      </a:cubicBezTo>
                      <a:cubicBezTo>
                        <a:pt x="1302" y="43"/>
                        <a:pt x="1297" y="42"/>
                        <a:pt x="1292" y="41"/>
                      </a:cubicBezTo>
                      <a:cubicBezTo>
                        <a:pt x="1291" y="41"/>
                        <a:pt x="1291" y="41"/>
                        <a:pt x="1291" y="41"/>
                      </a:cubicBezTo>
                      <a:cubicBezTo>
                        <a:pt x="1291" y="41"/>
                        <a:pt x="1291" y="41"/>
                        <a:pt x="1291" y="41"/>
                      </a:cubicBezTo>
                      <a:cubicBezTo>
                        <a:pt x="1158" y="16"/>
                        <a:pt x="982" y="1"/>
                        <a:pt x="788" y="0"/>
                      </a:cubicBezTo>
                      <a:cubicBezTo>
                        <a:pt x="590" y="0"/>
                        <a:pt x="407" y="14"/>
                        <a:pt x="268" y="39"/>
                      </a:cubicBezTo>
                      <a:cubicBezTo>
                        <a:pt x="268" y="39"/>
                        <a:pt x="268" y="39"/>
                        <a:pt x="268" y="39"/>
                      </a:cubicBezTo>
                      <a:cubicBezTo>
                        <a:pt x="267" y="40"/>
                        <a:pt x="267" y="40"/>
                        <a:pt x="266" y="40"/>
                      </a:cubicBezTo>
                      <a:cubicBezTo>
                        <a:pt x="264" y="40"/>
                        <a:pt x="262" y="40"/>
                        <a:pt x="260" y="41"/>
                      </a:cubicBezTo>
                      <a:cubicBezTo>
                        <a:pt x="258" y="41"/>
                        <a:pt x="255" y="42"/>
                        <a:pt x="253" y="42"/>
                      </a:cubicBezTo>
                      <a:cubicBezTo>
                        <a:pt x="251" y="43"/>
                        <a:pt x="249" y="43"/>
                        <a:pt x="247" y="43"/>
                      </a:cubicBezTo>
                      <a:cubicBezTo>
                        <a:pt x="246" y="44"/>
                        <a:pt x="245" y="44"/>
                        <a:pt x="244" y="44"/>
                      </a:cubicBezTo>
                      <a:cubicBezTo>
                        <a:pt x="243" y="44"/>
                        <a:pt x="242" y="44"/>
                        <a:pt x="241" y="45"/>
                      </a:cubicBezTo>
                      <a:cubicBezTo>
                        <a:pt x="238" y="45"/>
                        <a:pt x="235" y="46"/>
                        <a:pt x="233" y="46"/>
                      </a:cubicBezTo>
                      <a:cubicBezTo>
                        <a:pt x="231" y="47"/>
                        <a:pt x="229" y="47"/>
                        <a:pt x="227" y="47"/>
                      </a:cubicBezTo>
                      <a:cubicBezTo>
                        <a:pt x="224" y="48"/>
                        <a:pt x="222" y="48"/>
                        <a:pt x="219" y="49"/>
                      </a:cubicBezTo>
                      <a:cubicBezTo>
                        <a:pt x="218" y="49"/>
                        <a:pt x="217" y="49"/>
                        <a:pt x="216" y="50"/>
                      </a:cubicBezTo>
                      <a:cubicBezTo>
                        <a:pt x="215" y="50"/>
                        <a:pt x="214" y="50"/>
                        <a:pt x="213" y="50"/>
                      </a:cubicBezTo>
                      <a:cubicBezTo>
                        <a:pt x="210" y="51"/>
                        <a:pt x="207" y="52"/>
                        <a:pt x="204" y="52"/>
                      </a:cubicBezTo>
                      <a:cubicBezTo>
                        <a:pt x="202" y="53"/>
                        <a:pt x="201" y="53"/>
                        <a:pt x="199" y="53"/>
                      </a:cubicBezTo>
                      <a:cubicBezTo>
                        <a:pt x="195" y="54"/>
                        <a:pt x="191" y="55"/>
                        <a:pt x="187" y="56"/>
                      </a:cubicBezTo>
                      <a:cubicBezTo>
                        <a:pt x="186" y="57"/>
                        <a:pt x="186" y="57"/>
                        <a:pt x="186" y="57"/>
                      </a:cubicBezTo>
                      <a:cubicBezTo>
                        <a:pt x="186" y="57"/>
                        <a:pt x="186" y="57"/>
                        <a:pt x="186" y="57"/>
                      </a:cubicBezTo>
                      <a:cubicBezTo>
                        <a:pt x="181" y="58"/>
                        <a:pt x="176" y="59"/>
                        <a:pt x="172" y="60"/>
                      </a:cubicBezTo>
                      <a:cubicBezTo>
                        <a:pt x="171" y="60"/>
                        <a:pt x="169" y="61"/>
                        <a:pt x="168" y="61"/>
                      </a:cubicBezTo>
                      <a:cubicBezTo>
                        <a:pt x="165" y="62"/>
                        <a:pt x="162" y="63"/>
                        <a:pt x="158" y="64"/>
                      </a:cubicBezTo>
                      <a:cubicBezTo>
                        <a:pt x="158" y="64"/>
                        <a:pt x="157" y="64"/>
                        <a:pt x="156" y="64"/>
                      </a:cubicBezTo>
                      <a:cubicBezTo>
                        <a:pt x="155" y="64"/>
                        <a:pt x="155" y="65"/>
                        <a:pt x="154" y="65"/>
                      </a:cubicBezTo>
                      <a:cubicBezTo>
                        <a:pt x="151" y="66"/>
                        <a:pt x="148" y="66"/>
                        <a:pt x="146" y="67"/>
                      </a:cubicBezTo>
                      <a:cubicBezTo>
                        <a:pt x="144" y="68"/>
                        <a:pt x="143" y="68"/>
                        <a:pt x="141" y="68"/>
                      </a:cubicBezTo>
                      <a:cubicBezTo>
                        <a:pt x="138" y="69"/>
                        <a:pt x="135" y="70"/>
                        <a:pt x="132" y="71"/>
                      </a:cubicBezTo>
                      <a:cubicBezTo>
                        <a:pt x="131" y="72"/>
                        <a:pt x="131" y="72"/>
                        <a:pt x="130" y="72"/>
                      </a:cubicBezTo>
                      <a:cubicBezTo>
                        <a:pt x="130" y="72"/>
                        <a:pt x="130" y="72"/>
                        <a:pt x="130" y="72"/>
                      </a:cubicBezTo>
                      <a:cubicBezTo>
                        <a:pt x="126" y="73"/>
                        <a:pt x="122" y="74"/>
                        <a:pt x="119" y="76"/>
                      </a:cubicBezTo>
                      <a:cubicBezTo>
                        <a:pt x="118" y="76"/>
                        <a:pt x="117" y="76"/>
                        <a:pt x="116" y="76"/>
                      </a:cubicBezTo>
                      <a:cubicBezTo>
                        <a:pt x="114" y="77"/>
                        <a:pt x="111" y="78"/>
                        <a:pt x="108" y="79"/>
                      </a:cubicBezTo>
                      <a:cubicBezTo>
                        <a:pt x="107" y="79"/>
                        <a:pt x="107" y="79"/>
                        <a:pt x="107" y="79"/>
                      </a:cubicBezTo>
                      <a:cubicBezTo>
                        <a:pt x="106" y="80"/>
                        <a:pt x="105" y="80"/>
                        <a:pt x="104" y="80"/>
                      </a:cubicBezTo>
                      <a:cubicBezTo>
                        <a:pt x="102" y="81"/>
                        <a:pt x="100" y="82"/>
                        <a:pt x="98" y="83"/>
                      </a:cubicBezTo>
                      <a:cubicBezTo>
                        <a:pt x="97" y="83"/>
                        <a:pt x="96" y="84"/>
                        <a:pt x="94" y="84"/>
                      </a:cubicBezTo>
                      <a:cubicBezTo>
                        <a:pt x="92" y="85"/>
                        <a:pt x="91" y="86"/>
                        <a:pt x="89" y="86"/>
                      </a:cubicBezTo>
                      <a:cubicBezTo>
                        <a:pt x="88" y="86"/>
                        <a:pt x="88" y="87"/>
                        <a:pt x="87" y="87"/>
                      </a:cubicBezTo>
                      <a:cubicBezTo>
                        <a:pt x="86" y="87"/>
                        <a:pt x="86" y="88"/>
                        <a:pt x="85" y="88"/>
                      </a:cubicBezTo>
                      <a:cubicBezTo>
                        <a:pt x="83" y="89"/>
                        <a:pt x="82" y="89"/>
                        <a:pt x="80" y="90"/>
                      </a:cubicBezTo>
                      <a:cubicBezTo>
                        <a:pt x="79" y="90"/>
                        <a:pt x="78" y="91"/>
                        <a:pt x="76" y="91"/>
                      </a:cubicBezTo>
                      <a:cubicBezTo>
                        <a:pt x="75" y="92"/>
                        <a:pt x="73" y="93"/>
                        <a:pt x="72" y="93"/>
                      </a:cubicBezTo>
                      <a:cubicBezTo>
                        <a:pt x="71" y="94"/>
                        <a:pt x="71" y="94"/>
                        <a:pt x="70" y="94"/>
                      </a:cubicBezTo>
                      <a:cubicBezTo>
                        <a:pt x="69" y="94"/>
                        <a:pt x="69" y="95"/>
                        <a:pt x="68" y="95"/>
                      </a:cubicBezTo>
                      <a:cubicBezTo>
                        <a:pt x="67" y="96"/>
                        <a:pt x="65" y="96"/>
                        <a:pt x="64" y="97"/>
                      </a:cubicBezTo>
                      <a:cubicBezTo>
                        <a:pt x="63" y="98"/>
                        <a:pt x="62" y="98"/>
                        <a:pt x="60" y="99"/>
                      </a:cubicBezTo>
                      <a:cubicBezTo>
                        <a:pt x="59" y="99"/>
                        <a:pt x="58" y="100"/>
                        <a:pt x="57" y="101"/>
                      </a:cubicBezTo>
                      <a:cubicBezTo>
                        <a:pt x="56" y="101"/>
                        <a:pt x="56" y="101"/>
                        <a:pt x="55" y="101"/>
                      </a:cubicBezTo>
                      <a:cubicBezTo>
                        <a:pt x="54" y="102"/>
                        <a:pt x="54" y="102"/>
                        <a:pt x="53" y="102"/>
                      </a:cubicBezTo>
                      <a:cubicBezTo>
                        <a:pt x="52" y="103"/>
                        <a:pt x="51" y="104"/>
                        <a:pt x="50" y="104"/>
                      </a:cubicBezTo>
                      <a:cubicBezTo>
                        <a:pt x="49" y="105"/>
                        <a:pt x="48" y="105"/>
                        <a:pt x="47" y="106"/>
                      </a:cubicBezTo>
                      <a:cubicBezTo>
                        <a:pt x="46" y="107"/>
                        <a:pt x="45" y="107"/>
                        <a:pt x="44" y="108"/>
                      </a:cubicBezTo>
                      <a:cubicBezTo>
                        <a:pt x="43" y="108"/>
                        <a:pt x="43" y="108"/>
                        <a:pt x="42" y="109"/>
                      </a:cubicBezTo>
                      <a:cubicBezTo>
                        <a:pt x="42" y="109"/>
                        <a:pt x="41" y="109"/>
                        <a:pt x="40" y="110"/>
                      </a:cubicBezTo>
                      <a:cubicBezTo>
                        <a:pt x="39" y="110"/>
                        <a:pt x="38" y="111"/>
                        <a:pt x="38" y="111"/>
                      </a:cubicBezTo>
                      <a:cubicBezTo>
                        <a:pt x="37" y="112"/>
                        <a:pt x="36" y="113"/>
                        <a:pt x="35" y="113"/>
                      </a:cubicBezTo>
                      <a:cubicBezTo>
                        <a:pt x="34" y="114"/>
                        <a:pt x="33" y="115"/>
                        <a:pt x="32" y="115"/>
                      </a:cubicBezTo>
                      <a:cubicBezTo>
                        <a:pt x="31" y="116"/>
                        <a:pt x="31" y="116"/>
                        <a:pt x="31" y="116"/>
                      </a:cubicBezTo>
                      <a:cubicBezTo>
                        <a:pt x="30" y="116"/>
                        <a:pt x="30" y="117"/>
                        <a:pt x="29" y="117"/>
                      </a:cubicBezTo>
                      <a:cubicBezTo>
                        <a:pt x="28" y="118"/>
                        <a:pt x="28" y="118"/>
                        <a:pt x="27" y="119"/>
                      </a:cubicBezTo>
                      <a:cubicBezTo>
                        <a:pt x="26" y="120"/>
                        <a:pt x="25" y="120"/>
                        <a:pt x="24" y="121"/>
                      </a:cubicBezTo>
                      <a:cubicBezTo>
                        <a:pt x="24" y="121"/>
                        <a:pt x="23" y="122"/>
                        <a:pt x="22" y="123"/>
                      </a:cubicBezTo>
                      <a:cubicBezTo>
                        <a:pt x="22" y="123"/>
                        <a:pt x="22" y="123"/>
                        <a:pt x="22" y="123"/>
                      </a:cubicBezTo>
                      <a:cubicBezTo>
                        <a:pt x="21" y="124"/>
                        <a:pt x="20" y="124"/>
                        <a:pt x="20" y="125"/>
                      </a:cubicBezTo>
                      <a:cubicBezTo>
                        <a:pt x="19" y="125"/>
                        <a:pt x="19" y="126"/>
                        <a:pt x="18" y="126"/>
                      </a:cubicBezTo>
                      <a:cubicBezTo>
                        <a:pt x="17" y="127"/>
                        <a:pt x="16" y="128"/>
                        <a:pt x="15" y="129"/>
                      </a:cubicBezTo>
                      <a:cubicBezTo>
                        <a:pt x="15" y="129"/>
                        <a:pt x="15" y="130"/>
                        <a:pt x="14" y="130"/>
                      </a:cubicBezTo>
                      <a:cubicBezTo>
                        <a:pt x="14" y="130"/>
                        <a:pt x="14" y="130"/>
                        <a:pt x="14" y="130"/>
                      </a:cubicBezTo>
                      <a:cubicBezTo>
                        <a:pt x="14" y="130"/>
                        <a:pt x="14" y="130"/>
                        <a:pt x="14" y="130"/>
                      </a:cubicBezTo>
                      <a:cubicBezTo>
                        <a:pt x="14" y="130"/>
                        <a:pt x="14" y="130"/>
                        <a:pt x="14" y="130"/>
                      </a:cubicBezTo>
                      <a:cubicBezTo>
                        <a:pt x="14" y="130"/>
                        <a:pt x="14" y="130"/>
                        <a:pt x="14" y="130"/>
                      </a:cubicBezTo>
                      <a:cubicBezTo>
                        <a:pt x="13" y="131"/>
                        <a:pt x="12" y="133"/>
                        <a:pt x="11" y="134"/>
                      </a:cubicBezTo>
                      <a:cubicBezTo>
                        <a:pt x="10" y="135"/>
                        <a:pt x="10" y="135"/>
                        <a:pt x="10" y="135"/>
                      </a:cubicBezTo>
                      <a:cubicBezTo>
                        <a:pt x="9" y="136"/>
                        <a:pt x="9" y="137"/>
                        <a:pt x="8" y="138"/>
                      </a:cubicBezTo>
                      <a:cubicBezTo>
                        <a:pt x="8" y="138"/>
                        <a:pt x="8" y="138"/>
                        <a:pt x="8" y="138"/>
                      </a:cubicBezTo>
                      <a:cubicBezTo>
                        <a:pt x="7" y="138"/>
                        <a:pt x="7" y="139"/>
                        <a:pt x="7" y="139"/>
                      </a:cubicBezTo>
                      <a:cubicBezTo>
                        <a:pt x="6" y="140"/>
                        <a:pt x="6" y="141"/>
                        <a:pt x="5" y="142"/>
                      </a:cubicBezTo>
                      <a:cubicBezTo>
                        <a:pt x="5" y="142"/>
                        <a:pt x="5" y="143"/>
                        <a:pt x="4" y="143"/>
                      </a:cubicBezTo>
                      <a:cubicBezTo>
                        <a:pt x="4" y="144"/>
                        <a:pt x="4" y="145"/>
                        <a:pt x="3" y="145"/>
                      </a:cubicBezTo>
                      <a:cubicBezTo>
                        <a:pt x="3" y="146"/>
                        <a:pt x="3" y="146"/>
                        <a:pt x="3" y="146"/>
                      </a:cubicBezTo>
                      <a:cubicBezTo>
                        <a:pt x="3" y="146"/>
                        <a:pt x="3" y="147"/>
                        <a:pt x="2" y="148"/>
                      </a:cubicBezTo>
                      <a:cubicBezTo>
                        <a:pt x="2" y="148"/>
                        <a:pt x="2" y="149"/>
                        <a:pt x="2" y="150"/>
                      </a:cubicBezTo>
                      <a:cubicBezTo>
                        <a:pt x="1" y="150"/>
                        <a:pt x="1" y="151"/>
                        <a:pt x="1" y="152"/>
                      </a:cubicBezTo>
                      <a:cubicBezTo>
                        <a:pt x="1" y="152"/>
                        <a:pt x="1" y="153"/>
                        <a:pt x="1" y="153"/>
                      </a:cubicBezTo>
                      <a:cubicBezTo>
                        <a:pt x="0" y="154"/>
                        <a:pt x="0" y="154"/>
                        <a:pt x="0" y="154"/>
                      </a:cubicBezTo>
                      <a:cubicBezTo>
                        <a:pt x="0" y="155"/>
                        <a:pt x="0" y="155"/>
                        <a:pt x="0" y="155"/>
                      </a:cubicBezTo>
                      <a:cubicBezTo>
                        <a:pt x="0" y="156"/>
                        <a:pt x="0" y="157"/>
                        <a:pt x="0" y="159"/>
                      </a:cubicBezTo>
                      <a:cubicBezTo>
                        <a:pt x="0" y="159"/>
                        <a:pt x="0" y="160"/>
                        <a:pt x="0" y="161"/>
                      </a:cubicBezTo>
                      <a:cubicBezTo>
                        <a:pt x="0" y="162"/>
                        <a:pt x="0" y="162"/>
                        <a:pt x="0" y="162"/>
                      </a:cubicBezTo>
                      <a:cubicBezTo>
                        <a:pt x="0" y="163"/>
                        <a:pt x="0" y="164"/>
                        <a:pt x="0" y="164"/>
                      </a:cubicBezTo>
                      <a:cubicBezTo>
                        <a:pt x="0" y="165"/>
                        <a:pt x="0" y="166"/>
                        <a:pt x="0" y="167"/>
                      </a:cubicBezTo>
                      <a:cubicBezTo>
                        <a:pt x="0" y="167"/>
                        <a:pt x="0" y="168"/>
                        <a:pt x="0" y="169"/>
                      </a:cubicBezTo>
                      <a:cubicBezTo>
                        <a:pt x="1" y="170"/>
                        <a:pt x="1" y="170"/>
                        <a:pt x="1" y="170"/>
                      </a:cubicBezTo>
                      <a:cubicBezTo>
                        <a:pt x="1" y="170"/>
                        <a:pt x="1" y="171"/>
                        <a:pt x="1" y="171"/>
                      </a:cubicBezTo>
                      <a:cubicBezTo>
                        <a:pt x="1" y="172"/>
                        <a:pt x="1" y="172"/>
                        <a:pt x="1" y="173"/>
                      </a:cubicBezTo>
                      <a:cubicBezTo>
                        <a:pt x="2" y="174"/>
                        <a:pt x="2" y="176"/>
                        <a:pt x="3" y="177"/>
                      </a:cubicBezTo>
                      <a:cubicBezTo>
                        <a:pt x="18" y="209"/>
                        <a:pt x="33" y="242"/>
                        <a:pt x="48" y="274"/>
                      </a:cubicBezTo>
                      <a:cubicBezTo>
                        <a:pt x="79" y="342"/>
                        <a:pt x="109" y="409"/>
                        <a:pt x="140" y="476"/>
                      </a:cubicBezTo>
                      <a:cubicBezTo>
                        <a:pt x="141" y="477"/>
                        <a:pt x="141" y="477"/>
                        <a:pt x="141" y="477"/>
                      </a:cubicBezTo>
                      <a:cubicBezTo>
                        <a:pt x="141" y="477"/>
                        <a:pt x="141" y="478"/>
                        <a:pt x="141" y="478"/>
                      </a:cubicBezTo>
                      <a:cubicBezTo>
                        <a:pt x="142" y="479"/>
                        <a:pt x="142" y="479"/>
                        <a:pt x="142" y="479"/>
                      </a:cubicBezTo>
                      <a:cubicBezTo>
                        <a:pt x="143" y="480"/>
                        <a:pt x="143" y="480"/>
                        <a:pt x="143" y="480"/>
                      </a:cubicBezTo>
                      <a:cubicBezTo>
                        <a:pt x="143" y="481"/>
                        <a:pt x="143" y="481"/>
                        <a:pt x="143" y="481"/>
                      </a:cubicBezTo>
                      <a:cubicBezTo>
                        <a:pt x="144" y="482"/>
                        <a:pt x="144" y="482"/>
                        <a:pt x="145" y="483"/>
                      </a:cubicBezTo>
                      <a:cubicBezTo>
                        <a:pt x="145" y="484"/>
                        <a:pt x="145" y="484"/>
                        <a:pt x="145" y="484"/>
                      </a:cubicBezTo>
                      <a:cubicBezTo>
                        <a:pt x="146" y="485"/>
                        <a:pt x="146" y="485"/>
                        <a:pt x="146" y="485"/>
                      </a:cubicBezTo>
                      <a:cubicBezTo>
                        <a:pt x="146" y="485"/>
                        <a:pt x="147" y="486"/>
                        <a:pt x="147" y="486"/>
                      </a:cubicBezTo>
                      <a:cubicBezTo>
                        <a:pt x="148" y="487"/>
                        <a:pt x="148" y="487"/>
                        <a:pt x="148" y="487"/>
                      </a:cubicBezTo>
                      <a:cubicBezTo>
                        <a:pt x="148" y="487"/>
                        <a:pt x="148" y="487"/>
                        <a:pt x="148" y="487"/>
                      </a:cubicBezTo>
                      <a:cubicBezTo>
                        <a:pt x="148" y="488"/>
                        <a:pt x="148" y="488"/>
                        <a:pt x="148" y="488"/>
                      </a:cubicBezTo>
                      <a:cubicBezTo>
                        <a:pt x="149" y="488"/>
                        <a:pt x="150" y="489"/>
                        <a:pt x="150" y="490"/>
                      </a:cubicBezTo>
                      <a:cubicBezTo>
                        <a:pt x="151" y="490"/>
                        <a:pt x="151" y="490"/>
                        <a:pt x="151" y="491"/>
                      </a:cubicBezTo>
                      <a:cubicBezTo>
                        <a:pt x="152" y="491"/>
                        <a:pt x="152" y="491"/>
                        <a:pt x="152" y="491"/>
                      </a:cubicBezTo>
                      <a:cubicBezTo>
                        <a:pt x="152" y="492"/>
                        <a:pt x="152" y="492"/>
                        <a:pt x="152" y="492"/>
                      </a:cubicBezTo>
                      <a:cubicBezTo>
                        <a:pt x="153" y="492"/>
                        <a:pt x="153" y="493"/>
                        <a:pt x="154" y="493"/>
                      </a:cubicBezTo>
                      <a:cubicBezTo>
                        <a:pt x="155" y="494"/>
                        <a:pt x="155" y="494"/>
                        <a:pt x="155" y="494"/>
                      </a:cubicBezTo>
                      <a:cubicBezTo>
                        <a:pt x="156" y="495"/>
                        <a:pt x="156" y="495"/>
                        <a:pt x="156" y="495"/>
                      </a:cubicBezTo>
                      <a:cubicBezTo>
                        <a:pt x="156" y="495"/>
                        <a:pt x="156" y="495"/>
                        <a:pt x="157" y="496"/>
                      </a:cubicBezTo>
                      <a:cubicBezTo>
                        <a:pt x="157" y="496"/>
                        <a:pt x="158" y="497"/>
                        <a:pt x="159" y="497"/>
                      </a:cubicBezTo>
                      <a:cubicBezTo>
                        <a:pt x="159" y="498"/>
                        <a:pt x="159" y="498"/>
                        <a:pt x="159" y="498"/>
                      </a:cubicBezTo>
                      <a:cubicBezTo>
                        <a:pt x="160" y="498"/>
                        <a:pt x="160" y="498"/>
                        <a:pt x="160" y="498"/>
                      </a:cubicBezTo>
                      <a:cubicBezTo>
                        <a:pt x="160" y="498"/>
                        <a:pt x="161" y="499"/>
                        <a:pt x="161" y="499"/>
                      </a:cubicBezTo>
                      <a:cubicBezTo>
                        <a:pt x="162" y="499"/>
                        <a:pt x="162" y="500"/>
                        <a:pt x="163" y="500"/>
                      </a:cubicBezTo>
                      <a:cubicBezTo>
                        <a:pt x="163" y="500"/>
                        <a:pt x="163" y="501"/>
                        <a:pt x="164" y="501"/>
                      </a:cubicBezTo>
                      <a:cubicBezTo>
                        <a:pt x="164" y="501"/>
                        <a:pt x="164" y="501"/>
                        <a:pt x="164" y="501"/>
                      </a:cubicBezTo>
                      <a:cubicBezTo>
                        <a:pt x="165" y="502"/>
                        <a:pt x="165" y="502"/>
                        <a:pt x="165" y="502"/>
                      </a:cubicBezTo>
                      <a:cubicBezTo>
                        <a:pt x="165" y="502"/>
                        <a:pt x="166" y="502"/>
                        <a:pt x="166" y="502"/>
                      </a:cubicBezTo>
                      <a:cubicBezTo>
                        <a:pt x="167" y="503"/>
                        <a:pt x="167" y="503"/>
                        <a:pt x="167" y="503"/>
                      </a:cubicBezTo>
                      <a:cubicBezTo>
                        <a:pt x="168" y="503"/>
                        <a:pt x="168" y="504"/>
                        <a:pt x="169" y="504"/>
                      </a:cubicBezTo>
                      <a:cubicBezTo>
                        <a:pt x="170" y="505"/>
                        <a:pt x="171" y="505"/>
                        <a:pt x="171" y="506"/>
                      </a:cubicBezTo>
                      <a:cubicBezTo>
                        <a:pt x="172" y="506"/>
                        <a:pt x="172" y="506"/>
                        <a:pt x="172" y="506"/>
                      </a:cubicBezTo>
                      <a:cubicBezTo>
                        <a:pt x="173" y="507"/>
                        <a:pt x="173" y="507"/>
                        <a:pt x="174" y="507"/>
                      </a:cubicBezTo>
                      <a:cubicBezTo>
                        <a:pt x="175" y="508"/>
                        <a:pt x="176" y="508"/>
                        <a:pt x="177" y="509"/>
                      </a:cubicBezTo>
                      <a:cubicBezTo>
                        <a:pt x="178" y="509"/>
                        <a:pt x="178" y="509"/>
                        <a:pt x="178" y="509"/>
                      </a:cubicBezTo>
                      <a:cubicBezTo>
                        <a:pt x="178" y="510"/>
                        <a:pt x="179" y="510"/>
                        <a:pt x="179" y="510"/>
                      </a:cubicBezTo>
                      <a:cubicBezTo>
                        <a:pt x="179" y="510"/>
                        <a:pt x="179" y="510"/>
                        <a:pt x="179" y="510"/>
                      </a:cubicBezTo>
                      <a:cubicBezTo>
                        <a:pt x="180" y="511"/>
                        <a:pt x="181" y="511"/>
                        <a:pt x="182" y="512"/>
                      </a:cubicBezTo>
                      <a:cubicBezTo>
                        <a:pt x="183" y="512"/>
                        <a:pt x="183" y="512"/>
                        <a:pt x="184" y="513"/>
                      </a:cubicBezTo>
                      <a:cubicBezTo>
                        <a:pt x="184" y="513"/>
                        <a:pt x="185" y="513"/>
                        <a:pt x="185" y="513"/>
                      </a:cubicBezTo>
                      <a:cubicBezTo>
                        <a:pt x="186" y="514"/>
                        <a:pt x="187" y="514"/>
                        <a:pt x="188" y="515"/>
                      </a:cubicBezTo>
                      <a:cubicBezTo>
                        <a:pt x="189" y="515"/>
                        <a:pt x="190" y="516"/>
                        <a:pt x="191" y="516"/>
                      </a:cubicBezTo>
                      <a:cubicBezTo>
                        <a:pt x="191" y="516"/>
                        <a:pt x="191" y="516"/>
                        <a:pt x="191" y="516"/>
                      </a:cubicBezTo>
                      <a:cubicBezTo>
                        <a:pt x="192" y="517"/>
                        <a:pt x="192" y="517"/>
                        <a:pt x="192" y="517"/>
                      </a:cubicBezTo>
                      <a:cubicBezTo>
                        <a:pt x="193" y="517"/>
                        <a:pt x="193" y="517"/>
                        <a:pt x="194" y="518"/>
                      </a:cubicBezTo>
                      <a:cubicBezTo>
                        <a:pt x="195" y="518"/>
                        <a:pt x="196" y="518"/>
                        <a:pt x="197" y="519"/>
                      </a:cubicBezTo>
                      <a:cubicBezTo>
                        <a:pt x="197" y="519"/>
                        <a:pt x="198" y="520"/>
                        <a:pt x="199" y="520"/>
                      </a:cubicBezTo>
                      <a:cubicBezTo>
                        <a:pt x="199" y="520"/>
                        <a:pt x="200" y="520"/>
                        <a:pt x="201" y="521"/>
                      </a:cubicBezTo>
                      <a:cubicBezTo>
                        <a:pt x="201" y="521"/>
                        <a:pt x="202" y="521"/>
                        <a:pt x="203" y="522"/>
                      </a:cubicBezTo>
                      <a:cubicBezTo>
                        <a:pt x="204" y="522"/>
                        <a:pt x="205" y="523"/>
                        <a:pt x="206" y="523"/>
                      </a:cubicBezTo>
                      <a:cubicBezTo>
                        <a:pt x="207" y="523"/>
                        <a:pt x="208" y="523"/>
                        <a:pt x="208" y="524"/>
                      </a:cubicBezTo>
                      <a:cubicBezTo>
                        <a:pt x="209" y="524"/>
                        <a:pt x="209" y="524"/>
                        <a:pt x="210" y="524"/>
                      </a:cubicBezTo>
                      <a:cubicBezTo>
                        <a:pt x="211" y="525"/>
                        <a:pt x="213" y="526"/>
                        <a:pt x="214" y="526"/>
                      </a:cubicBezTo>
                      <a:cubicBezTo>
                        <a:pt x="215" y="526"/>
                        <a:pt x="215" y="526"/>
                        <a:pt x="215" y="526"/>
                      </a:cubicBezTo>
                      <a:cubicBezTo>
                        <a:pt x="215" y="526"/>
                        <a:pt x="216" y="527"/>
                        <a:pt x="216" y="527"/>
                      </a:cubicBezTo>
                      <a:cubicBezTo>
                        <a:pt x="217" y="527"/>
                        <a:pt x="217" y="527"/>
                        <a:pt x="217" y="527"/>
                      </a:cubicBezTo>
                      <a:cubicBezTo>
                        <a:pt x="219" y="528"/>
                        <a:pt x="220" y="528"/>
                        <a:pt x="222" y="529"/>
                      </a:cubicBezTo>
                      <a:cubicBezTo>
                        <a:pt x="223" y="529"/>
                        <a:pt x="223" y="530"/>
                        <a:pt x="224" y="530"/>
                      </a:cubicBezTo>
                      <a:cubicBezTo>
                        <a:pt x="226" y="531"/>
                        <a:pt x="228" y="531"/>
                        <a:pt x="230" y="532"/>
                      </a:cubicBezTo>
                      <a:cubicBezTo>
                        <a:pt x="231" y="532"/>
                        <a:pt x="231" y="532"/>
                        <a:pt x="232" y="533"/>
                      </a:cubicBezTo>
                      <a:cubicBezTo>
                        <a:pt x="233" y="533"/>
                        <a:pt x="233" y="533"/>
                        <a:pt x="234" y="533"/>
                      </a:cubicBezTo>
                      <a:cubicBezTo>
                        <a:pt x="234" y="533"/>
                        <a:pt x="235" y="534"/>
                        <a:pt x="236" y="534"/>
                      </a:cubicBezTo>
                      <a:cubicBezTo>
                        <a:pt x="237" y="534"/>
                        <a:pt x="239" y="535"/>
                        <a:pt x="240" y="535"/>
                      </a:cubicBezTo>
                      <a:cubicBezTo>
                        <a:pt x="240" y="535"/>
                        <a:pt x="240" y="535"/>
                        <a:pt x="240" y="535"/>
                      </a:cubicBezTo>
                      <a:cubicBezTo>
                        <a:pt x="241" y="535"/>
                        <a:pt x="242" y="536"/>
                        <a:pt x="243" y="536"/>
                      </a:cubicBezTo>
                      <a:cubicBezTo>
                        <a:pt x="244" y="536"/>
                        <a:pt x="245" y="537"/>
                        <a:pt x="246" y="537"/>
                      </a:cubicBezTo>
                      <a:cubicBezTo>
                        <a:pt x="247" y="537"/>
                        <a:pt x="247" y="537"/>
                        <a:pt x="248" y="538"/>
                      </a:cubicBezTo>
                      <a:cubicBezTo>
                        <a:pt x="249" y="538"/>
                        <a:pt x="250" y="538"/>
                        <a:pt x="251" y="538"/>
                      </a:cubicBezTo>
                      <a:cubicBezTo>
                        <a:pt x="251" y="539"/>
                        <a:pt x="252" y="539"/>
                        <a:pt x="253" y="539"/>
                      </a:cubicBezTo>
                      <a:cubicBezTo>
                        <a:pt x="253" y="539"/>
                        <a:pt x="254" y="539"/>
                        <a:pt x="255" y="540"/>
                      </a:cubicBezTo>
                      <a:cubicBezTo>
                        <a:pt x="256" y="540"/>
                        <a:pt x="256" y="540"/>
                        <a:pt x="257" y="540"/>
                      </a:cubicBezTo>
                      <a:cubicBezTo>
                        <a:pt x="258" y="541"/>
                        <a:pt x="259" y="541"/>
                        <a:pt x="260" y="541"/>
                      </a:cubicBezTo>
                      <a:cubicBezTo>
                        <a:pt x="262" y="542"/>
                        <a:pt x="263" y="542"/>
                        <a:pt x="265" y="543"/>
                      </a:cubicBezTo>
                      <a:cubicBezTo>
                        <a:pt x="266" y="543"/>
                        <a:pt x="266" y="543"/>
                        <a:pt x="266" y="543"/>
                      </a:cubicBezTo>
                      <a:cubicBezTo>
                        <a:pt x="267" y="543"/>
                        <a:pt x="268" y="543"/>
                        <a:pt x="269" y="544"/>
                      </a:cubicBezTo>
                      <a:cubicBezTo>
                        <a:pt x="271" y="544"/>
                        <a:pt x="273" y="545"/>
                        <a:pt x="275" y="545"/>
                      </a:cubicBezTo>
                      <a:cubicBezTo>
                        <a:pt x="275" y="545"/>
                        <a:pt x="276" y="545"/>
                        <a:pt x="276" y="546"/>
                      </a:cubicBezTo>
                      <a:cubicBezTo>
                        <a:pt x="277" y="546"/>
                        <a:pt x="277" y="546"/>
                        <a:pt x="277" y="546"/>
                      </a:cubicBezTo>
                      <a:cubicBezTo>
                        <a:pt x="278" y="546"/>
                        <a:pt x="278" y="546"/>
                        <a:pt x="279" y="546"/>
                      </a:cubicBezTo>
                      <a:cubicBezTo>
                        <a:pt x="280" y="547"/>
                        <a:pt x="282" y="547"/>
                        <a:pt x="284" y="548"/>
                      </a:cubicBezTo>
                      <a:cubicBezTo>
                        <a:pt x="285" y="548"/>
                        <a:pt x="286" y="548"/>
                        <a:pt x="287" y="548"/>
                      </a:cubicBezTo>
                      <a:cubicBezTo>
                        <a:pt x="287" y="548"/>
                        <a:pt x="288" y="549"/>
                        <a:pt x="289" y="549"/>
                      </a:cubicBezTo>
                      <a:cubicBezTo>
                        <a:pt x="291" y="549"/>
                        <a:pt x="292" y="550"/>
                        <a:pt x="294" y="550"/>
                      </a:cubicBezTo>
                      <a:cubicBezTo>
                        <a:pt x="295" y="550"/>
                        <a:pt x="296" y="551"/>
                        <a:pt x="298" y="551"/>
                      </a:cubicBezTo>
                      <a:cubicBezTo>
                        <a:pt x="298" y="551"/>
                        <a:pt x="299" y="551"/>
                        <a:pt x="300" y="551"/>
                      </a:cubicBezTo>
                      <a:cubicBezTo>
                        <a:pt x="301" y="552"/>
                        <a:pt x="302" y="552"/>
                        <a:pt x="304" y="552"/>
                      </a:cubicBezTo>
                      <a:cubicBezTo>
                        <a:pt x="305" y="553"/>
                        <a:pt x="306" y="553"/>
                        <a:pt x="308" y="553"/>
                      </a:cubicBezTo>
                      <a:cubicBezTo>
                        <a:pt x="309" y="553"/>
                        <a:pt x="310" y="554"/>
                        <a:pt x="311" y="554"/>
                      </a:cubicBezTo>
                      <a:cubicBezTo>
                        <a:pt x="312" y="554"/>
                        <a:pt x="313" y="554"/>
                        <a:pt x="314" y="554"/>
                      </a:cubicBezTo>
                      <a:cubicBezTo>
                        <a:pt x="314" y="554"/>
                        <a:pt x="314" y="554"/>
                        <a:pt x="314" y="554"/>
                      </a:cubicBezTo>
                      <a:cubicBezTo>
                        <a:pt x="315" y="555"/>
                        <a:pt x="317" y="555"/>
                        <a:pt x="318" y="555"/>
                      </a:cubicBezTo>
                      <a:cubicBezTo>
                        <a:pt x="320" y="556"/>
                        <a:pt x="321" y="556"/>
                        <a:pt x="323" y="556"/>
                      </a:cubicBezTo>
                      <a:cubicBezTo>
                        <a:pt x="324" y="557"/>
                        <a:pt x="325" y="557"/>
                        <a:pt x="325" y="557"/>
                      </a:cubicBezTo>
                      <a:cubicBezTo>
                        <a:pt x="326" y="557"/>
                        <a:pt x="327" y="557"/>
                        <a:pt x="328" y="558"/>
                      </a:cubicBezTo>
                      <a:cubicBezTo>
                        <a:pt x="331" y="558"/>
                        <a:pt x="333" y="558"/>
                        <a:pt x="335" y="559"/>
                      </a:cubicBezTo>
                      <a:cubicBezTo>
                        <a:pt x="336" y="559"/>
                        <a:pt x="337" y="559"/>
                        <a:pt x="338" y="559"/>
                      </a:cubicBezTo>
                      <a:cubicBezTo>
                        <a:pt x="338" y="560"/>
                        <a:pt x="339" y="560"/>
                        <a:pt x="339" y="560"/>
                      </a:cubicBezTo>
                      <a:cubicBezTo>
                        <a:pt x="341" y="560"/>
                        <a:pt x="344" y="561"/>
                        <a:pt x="346" y="561"/>
                      </a:cubicBezTo>
                      <a:cubicBezTo>
                        <a:pt x="347" y="561"/>
                        <a:pt x="349" y="562"/>
                        <a:pt x="350" y="562"/>
                      </a:cubicBezTo>
                      <a:cubicBezTo>
                        <a:pt x="351" y="562"/>
                        <a:pt x="351" y="562"/>
                        <a:pt x="351" y="562"/>
                      </a:cubicBezTo>
                      <a:cubicBezTo>
                        <a:pt x="353" y="562"/>
                        <a:pt x="355" y="563"/>
                        <a:pt x="358" y="563"/>
                      </a:cubicBezTo>
                      <a:cubicBezTo>
                        <a:pt x="359" y="563"/>
                        <a:pt x="360" y="564"/>
                        <a:pt x="361" y="564"/>
                      </a:cubicBezTo>
                      <a:cubicBezTo>
                        <a:pt x="362" y="564"/>
                        <a:pt x="363" y="564"/>
                        <a:pt x="363" y="564"/>
                      </a:cubicBezTo>
                      <a:cubicBezTo>
                        <a:pt x="364" y="564"/>
                        <a:pt x="365" y="565"/>
                        <a:pt x="366" y="565"/>
                      </a:cubicBezTo>
                      <a:cubicBezTo>
                        <a:pt x="368" y="565"/>
                        <a:pt x="370" y="565"/>
                        <a:pt x="372" y="566"/>
                      </a:cubicBezTo>
                      <a:cubicBezTo>
                        <a:pt x="373" y="566"/>
                        <a:pt x="373" y="566"/>
                        <a:pt x="373" y="566"/>
                      </a:cubicBezTo>
                      <a:cubicBezTo>
                        <a:pt x="374" y="566"/>
                        <a:pt x="375" y="566"/>
                        <a:pt x="376" y="566"/>
                      </a:cubicBezTo>
                      <a:cubicBezTo>
                        <a:pt x="377" y="567"/>
                        <a:pt x="379" y="567"/>
                        <a:pt x="380" y="567"/>
                      </a:cubicBezTo>
                      <a:cubicBezTo>
                        <a:pt x="382" y="567"/>
                        <a:pt x="383" y="568"/>
                        <a:pt x="384" y="568"/>
                      </a:cubicBezTo>
                      <a:cubicBezTo>
                        <a:pt x="385" y="568"/>
                        <a:pt x="386" y="568"/>
                        <a:pt x="387" y="568"/>
                      </a:cubicBezTo>
                      <a:cubicBezTo>
                        <a:pt x="388" y="568"/>
                        <a:pt x="389" y="568"/>
                        <a:pt x="390" y="569"/>
                      </a:cubicBezTo>
                      <a:cubicBezTo>
                        <a:pt x="391" y="569"/>
                        <a:pt x="392" y="569"/>
                        <a:pt x="393" y="569"/>
                      </a:cubicBezTo>
                      <a:cubicBezTo>
                        <a:pt x="394" y="569"/>
                        <a:pt x="395" y="569"/>
                        <a:pt x="396" y="570"/>
                      </a:cubicBezTo>
                      <a:cubicBezTo>
                        <a:pt x="398" y="570"/>
                        <a:pt x="399" y="570"/>
                        <a:pt x="400" y="570"/>
                      </a:cubicBezTo>
                      <a:cubicBezTo>
                        <a:pt x="403" y="571"/>
                        <a:pt x="406" y="571"/>
                        <a:pt x="408" y="571"/>
                      </a:cubicBezTo>
                      <a:cubicBezTo>
                        <a:pt x="410" y="572"/>
                        <a:pt x="411" y="572"/>
                        <a:pt x="413" y="572"/>
                      </a:cubicBezTo>
                      <a:cubicBezTo>
                        <a:pt x="415" y="572"/>
                        <a:pt x="418" y="573"/>
                        <a:pt x="420" y="573"/>
                      </a:cubicBezTo>
                      <a:cubicBezTo>
                        <a:pt x="421" y="573"/>
                        <a:pt x="421" y="573"/>
                        <a:pt x="421" y="573"/>
                      </a:cubicBezTo>
                      <a:cubicBezTo>
                        <a:pt x="422" y="573"/>
                        <a:pt x="422" y="573"/>
                        <a:pt x="422" y="573"/>
                      </a:cubicBezTo>
                      <a:cubicBezTo>
                        <a:pt x="423" y="574"/>
                        <a:pt x="424" y="574"/>
                        <a:pt x="426" y="574"/>
                      </a:cubicBezTo>
                      <a:cubicBezTo>
                        <a:pt x="428" y="574"/>
                        <a:pt x="430" y="575"/>
                        <a:pt x="433" y="575"/>
                      </a:cubicBezTo>
                      <a:cubicBezTo>
                        <a:pt x="434" y="575"/>
                        <a:pt x="435" y="575"/>
                        <a:pt x="436" y="575"/>
                      </a:cubicBezTo>
                      <a:cubicBezTo>
                        <a:pt x="437" y="575"/>
                        <a:pt x="437" y="575"/>
                        <a:pt x="437" y="575"/>
                      </a:cubicBezTo>
                      <a:cubicBezTo>
                        <a:pt x="438" y="575"/>
                        <a:pt x="438" y="576"/>
                        <a:pt x="439" y="576"/>
                      </a:cubicBezTo>
                      <a:cubicBezTo>
                        <a:pt x="441" y="576"/>
                        <a:pt x="443" y="576"/>
                        <a:pt x="446" y="576"/>
                      </a:cubicBezTo>
                      <a:cubicBezTo>
                        <a:pt x="447" y="577"/>
                        <a:pt x="449" y="577"/>
                        <a:pt x="451" y="577"/>
                      </a:cubicBezTo>
                      <a:cubicBezTo>
                        <a:pt x="452" y="577"/>
                        <a:pt x="453" y="577"/>
                        <a:pt x="454" y="577"/>
                      </a:cubicBezTo>
                      <a:cubicBezTo>
                        <a:pt x="455" y="578"/>
                        <a:pt x="455" y="578"/>
                        <a:pt x="455" y="578"/>
                      </a:cubicBezTo>
                      <a:cubicBezTo>
                        <a:pt x="456" y="578"/>
                        <a:pt x="457" y="578"/>
                        <a:pt x="458" y="578"/>
                      </a:cubicBezTo>
                      <a:cubicBezTo>
                        <a:pt x="460" y="578"/>
                        <a:pt x="462" y="578"/>
                        <a:pt x="464" y="579"/>
                      </a:cubicBezTo>
                      <a:cubicBezTo>
                        <a:pt x="466" y="579"/>
                        <a:pt x="468" y="579"/>
                        <a:pt x="471" y="579"/>
                      </a:cubicBezTo>
                      <a:cubicBezTo>
                        <a:pt x="471" y="580"/>
                        <a:pt x="472" y="580"/>
                        <a:pt x="473" y="580"/>
                      </a:cubicBezTo>
                      <a:cubicBezTo>
                        <a:pt x="475" y="580"/>
                        <a:pt x="476" y="580"/>
                        <a:pt x="477" y="580"/>
                      </a:cubicBezTo>
                      <a:cubicBezTo>
                        <a:pt x="480" y="580"/>
                        <a:pt x="482" y="581"/>
                        <a:pt x="485" y="581"/>
                      </a:cubicBezTo>
                      <a:cubicBezTo>
                        <a:pt x="486" y="581"/>
                        <a:pt x="488" y="581"/>
                        <a:pt x="490" y="582"/>
                      </a:cubicBezTo>
                      <a:cubicBezTo>
                        <a:pt x="490" y="582"/>
                        <a:pt x="491" y="582"/>
                        <a:pt x="491" y="582"/>
                      </a:cubicBezTo>
                      <a:cubicBezTo>
                        <a:pt x="494" y="582"/>
                        <a:pt x="496" y="582"/>
                        <a:pt x="499" y="582"/>
                      </a:cubicBezTo>
                      <a:cubicBezTo>
                        <a:pt x="500" y="583"/>
                        <a:pt x="502" y="583"/>
                        <a:pt x="504" y="583"/>
                      </a:cubicBezTo>
                      <a:cubicBezTo>
                        <a:pt x="505" y="583"/>
                        <a:pt x="506" y="583"/>
                        <a:pt x="508" y="583"/>
                      </a:cubicBezTo>
                      <a:cubicBezTo>
                        <a:pt x="509" y="583"/>
                        <a:pt x="509" y="583"/>
                        <a:pt x="509" y="583"/>
                      </a:cubicBezTo>
                      <a:cubicBezTo>
                        <a:pt x="510" y="584"/>
                        <a:pt x="511" y="584"/>
                        <a:pt x="512" y="584"/>
                      </a:cubicBezTo>
                      <a:cubicBezTo>
                        <a:pt x="512" y="584"/>
                        <a:pt x="512" y="584"/>
                        <a:pt x="512" y="584"/>
                      </a:cubicBezTo>
                      <a:cubicBezTo>
                        <a:pt x="514" y="584"/>
                        <a:pt x="516" y="584"/>
                        <a:pt x="518" y="584"/>
                      </a:cubicBezTo>
                      <a:cubicBezTo>
                        <a:pt x="519" y="584"/>
                        <a:pt x="521" y="585"/>
                        <a:pt x="522" y="585"/>
                      </a:cubicBezTo>
                      <a:cubicBezTo>
                        <a:pt x="524" y="585"/>
                        <a:pt x="525" y="585"/>
                        <a:pt x="527" y="585"/>
                      </a:cubicBezTo>
                      <a:cubicBezTo>
                        <a:pt x="529" y="585"/>
                        <a:pt x="530" y="585"/>
                        <a:pt x="532" y="586"/>
                      </a:cubicBezTo>
                      <a:cubicBezTo>
                        <a:pt x="533" y="586"/>
                        <a:pt x="535" y="586"/>
                        <a:pt x="537" y="586"/>
                      </a:cubicBezTo>
                      <a:cubicBezTo>
                        <a:pt x="539" y="586"/>
                        <a:pt x="541" y="586"/>
                        <a:pt x="542" y="586"/>
                      </a:cubicBezTo>
                      <a:cubicBezTo>
                        <a:pt x="543" y="586"/>
                        <a:pt x="543" y="586"/>
                        <a:pt x="543" y="586"/>
                      </a:cubicBezTo>
                      <a:cubicBezTo>
                        <a:pt x="544" y="587"/>
                        <a:pt x="544" y="587"/>
                        <a:pt x="546" y="587"/>
                      </a:cubicBezTo>
                      <a:cubicBezTo>
                        <a:pt x="548" y="587"/>
                        <a:pt x="550" y="587"/>
                        <a:pt x="552" y="587"/>
                      </a:cubicBezTo>
                      <a:cubicBezTo>
                        <a:pt x="554" y="587"/>
                        <a:pt x="556" y="587"/>
                        <a:pt x="557" y="588"/>
                      </a:cubicBezTo>
                      <a:cubicBezTo>
                        <a:pt x="558" y="588"/>
                        <a:pt x="559" y="588"/>
                        <a:pt x="560" y="588"/>
                      </a:cubicBezTo>
                      <a:cubicBezTo>
                        <a:pt x="560" y="588"/>
                        <a:pt x="561" y="588"/>
                        <a:pt x="561" y="588"/>
                      </a:cubicBezTo>
                      <a:cubicBezTo>
                        <a:pt x="564" y="588"/>
                        <a:pt x="567" y="588"/>
                        <a:pt x="569" y="588"/>
                      </a:cubicBezTo>
                      <a:cubicBezTo>
                        <a:pt x="570" y="589"/>
                        <a:pt x="571" y="589"/>
                        <a:pt x="572" y="589"/>
                      </a:cubicBezTo>
                      <a:cubicBezTo>
                        <a:pt x="572" y="589"/>
                        <a:pt x="572" y="589"/>
                        <a:pt x="572" y="589"/>
                      </a:cubicBezTo>
                      <a:cubicBezTo>
                        <a:pt x="573" y="589"/>
                        <a:pt x="574" y="589"/>
                        <a:pt x="574" y="589"/>
                      </a:cubicBezTo>
                      <a:cubicBezTo>
                        <a:pt x="576" y="589"/>
                        <a:pt x="577" y="589"/>
                        <a:pt x="579" y="589"/>
                      </a:cubicBezTo>
                      <a:cubicBezTo>
                        <a:pt x="582" y="589"/>
                        <a:pt x="585" y="590"/>
                        <a:pt x="589" y="590"/>
                      </a:cubicBezTo>
                      <a:cubicBezTo>
                        <a:pt x="590" y="590"/>
                        <a:pt x="592" y="590"/>
                        <a:pt x="594" y="590"/>
                      </a:cubicBezTo>
                      <a:cubicBezTo>
                        <a:pt x="597" y="590"/>
                        <a:pt x="599" y="590"/>
                        <a:pt x="602" y="591"/>
                      </a:cubicBezTo>
                      <a:cubicBezTo>
                        <a:pt x="603" y="591"/>
                        <a:pt x="603" y="591"/>
                        <a:pt x="603" y="591"/>
                      </a:cubicBezTo>
                      <a:cubicBezTo>
                        <a:pt x="603" y="591"/>
                        <a:pt x="603" y="591"/>
                        <a:pt x="603" y="591"/>
                      </a:cubicBezTo>
                      <a:cubicBezTo>
                        <a:pt x="605" y="591"/>
                        <a:pt x="607" y="591"/>
                        <a:pt x="609" y="591"/>
                      </a:cubicBezTo>
                      <a:cubicBezTo>
                        <a:pt x="612" y="591"/>
                        <a:pt x="615" y="591"/>
                        <a:pt x="618" y="591"/>
                      </a:cubicBezTo>
                      <a:cubicBezTo>
                        <a:pt x="620" y="592"/>
                        <a:pt x="622" y="592"/>
                        <a:pt x="624" y="592"/>
                      </a:cubicBezTo>
                      <a:cubicBezTo>
                        <a:pt x="627" y="592"/>
                        <a:pt x="630" y="592"/>
                        <a:pt x="632" y="592"/>
                      </a:cubicBezTo>
                      <a:cubicBezTo>
                        <a:pt x="633" y="592"/>
                        <a:pt x="633" y="592"/>
                        <a:pt x="633" y="592"/>
                      </a:cubicBezTo>
                      <a:cubicBezTo>
                        <a:pt x="634" y="592"/>
                        <a:pt x="634" y="592"/>
                        <a:pt x="634" y="592"/>
                      </a:cubicBezTo>
                      <a:cubicBezTo>
                        <a:pt x="636" y="592"/>
                        <a:pt x="638" y="592"/>
                        <a:pt x="639" y="592"/>
                      </a:cubicBezTo>
                      <a:cubicBezTo>
                        <a:pt x="642" y="593"/>
                        <a:pt x="645" y="593"/>
                        <a:pt x="648" y="593"/>
                      </a:cubicBezTo>
                      <a:cubicBezTo>
                        <a:pt x="650" y="593"/>
                        <a:pt x="652" y="593"/>
                        <a:pt x="655" y="593"/>
                      </a:cubicBezTo>
                      <a:cubicBezTo>
                        <a:pt x="657" y="593"/>
                        <a:pt x="660" y="593"/>
                        <a:pt x="663" y="593"/>
                      </a:cubicBezTo>
                      <a:cubicBezTo>
                        <a:pt x="664" y="593"/>
                        <a:pt x="664" y="594"/>
                        <a:pt x="665" y="594"/>
                      </a:cubicBezTo>
                      <a:cubicBezTo>
                        <a:pt x="667" y="594"/>
                        <a:pt x="668" y="594"/>
                        <a:pt x="670" y="594"/>
                      </a:cubicBezTo>
                      <a:cubicBezTo>
                        <a:pt x="673" y="594"/>
                        <a:pt x="676" y="594"/>
                        <a:pt x="679" y="594"/>
                      </a:cubicBezTo>
                      <a:cubicBezTo>
                        <a:pt x="681" y="594"/>
                        <a:pt x="683" y="594"/>
                        <a:pt x="685" y="594"/>
                      </a:cubicBezTo>
                      <a:cubicBezTo>
                        <a:pt x="688" y="594"/>
                        <a:pt x="691" y="594"/>
                        <a:pt x="694" y="594"/>
                      </a:cubicBezTo>
                      <a:cubicBezTo>
                        <a:pt x="694" y="594"/>
                        <a:pt x="694" y="594"/>
                        <a:pt x="694" y="594"/>
                      </a:cubicBezTo>
                      <a:cubicBezTo>
                        <a:pt x="695" y="594"/>
                        <a:pt x="695" y="594"/>
                        <a:pt x="696" y="594"/>
                      </a:cubicBezTo>
                      <a:cubicBezTo>
                        <a:pt x="696" y="595"/>
                        <a:pt x="696" y="595"/>
                        <a:pt x="696" y="595"/>
                      </a:cubicBezTo>
                      <a:cubicBezTo>
                        <a:pt x="698" y="595"/>
                        <a:pt x="699" y="595"/>
                        <a:pt x="701" y="595"/>
                      </a:cubicBezTo>
                      <a:cubicBezTo>
                        <a:pt x="704" y="595"/>
                        <a:pt x="707" y="595"/>
                        <a:pt x="710" y="595"/>
                      </a:cubicBezTo>
                      <a:cubicBezTo>
                        <a:pt x="712" y="595"/>
                        <a:pt x="714" y="595"/>
                        <a:pt x="716" y="595"/>
                      </a:cubicBezTo>
                      <a:cubicBezTo>
                        <a:pt x="720" y="595"/>
                        <a:pt x="723" y="595"/>
                        <a:pt x="726" y="595"/>
                      </a:cubicBezTo>
                      <a:cubicBezTo>
                        <a:pt x="727" y="595"/>
                        <a:pt x="727" y="595"/>
                        <a:pt x="728" y="595"/>
                      </a:cubicBezTo>
                      <a:cubicBezTo>
                        <a:pt x="728" y="595"/>
                        <a:pt x="729" y="595"/>
                        <a:pt x="730" y="595"/>
                      </a:cubicBezTo>
                      <a:cubicBezTo>
                        <a:pt x="730" y="595"/>
                        <a:pt x="731" y="595"/>
                        <a:pt x="732" y="595"/>
                      </a:cubicBezTo>
                      <a:cubicBezTo>
                        <a:pt x="736" y="595"/>
                        <a:pt x="739" y="595"/>
                        <a:pt x="743" y="595"/>
                      </a:cubicBezTo>
                      <a:cubicBezTo>
                        <a:pt x="744" y="595"/>
                        <a:pt x="746" y="595"/>
                        <a:pt x="748" y="595"/>
                      </a:cubicBezTo>
                      <a:cubicBezTo>
                        <a:pt x="753" y="595"/>
                        <a:pt x="758" y="595"/>
                        <a:pt x="763" y="595"/>
                      </a:cubicBezTo>
                      <a:cubicBezTo>
                        <a:pt x="763" y="595"/>
                        <a:pt x="763" y="595"/>
                        <a:pt x="763" y="595"/>
                      </a:cubicBezTo>
                      <a:cubicBezTo>
                        <a:pt x="764" y="595"/>
                        <a:pt x="764" y="595"/>
                        <a:pt x="764" y="595"/>
                      </a:cubicBezTo>
                      <a:cubicBezTo>
                        <a:pt x="769" y="596"/>
                        <a:pt x="775" y="596"/>
                        <a:pt x="780" y="596"/>
                      </a:cubicBezTo>
                      <a:cubicBezTo>
                        <a:pt x="782" y="596"/>
                        <a:pt x="784" y="595"/>
                        <a:pt x="785" y="595"/>
                      </a:cubicBezTo>
                      <a:cubicBezTo>
                        <a:pt x="789" y="595"/>
                        <a:pt x="792" y="595"/>
                        <a:pt x="796" y="595"/>
                      </a:cubicBezTo>
                      <a:cubicBezTo>
                        <a:pt x="798" y="595"/>
                        <a:pt x="799" y="595"/>
                        <a:pt x="801" y="595"/>
                      </a:cubicBezTo>
                      <a:cubicBezTo>
                        <a:pt x="802" y="595"/>
                        <a:pt x="803" y="595"/>
                        <a:pt x="804" y="595"/>
                      </a:cubicBezTo>
                      <a:cubicBezTo>
                        <a:pt x="807" y="595"/>
                        <a:pt x="809" y="595"/>
                        <a:pt x="812" y="595"/>
                      </a:cubicBezTo>
                      <a:cubicBezTo>
                        <a:pt x="814" y="595"/>
                        <a:pt x="816" y="595"/>
                        <a:pt x="818" y="595"/>
                      </a:cubicBezTo>
                      <a:cubicBezTo>
                        <a:pt x="821" y="595"/>
                        <a:pt x="824" y="595"/>
                        <a:pt x="828" y="595"/>
                      </a:cubicBezTo>
                      <a:cubicBezTo>
                        <a:pt x="830" y="595"/>
                        <a:pt x="832" y="595"/>
                        <a:pt x="834" y="595"/>
                      </a:cubicBezTo>
                      <a:cubicBezTo>
                        <a:pt x="836" y="595"/>
                        <a:pt x="838" y="595"/>
                        <a:pt x="840" y="595"/>
                      </a:cubicBezTo>
                      <a:cubicBezTo>
                        <a:pt x="841" y="595"/>
                        <a:pt x="841" y="595"/>
                        <a:pt x="841" y="595"/>
                      </a:cubicBezTo>
                      <a:cubicBezTo>
                        <a:pt x="841" y="595"/>
                        <a:pt x="841" y="595"/>
                        <a:pt x="841" y="595"/>
                      </a:cubicBezTo>
                      <a:cubicBezTo>
                        <a:pt x="842" y="595"/>
                        <a:pt x="842" y="595"/>
                        <a:pt x="843" y="595"/>
                      </a:cubicBezTo>
                      <a:cubicBezTo>
                        <a:pt x="846" y="595"/>
                        <a:pt x="848" y="595"/>
                        <a:pt x="850" y="595"/>
                      </a:cubicBezTo>
                      <a:cubicBezTo>
                        <a:pt x="853" y="595"/>
                        <a:pt x="856" y="594"/>
                        <a:pt x="859" y="594"/>
                      </a:cubicBezTo>
                      <a:cubicBezTo>
                        <a:pt x="861" y="594"/>
                        <a:pt x="863" y="594"/>
                        <a:pt x="865" y="594"/>
                      </a:cubicBezTo>
                      <a:cubicBezTo>
                        <a:pt x="866" y="594"/>
                        <a:pt x="867" y="594"/>
                        <a:pt x="868" y="594"/>
                      </a:cubicBezTo>
                      <a:cubicBezTo>
                        <a:pt x="870" y="594"/>
                        <a:pt x="872" y="594"/>
                        <a:pt x="874" y="594"/>
                      </a:cubicBezTo>
                      <a:cubicBezTo>
                        <a:pt x="877" y="594"/>
                        <a:pt x="879" y="594"/>
                        <a:pt x="881" y="594"/>
                      </a:cubicBezTo>
                      <a:cubicBezTo>
                        <a:pt x="884" y="594"/>
                        <a:pt x="887" y="593"/>
                        <a:pt x="890" y="593"/>
                      </a:cubicBezTo>
                      <a:cubicBezTo>
                        <a:pt x="890" y="593"/>
                        <a:pt x="891" y="593"/>
                        <a:pt x="892" y="593"/>
                      </a:cubicBezTo>
                      <a:cubicBezTo>
                        <a:pt x="892" y="593"/>
                        <a:pt x="892" y="593"/>
                        <a:pt x="892" y="593"/>
                      </a:cubicBezTo>
                      <a:cubicBezTo>
                        <a:pt x="894" y="593"/>
                        <a:pt x="895" y="593"/>
                        <a:pt x="897" y="593"/>
                      </a:cubicBezTo>
                      <a:cubicBezTo>
                        <a:pt x="899" y="593"/>
                        <a:pt x="902" y="593"/>
                        <a:pt x="905" y="593"/>
                      </a:cubicBezTo>
                      <a:cubicBezTo>
                        <a:pt x="907" y="593"/>
                        <a:pt x="910" y="593"/>
                        <a:pt x="912" y="592"/>
                      </a:cubicBezTo>
                      <a:cubicBezTo>
                        <a:pt x="914" y="592"/>
                        <a:pt x="915" y="592"/>
                        <a:pt x="917" y="592"/>
                      </a:cubicBezTo>
                      <a:cubicBezTo>
                        <a:pt x="917" y="592"/>
                        <a:pt x="918" y="592"/>
                        <a:pt x="919" y="592"/>
                      </a:cubicBezTo>
                      <a:cubicBezTo>
                        <a:pt x="919" y="592"/>
                        <a:pt x="920" y="592"/>
                        <a:pt x="920" y="592"/>
                      </a:cubicBezTo>
                      <a:cubicBezTo>
                        <a:pt x="922" y="592"/>
                        <a:pt x="925" y="592"/>
                        <a:pt x="927" y="592"/>
                      </a:cubicBezTo>
                      <a:cubicBezTo>
                        <a:pt x="930" y="592"/>
                        <a:pt x="932" y="591"/>
                        <a:pt x="935" y="591"/>
                      </a:cubicBezTo>
                      <a:cubicBezTo>
                        <a:pt x="937" y="591"/>
                        <a:pt x="939" y="591"/>
                        <a:pt x="941" y="591"/>
                      </a:cubicBezTo>
                      <a:cubicBezTo>
                        <a:pt x="941" y="591"/>
                        <a:pt x="942" y="591"/>
                        <a:pt x="942" y="591"/>
                      </a:cubicBezTo>
                      <a:cubicBezTo>
                        <a:pt x="943" y="591"/>
                        <a:pt x="943" y="591"/>
                        <a:pt x="944" y="591"/>
                      </a:cubicBezTo>
                      <a:cubicBezTo>
                        <a:pt x="946" y="591"/>
                        <a:pt x="948" y="591"/>
                        <a:pt x="950" y="590"/>
                      </a:cubicBezTo>
                      <a:cubicBezTo>
                        <a:pt x="952" y="590"/>
                        <a:pt x="954" y="590"/>
                        <a:pt x="956" y="590"/>
                      </a:cubicBezTo>
                      <a:cubicBezTo>
                        <a:pt x="957" y="590"/>
                        <a:pt x="958" y="590"/>
                        <a:pt x="959" y="590"/>
                      </a:cubicBezTo>
                      <a:cubicBezTo>
                        <a:pt x="961" y="590"/>
                        <a:pt x="963" y="590"/>
                        <a:pt x="965" y="590"/>
                      </a:cubicBezTo>
                      <a:cubicBezTo>
                        <a:pt x="967" y="589"/>
                        <a:pt x="969" y="589"/>
                        <a:pt x="971" y="589"/>
                      </a:cubicBezTo>
                      <a:cubicBezTo>
                        <a:pt x="972" y="589"/>
                        <a:pt x="973" y="589"/>
                        <a:pt x="974" y="589"/>
                      </a:cubicBezTo>
                      <a:cubicBezTo>
                        <a:pt x="975" y="589"/>
                        <a:pt x="976" y="589"/>
                        <a:pt x="977" y="589"/>
                      </a:cubicBezTo>
                      <a:cubicBezTo>
                        <a:pt x="977" y="589"/>
                        <a:pt x="978" y="589"/>
                        <a:pt x="979" y="589"/>
                      </a:cubicBezTo>
                      <a:cubicBezTo>
                        <a:pt x="981" y="588"/>
                        <a:pt x="983" y="588"/>
                        <a:pt x="986" y="588"/>
                      </a:cubicBezTo>
                      <a:cubicBezTo>
                        <a:pt x="987" y="588"/>
                        <a:pt x="988" y="588"/>
                        <a:pt x="989" y="588"/>
                      </a:cubicBezTo>
                      <a:cubicBezTo>
                        <a:pt x="991" y="588"/>
                        <a:pt x="992" y="588"/>
                        <a:pt x="994" y="587"/>
                      </a:cubicBezTo>
                      <a:cubicBezTo>
                        <a:pt x="996" y="587"/>
                        <a:pt x="998" y="587"/>
                        <a:pt x="1000" y="587"/>
                      </a:cubicBezTo>
                      <a:cubicBezTo>
                        <a:pt x="1001" y="587"/>
                        <a:pt x="1003" y="587"/>
                        <a:pt x="1004" y="587"/>
                      </a:cubicBezTo>
                      <a:cubicBezTo>
                        <a:pt x="1006" y="587"/>
                        <a:pt x="1007" y="586"/>
                        <a:pt x="1009" y="586"/>
                      </a:cubicBezTo>
                      <a:cubicBezTo>
                        <a:pt x="1011" y="586"/>
                        <a:pt x="1012" y="586"/>
                        <a:pt x="1014" y="586"/>
                      </a:cubicBezTo>
                      <a:cubicBezTo>
                        <a:pt x="1016" y="586"/>
                        <a:pt x="1017" y="586"/>
                        <a:pt x="1019" y="585"/>
                      </a:cubicBezTo>
                      <a:cubicBezTo>
                        <a:pt x="1021" y="585"/>
                        <a:pt x="1022" y="585"/>
                        <a:pt x="1024" y="585"/>
                      </a:cubicBezTo>
                      <a:cubicBezTo>
                        <a:pt x="1025" y="585"/>
                        <a:pt x="1027" y="585"/>
                        <a:pt x="1028" y="585"/>
                      </a:cubicBezTo>
                      <a:cubicBezTo>
                        <a:pt x="1030" y="584"/>
                        <a:pt x="1032" y="584"/>
                        <a:pt x="1034" y="584"/>
                      </a:cubicBezTo>
                      <a:cubicBezTo>
                        <a:pt x="1035" y="584"/>
                        <a:pt x="1037" y="584"/>
                        <a:pt x="1039" y="584"/>
                      </a:cubicBezTo>
                      <a:cubicBezTo>
                        <a:pt x="1040" y="584"/>
                        <a:pt x="1041" y="583"/>
                        <a:pt x="1042" y="583"/>
                      </a:cubicBezTo>
                      <a:cubicBezTo>
                        <a:pt x="1044" y="583"/>
                        <a:pt x="1046" y="583"/>
                        <a:pt x="1048" y="583"/>
                      </a:cubicBezTo>
                      <a:cubicBezTo>
                        <a:pt x="1050" y="583"/>
                        <a:pt x="1052" y="582"/>
                        <a:pt x="1053" y="582"/>
                      </a:cubicBezTo>
                      <a:cubicBezTo>
                        <a:pt x="1054" y="582"/>
                        <a:pt x="1055" y="582"/>
                        <a:pt x="1056" y="582"/>
                      </a:cubicBezTo>
                      <a:cubicBezTo>
                        <a:pt x="1058" y="582"/>
                        <a:pt x="1061" y="581"/>
                        <a:pt x="1063" y="581"/>
                      </a:cubicBezTo>
                      <a:cubicBezTo>
                        <a:pt x="1065" y="581"/>
                        <a:pt x="1066" y="581"/>
                        <a:pt x="1068" y="581"/>
                      </a:cubicBezTo>
                      <a:cubicBezTo>
                        <a:pt x="1068" y="581"/>
                        <a:pt x="1068" y="581"/>
                        <a:pt x="1069" y="581"/>
                      </a:cubicBezTo>
                      <a:cubicBezTo>
                        <a:pt x="1070" y="581"/>
                        <a:pt x="1070" y="581"/>
                        <a:pt x="1070" y="581"/>
                      </a:cubicBezTo>
                      <a:cubicBezTo>
                        <a:pt x="1073" y="580"/>
                        <a:pt x="1077" y="580"/>
                        <a:pt x="1081" y="579"/>
                      </a:cubicBezTo>
                      <a:cubicBezTo>
                        <a:pt x="1081" y="579"/>
                        <a:pt x="1081" y="579"/>
                        <a:pt x="1081" y="579"/>
                      </a:cubicBezTo>
                      <a:cubicBezTo>
                        <a:pt x="1082" y="579"/>
                        <a:pt x="1082" y="579"/>
                        <a:pt x="1082" y="579"/>
                      </a:cubicBezTo>
                      <a:cubicBezTo>
                        <a:pt x="1084" y="579"/>
                        <a:pt x="1085" y="579"/>
                        <a:pt x="1086" y="579"/>
                      </a:cubicBezTo>
                      <a:cubicBezTo>
                        <a:pt x="1089" y="578"/>
                        <a:pt x="1092" y="578"/>
                        <a:pt x="1095" y="578"/>
                      </a:cubicBezTo>
                      <a:cubicBezTo>
                        <a:pt x="1097" y="577"/>
                        <a:pt x="1099" y="577"/>
                        <a:pt x="1100" y="577"/>
                      </a:cubicBezTo>
                      <a:cubicBezTo>
                        <a:pt x="1103" y="577"/>
                        <a:pt x="1106" y="576"/>
                        <a:pt x="1108" y="576"/>
                      </a:cubicBezTo>
                      <a:cubicBezTo>
                        <a:pt x="1109" y="576"/>
                        <a:pt x="1109" y="576"/>
                        <a:pt x="1110" y="576"/>
                      </a:cubicBezTo>
                      <a:cubicBezTo>
                        <a:pt x="1111" y="576"/>
                        <a:pt x="1111" y="576"/>
                        <a:pt x="1112" y="575"/>
                      </a:cubicBezTo>
                      <a:cubicBezTo>
                        <a:pt x="1113" y="575"/>
                        <a:pt x="1113" y="575"/>
                        <a:pt x="1113" y="575"/>
                      </a:cubicBezTo>
                      <a:cubicBezTo>
                        <a:pt x="1116" y="575"/>
                        <a:pt x="1118" y="575"/>
                        <a:pt x="1121" y="574"/>
                      </a:cubicBezTo>
                      <a:cubicBezTo>
                        <a:pt x="1122" y="574"/>
                        <a:pt x="1122" y="574"/>
                        <a:pt x="1123" y="574"/>
                      </a:cubicBezTo>
                      <a:cubicBezTo>
                        <a:pt x="1124" y="574"/>
                        <a:pt x="1126" y="574"/>
                        <a:pt x="1127" y="573"/>
                      </a:cubicBezTo>
                      <a:cubicBezTo>
                        <a:pt x="1129" y="573"/>
                        <a:pt x="1131" y="573"/>
                        <a:pt x="1133" y="573"/>
                      </a:cubicBezTo>
                      <a:cubicBezTo>
                        <a:pt x="1134" y="572"/>
                        <a:pt x="1135" y="572"/>
                        <a:pt x="1136" y="572"/>
                      </a:cubicBezTo>
                      <a:cubicBezTo>
                        <a:pt x="1138" y="572"/>
                        <a:pt x="1139" y="572"/>
                        <a:pt x="1140" y="572"/>
                      </a:cubicBezTo>
                      <a:cubicBezTo>
                        <a:pt x="1142" y="571"/>
                        <a:pt x="1144" y="571"/>
                        <a:pt x="1146" y="571"/>
                      </a:cubicBezTo>
                      <a:cubicBezTo>
                        <a:pt x="1147" y="571"/>
                        <a:pt x="1148" y="570"/>
                        <a:pt x="1149" y="570"/>
                      </a:cubicBezTo>
                      <a:cubicBezTo>
                        <a:pt x="1151" y="570"/>
                        <a:pt x="1152" y="570"/>
                        <a:pt x="1153" y="570"/>
                      </a:cubicBezTo>
                      <a:cubicBezTo>
                        <a:pt x="1154" y="569"/>
                        <a:pt x="1156" y="569"/>
                        <a:pt x="1158" y="569"/>
                      </a:cubicBezTo>
                      <a:cubicBezTo>
                        <a:pt x="1159" y="569"/>
                        <a:pt x="1161" y="568"/>
                        <a:pt x="1162" y="568"/>
                      </a:cubicBezTo>
                      <a:cubicBezTo>
                        <a:pt x="1163" y="568"/>
                        <a:pt x="1164" y="568"/>
                        <a:pt x="1165" y="568"/>
                      </a:cubicBezTo>
                      <a:cubicBezTo>
                        <a:pt x="1167" y="568"/>
                        <a:pt x="1168" y="567"/>
                        <a:pt x="1170" y="567"/>
                      </a:cubicBezTo>
                      <a:cubicBezTo>
                        <a:pt x="1171" y="567"/>
                        <a:pt x="1173" y="566"/>
                        <a:pt x="1175" y="566"/>
                      </a:cubicBezTo>
                      <a:cubicBezTo>
                        <a:pt x="1175" y="566"/>
                        <a:pt x="1176" y="566"/>
                        <a:pt x="1177" y="566"/>
                      </a:cubicBezTo>
                      <a:cubicBezTo>
                        <a:pt x="1178" y="566"/>
                        <a:pt x="1178" y="566"/>
                        <a:pt x="1178" y="566"/>
                      </a:cubicBezTo>
                      <a:cubicBezTo>
                        <a:pt x="1179" y="566"/>
                        <a:pt x="1180" y="565"/>
                        <a:pt x="1181" y="565"/>
                      </a:cubicBezTo>
                      <a:cubicBezTo>
                        <a:pt x="1183" y="565"/>
                        <a:pt x="1184" y="565"/>
                        <a:pt x="1185" y="564"/>
                      </a:cubicBezTo>
                      <a:cubicBezTo>
                        <a:pt x="1186" y="564"/>
                        <a:pt x="1187" y="564"/>
                        <a:pt x="1188" y="564"/>
                      </a:cubicBezTo>
                      <a:cubicBezTo>
                        <a:pt x="1190" y="564"/>
                        <a:pt x="1191" y="563"/>
                        <a:pt x="1193" y="563"/>
                      </a:cubicBezTo>
                      <a:cubicBezTo>
                        <a:pt x="1194" y="563"/>
                        <a:pt x="1195" y="563"/>
                        <a:pt x="1196" y="562"/>
                      </a:cubicBezTo>
                      <a:cubicBezTo>
                        <a:pt x="1197" y="562"/>
                        <a:pt x="1198" y="562"/>
                        <a:pt x="1199" y="562"/>
                      </a:cubicBezTo>
                      <a:cubicBezTo>
                        <a:pt x="1200" y="562"/>
                        <a:pt x="1202" y="561"/>
                        <a:pt x="1203" y="561"/>
                      </a:cubicBezTo>
                      <a:cubicBezTo>
                        <a:pt x="1204" y="561"/>
                        <a:pt x="1205" y="561"/>
                        <a:pt x="1207" y="561"/>
                      </a:cubicBezTo>
                      <a:cubicBezTo>
                        <a:pt x="1207" y="560"/>
                        <a:pt x="1207" y="560"/>
                        <a:pt x="1207" y="560"/>
                      </a:cubicBezTo>
                      <a:cubicBezTo>
                        <a:pt x="1208" y="560"/>
                        <a:pt x="1209" y="560"/>
                        <a:pt x="1209" y="560"/>
                      </a:cubicBezTo>
                      <a:cubicBezTo>
                        <a:pt x="1211" y="560"/>
                        <a:pt x="1212" y="559"/>
                        <a:pt x="1213" y="559"/>
                      </a:cubicBezTo>
                      <a:cubicBezTo>
                        <a:pt x="1215" y="559"/>
                        <a:pt x="1216" y="559"/>
                        <a:pt x="1217" y="558"/>
                      </a:cubicBezTo>
                      <a:cubicBezTo>
                        <a:pt x="1218" y="558"/>
                        <a:pt x="1219" y="558"/>
                        <a:pt x="1220" y="558"/>
                      </a:cubicBezTo>
                      <a:cubicBezTo>
                        <a:pt x="1221" y="558"/>
                        <a:pt x="1222" y="557"/>
                        <a:pt x="1223" y="557"/>
                      </a:cubicBezTo>
                      <a:cubicBezTo>
                        <a:pt x="1225" y="557"/>
                        <a:pt x="1226" y="557"/>
                        <a:pt x="1227" y="556"/>
                      </a:cubicBezTo>
                      <a:cubicBezTo>
                        <a:pt x="1228" y="556"/>
                        <a:pt x="1229" y="556"/>
                        <a:pt x="1230" y="556"/>
                      </a:cubicBezTo>
                      <a:cubicBezTo>
                        <a:pt x="1231" y="556"/>
                        <a:pt x="1232" y="555"/>
                        <a:pt x="1233" y="555"/>
                      </a:cubicBezTo>
                      <a:cubicBezTo>
                        <a:pt x="1235" y="555"/>
                        <a:pt x="1236" y="555"/>
                        <a:pt x="1237" y="554"/>
                      </a:cubicBezTo>
                      <a:cubicBezTo>
                        <a:pt x="1238" y="554"/>
                        <a:pt x="1239" y="554"/>
                        <a:pt x="1241" y="553"/>
                      </a:cubicBezTo>
                      <a:cubicBezTo>
                        <a:pt x="1241" y="553"/>
                        <a:pt x="1242" y="553"/>
                        <a:pt x="1243" y="553"/>
                      </a:cubicBezTo>
                      <a:cubicBezTo>
                        <a:pt x="1244" y="553"/>
                        <a:pt x="1246" y="552"/>
                        <a:pt x="1247" y="552"/>
                      </a:cubicBezTo>
                      <a:cubicBezTo>
                        <a:pt x="1248" y="552"/>
                        <a:pt x="1249" y="551"/>
                        <a:pt x="1251" y="551"/>
                      </a:cubicBezTo>
                      <a:cubicBezTo>
                        <a:pt x="1253" y="551"/>
                        <a:pt x="1255" y="550"/>
                        <a:pt x="1256" y="550"/>
                      </a:cubicBezTo>
                      <a:cubicBezTo>
                        <a:pt x="1258" y="550"/>
                        <a:pt x="1259" y="549"/>
                        <a:pt x="1261" y="549"/>
                      </a:cubicBezTo>
                      <a:cubicBezTo>
                        <a:pt x="1261" y="549"/>
                        <a:pt x="1262" y="548"/>
                        <a:pt x="1263" y="548"/>
                      </a:cubicBezTo>
                      <a:cubicBezTo>
                        <a:pt x="1264" y="548"/>
                        <a:pt x="1265" y="548"/>
                        <a:pt x="1266" y="547"/>
                      </a:cubicBezTo>
                      <a:cubicBezTo>
                        <a:pt x="1268" y="547"/>
                        <a:pt x="1269" y="547"/>
                        <a:pt x="1270" y="546"/>
                      </a:cubicBezTo>
                      <a:cubicBezTo>
                        <a:pt x="1272" y="546"/>
                        <a:pt x="1273" y="546"/>
                        <a:pt x="1274" y="545"/>
                      </a:cubicBezTo>
                      <a:cubicBezTo>
                        <a:pt x="1275" y="545"/>
                        <a:pt x="1276" y="545"/>
                        <a:pt x="1277" y="545"/>
                      </a:cubicBezTo>
                      <a:cubicBezTo>
                        <a:pt x="1278" y="544"/>
                        <a:pt x="1279" y="544"/>
                        <a:pt x="1279" y="544"/>
                      </a:cubicBezTo>
                      <a:cubicBezTo>
                        <a:pt x="1282" y="543"/>
                        <a:pt x="1284" y="543"/>
                        <a:pt x="1286" y="542"/>
                      </a:cubicBezTo>
                      <a:cubicBezTo>
                        <a:pt x="1286" y="542"/>
                        <a:pt x="1286" y="542"/>
                        <a:pt x="1286" y="542"/>
                      </a:cubicBezTo>
                      <a:cubicBezTo>
                        <a:pt x="1287" y="542"/>
                        <a:pt x="1287" y="542"/>
                        <a:pt x="1288" y="542"/>
                      </a:cubicBezTo>
                      <a:cubicBezTo>
                        <a:pt x="1288" y="542"/>
                        <a:pt x="1288" y="542"/>
                        <a:pt x="1288" y="542"/>
                      </a:cubicBezTo>
                      <a:cubicBezTo>
                        <a:pt x="1291" y="541"/>
                        <a:pt x="1294" y="540"/>
                        <a:pt x="1297" y="539"/>
                      </a:cubicBezTo>
                      <a:cubicBezTo>
                        <a:pt x="1298" y="539"/>
                        <a:pt x="1298" y="539"/>
                        <a:pt x="1298" y="539"/>
                      </a:cubicBezTo>
                      <a:cubicBezTo>
                        <a:pt x="1298" y="539"/>
                        <a:pt x="1298" y="539"/>
                        <a:pt x="1298" y="539"/>
                      </a:cubicBezTo>
                      <a:cubicBezTo>
                        <a:pt x="1299" y="539"/>
                        <a:pt x="1299" y="539"/>
                        <a:pt x="1299" y="539"/>
                      </a:cubicBezTo>
                      <a:cubicBezTo>
                        <a:pt x="1300" y="538"/>
                        <a:pt x="1300" y="538"/>
                        <a:pt x="1301" y="538"/>
                      </a:cubicBezTo>
                      <a:cubicBezTo>
                        <a:pt x="1303" y="537"/>
                        <a:pt x="1304" y="537"/>
                        <a:pt x="1306" y="536"/>
                      </a:cubicBezTo>
                      <a:cubicBezTo>
                        <a:pt x="1306" y="536"/>
                        <a:pt x="1307" y="536"/>
                        <a:pt x="1307" y="536"/>
                      </a:cubicBezTo>
                      <a:cubicBezTo>
                        <a:pt x="1308" y="536"/>
                        <a:pt x="1309" y="535"/>
                        <a:pt x="1310" y="535"/>
                      </a:cubicBezTo>
                      <a:cubicBezTo>
                        <a:pt x="1311" y="535"/>
                        <a:pt x="1313" y="534"/>
                        <a:pt x="1314" y="534"/>
                      </a:cubicBezTo>
                      <a:cubicBezTo>
                        <a:pt x="1315" y="534"/>
                        <a:pt x="1315" y="533"/>
                        <a:pt x="1316" y="533"/>
                      </a:cubicBezTo>
                      <a:cubicBezTo>
                        <a:pt x="1317" y="533"/>
                        <a:pt x="1318" y="532"/>
                        <a:pt x="1319" y="532"/>
                      </a:cubicBezTo>
                      <a:cubicBezTo>
                        <a:pt x="1320" y="532"/>
                        <a:pt x="1321" y="531"/>
                        <a:pt x="1322" y="531"/>
                      </a:cubicBezTo>
                      <a:cubicBezTo>
                        <a:pt x="1323" y="531"/>
                        <a:pt x="1323" y="531"/>
                        <a:pt x="1324" y="530"/>
                      </a:cubicBezTo>
                      <a:cubicBezTo>
                        <a:pt x="1325" y="530"/>
                        <a:pt x="1326" y="530"/>
                        <a:pt x="1327" y="529"/>
                      </a:cubicBezTo>
                      <a:cubicBezTo>
                        <a:pt x="1328" y="529"/>
                        <a:pt x="1329" y="529"/>
                        <a:pt x="1329" y="528"/>
                      </a:cubicBezTo>
                      <a:cubicBezTo>
                        <a:pt x="1330" y="528"/>
                        <a:pt x="1331" y="528"/>
                        <a:pt x="1332" y="527"/>
                      </a:cubicBezTo>
                      <a:cubicBezTo>
                        <a:pt x="1333" y="527"/>
                        <a:pt x="1333" y="527"/>
                        <a:pt x="1334" y="527"/>
                      </a:cubicBezTo>
                      <a:cubicBezTo>
                        <a:pt x="1335" y="526"/>
                        <a:pt x="1335" y="526"/>
                        <a:pt x="1335" y="526"/>
                      </a:cubicBezTo>
                      <a:cubicBezTo>
                        <a:pt x="1335" y="526"/>
                        <a:pt x="1336" y="526"/>
                        <a:pt x="1337" y="526"/>
                      </a:cubicBezTo>
                      <a:cubicBezTo>
                        <a:pt x="1338" y="525"/>
                        <a:pt x="1339" y="525"/>
                        <a:pt x="1340" y="525"/>
                      </a:cubicBezTo>
                      <a:cubicBezTo>
                        <a:pt x="1340" y="524"/>
                        <a:pt x="1341" y="524"/>
                        <a:pt x="1342" y="524"/>
                      </a:cubicBezTo>
                      <a:cubicBezTo>
                        <a:pt x="1343" y="523"/>
                        <a:pt x="1343" y="523"/>
                        <a:pt x="1344" y="523"/>
                      </a:cubicBezTo>
                      <a:cubicBezTo>
                        <a:pt x="1345" y="522"/>
                        <a:pt x="1346" y="522"/>
                        <a:pt x="1347" y="522"/>
                      </a:cubicBezTo>
                      <a:cubicBezTo>
                        <a:pt x="1347" y="521"/>
                        <a:pt x="1348" y="521"/>
                        <a:pt x="1349" y="521"/>
                      </a:cubicBezTo>
                      <a:cubicBezTo>
                        <a:pt x="1349" y="521"/>
                        <a:pt x="1350" y="520"/>
                        <a:pt x="1350" y="520"/>
                      </a:cubicBezTo>
                      <a:cubicBezTo>
                        <a:pt x="1351" y="520"/>
                        <a:pt x="1352" y="519"/>
                        <a:pt x="1353" y="519"/>
                      </a:cubicBezTo>
                      <a:cubicBezTo>
                        <a:pt x="1354" y="519"/>
                        <a:pt x="1355" y="518"/>
                        <a:pt x="1355" y="518"/>
                      </a:cubicBezTo>
                      <a:cubicBezTo>
                        <a:pt x="1355" y="518"/>
                        <a:pt x="1355" y="518"/>
                        <a:pt x="1355" y="518"/>
                      </a:cubicBezTo>
                      <a:cubicBezTo>
                        <a:pt x="1356" y="518"/>
                        <a:pt x="1356" y="517"/>
                        <a:pt x="1357" y="517"/>
                      </a:cubicBezTo>
                      <a:cubicBezTo>
                        <a:pt x="1358" y="517"/>
                        <a:pt x="1359" y="516"/>
                        <a:pt x="1360" y="516"/>
                      </a:cubicBezTo>
                      <a:cubicBezTo>
                        <a:pt x="1360" y="516"/>
                        <a:pt x="1361" y="515"/>
                        <a:pt x="1362" y="515"/>
                      </a:cubicBezTo>
                      <a:cubicBezTo>
                        <a:pt x="1362" y="515"/>
                        <a:pt x="1362" y="515"/>
                        <a:pt x="1362" y="515"/>
                      </a:cubicBezTo>
                      <a:cubicBezTo>
                        <a:pt x="1362" y="515"/>
                        <a:pt x="1362" y="514"/>
                        <a:pt x="1363" y="514"/>
                      </a:cubicBezTo>
                      <a:cubicBezTo>
                        <a:pt x="1364" y="514"/>
                        <a:pt x="1365" y="513"/>
                        <a:pt x="1365" y="513"/>
                      </a:cubicBezTo>
                      <a:cubicBezTo>
                        <a:pt x="1366" y="513"/>
                        <a:pt x="1367" y="512"/>
                        <a:pt x="1367" y="512"/>
                      </a:cubicBezTo>
                      <a:cubicBezTo>
                        <a:pt x="1368" y="512"/>
                        <a:pt x="1368" y="512"/>
                        <a:pt x="1369" y="511"/>
                      </a:cubicBezTo>
                      <a:cubicBezTo>
                        <a:pt x="1370" y="511"/>
                        <a:pt x="1370" y="510"/>
                        <a:pt x="1371" y="510"/>
                      </a:cubicBezTo>
                      <a:cubicBezTo>
                        <a:pt x="1372" y="510"/>
                        <a:pt x="1372" y="509"/>
                        <a:pt x="1373" y="509"/>
                      </a:cubicBezTo>
                      <a:cubicBezTo>
                        <a:pt x="1373" y="509"/>
                        <a:pt x="1374" y="508"/>
                        <a:pt x="1374" y="508"/>
                      </a:cubicBezTo>
                      <a:cubicBezTo>
                        <a:pt x="1375" y="508"/>
                        <a:pt x="1376" y="507"/>
                        <a:pt x="1376" y="507"/>
                      </a:cubicBezTo>
                      <a:cubicBezTo>
                        <a:pt x="1377" y="507"/>
                        <a:pt x="1378" y="506"/>
                        <a:pt x="1378" y="506"/>
                      </a:cubicBezTo>
                      <a:cubicBezTo>
                        <a:pt x="1379" y="506"/>
                        <a:pt x="1379" y="505"/>
                        <a:pt x="1380" y="505"/>
                      </a:cubicBezTo>
                      <a:cubicBezTo>
                        <a:pt x="1380" y="505"/>
                        <a:pt x="1381" y="504"/>
                        <a:pt x="1381" y="504"/>
                      </a:cubicBezTo>
                      <a:cubicBezTo>
                        <a:pt x="1382" y="504"/>
                        <a:pt x="1382" y="503"/>
                        <a:pt x="1383" y="503"/>
                      </a:cubicBezTo>
                      <a:cubicBezTo>
                        <a:pt x="1384" y="502"/>
                        <a:pt x="1384" y="502"/>
                        <a:pt x="1384" y="502"/>
                      </a:cubicBezTo>
                      <a:cubicBezTo>
                        <a:pt x="1384" y="502"/>
                        <a:pt x="1384" y="502"/>
                        <a:pt x="1384" y="502"/>
                      </a:cubicBezTo>
                      <a:cubicBezTo>
                        <a:pt x="1385" y="502"/>
                        <a:pt x="1385" y="501"/>
                        <a:pt x="1386" y="501"/>
                      </a:cubicBezTo>
                      <a:cubicBezTo>
                        <a:pt x="1386" y="501"/>
                        <a:pt x="1386" y="501"/>
                        <a:pt x="1386" y="501"/>
                      </a:cubicBezTo>
                      <a:cubicBezTo>
                        <a:pt x="1387" y="500"/>
                        <a:pt x="1387" y="500"/>
                        <a:pt x="1388" y="500"/>
                      </a:cubicBezTo>
                      <a:cubicBezTo>
                        <a:pt x="1388" y="499"/>
                        <a:pt x="1389" y="499"/>
                        <a:pt x="1389" y="499"/>
                      </a:cubicBezTo>
                      <a:cubicBezTo>
                        <a:pt x="1389" y="498"/>
                        <a:pt x="1390" y="498"/>
                        <a:pt x="1390" y="498"/>
                      </a:cubicBezTo>
                      <a:cubicBezTo>
                        <a:pt x="1391" y="497"/>
                        <a:pt x="1391" y="497"/>
                        <a:pt x="1392" y="496"/>
                      </a:cubicBezTo>
                      <a:cubicBezTo>
                        <a:pt x="1392" y="496"/>
                        <a:pt x="1393" y="496"/>
                        <a:pt x="1393" y="495"/>
                      </a:cubicBezTo>
                      <a:cubicBezTo>
                        <a:pt x="1394" y="495"/>
                        <a:pt x="1394" y="495"/>
                        <a:pt x="1394" y="495"/>
                      </a:cubicBezTo>
                      <a:cubicBezTo>
                        <a:pt x="1395" y="494"/>
                        <a:pt x="1395" y="494"/>
                        <a:pt x="1396" y="493"/>
                      </a:cubicBezTo>
                      <a:cubicBezTo>
                        <a:pt x="1396" y="493"/>
                        <a:pt x="1397" y="492"/>
                        <a:pt x="1397" y="492"/>
                      </a:cubicBezTo>
                      <a:cubicBezTo>
                        <a:pt x="1397" y="492"/>
                        <a:pt x="1397" y="492"/>
                        <a:pt x="1397" y="492"/>
                      </a:cubicBezTo>
                      <a:cubicBezTo>
                        <a:pt x="1398" y="491"/>
                        <a:pt x="1399" y="490"/>
                        <a:pt x="1399" y="490"/>
                      </a:cubicBezTo>
                      <a:cubicBezTo>
                        <a:pt x="1400" y="489"/>
                        <a:pt x="1400" y="489"/>
                        <a:pt x="1400" y="489"/>
                      </a:cubicBezTo>
                      <a:cubicBezTo>
                        <a:pt x="1400" y="489"/>
                        <a:pt x="1400" y="489"/>
                        <a:pt x="1400" y="489"/>
                      </a:cubicBezTo>
                      <a:cubicBezTo>
                        <a:pt x="1400" y="489"/>
                        <a:pt x="1400" y="489"/>
                        <a:pt x="1400" y="489"/>
                      </a:cubicBezTo>
                      <a:cubicBezTo>
                        <a:pt x="1401" y="488"/>
                        <a:pt x="1401" y="488"/>
                        <a:pt x="1401" y="488"/>
                      </a:cubicBezTo>
                      <a:cubicBezTo>
                        <a:pt x="1401" y="488"/>
                        <a:pt x="1402" y="487"/>
                        <a:pt x="1402" y="487"/>
                      </a:cubicBezTo>
                      <a:cubicBezTo>
                        <a:pt x="1403" y="486"/>
                        <a:pt x="1403" y="486"/>
                        <a:pt x="1403" y="485"/>
                      </a:cubicBezTo>
                      <a:cubicBezTo>
                        <a:pt x="1403" y="485"/>
                        <a:pt x="1403" y="485"/>
                        <a:pt x="1403" y="485"/>
                      </a:cubicBezTo>
                      <a:cubicBezTo>
                        <a:pt x="1404" y="485"/>
                        <a:pt x="1404" y="484"/>
                        <a:pt x="1405" y="483"/>
                      </a:cubicBezTo>
                      <a:cubicBezTo>
                        <a:pt x="1405" y="483"/>
                        <a:pt x="1406" y="483"/>
                        <a:pt x="1406" y="482"/>
                      </a:cubicBezTo>
                      <a:cubicBezTo>
                        <a:pt x="1406" y="482"/>
                        <a:pt x="1406" y="482"/>
                        <a:pt x="1406" y="482"/>
                      </a:cubicBezTo>
                      <a:cubicBezTo>
                        <a:pt x="1406" y="481"/>
                        <a:pt x="1407" y="481"/>
                        <a:pt x="1407" y="480"/>
                      </a:cubicBezTo>
                      <a:cubicBezTo>
                        <a:pt x="1408" y="479"/>
                        <a:pt x="1408" y="479"/>
                        <a:pt x="1408" y="479"/>
                      </a:cubicBezTo>
                      <a:cubicBezTo>
                        <a:pt x="1408" y="479"/>
                        <a:pt x="1408" y="479"/>
                        <a:pt x="1408" y="479"/>
                      </a:cubicBezTo>
                      <a:cubicBezTo>
                        <a:pt x="1408" y="478"/>
                        <a:pt x="1408" y="478"/>
                        <a:pt x="1408" y="478"/>
                      </a:cubicBezTo>
                      <a:cubicBezTo>
                        <a:pt x="1409" y="477"/>
                        <a:pt x="1409" y="476"/>
                        <a:pt x="1410" y="476"/>
                      </a:cubicBezTo>
                      <a:cubicBezTo>
                        <a:pt x="1469" y="346"/>
                        <a:pt x="1469" y="346"/>
                        <a:pt x="1469" y="346"/>
                      </a:cubicBezTo>
                      <a:cubicBezTo>
                        <a:pt x="1472" y="339"/>
                        <a:pt x="1475" y="333"/>
                        <a:pt x="1478" y="326"/>
                      </a:cubicBezTo>
                      <a:cubicBezTo>
                        <a:pt x="1487" y="307"/>
                        <a:pt x="1487" y="307"/>
                        <a:pt x="1487" y="307"/>
                      </a:cubicBezTo>
                      <a:cubicBezTo>
                        <a:pt x="1492" y="296"/>
                        <a:pt x="1497" y="285"/>
                        <a:pt x="1502" y="274"/>
                      </a:cubicBezTo>
                      <a:cubicBezTo>
                        <a:pt x="1518" y="240"/>
                        <a:pt x="1533" y="207"/>
                        <a:pt x="1547" y="177"/>
                      </a:cubicBezTo>
                      <a:cubicBezTo>
                        <a:pt x="1549" y="173"/>
                        <a:pt x="1550" y="168"/>
                        <a:pt x="1550" y="164"/>
                      </a:cubicBezTo>
                      <a:cubicBezTo>
                        <a:pt x="1550" y="163"/>
                        <a:pt x="1550" y="162"/>
                        <a:pt x="1550" y="160"/>
                      </a:cubicBezTo>
                      <a:close/>
                    </a:path>
                  </a:pathLst>
                </a:custGeom>
                <a:solidFill>
                  <a:srgbClr val="09009A"/>
                </a:solidFill>
                <a:ln w="9525">
                  <a:noFill/>
                  <a:round/>
                  <a:headEnd/>
                  <a:tailEnd/>
                </a:ln>
              </p:spPr>
              <p:txBody>
                <a:bodyPr vert="horz" wrap="square" lIns="182832" tIns="91416" rIns="182832" bIns="91416" numCol="1" anchor="t" anchorCtr="0" compatLnSpc="1">
                  <a:prstTxWarp prst="textNoShape">
                    <a:avLst/>
                  </a:prstTxWarp>
                </a:bodyPr>
                <a:lstStyle/>
                <a:p>
                  <a:endParaRPr lang="id-ID" sz="1800" dirty="0">
                    <a:latin typeface="Montserrat" pitchFamily="2" charset="77"/>
                  </a:endParaRPr>
                </a:p>
              </p:txBody>
            </p:sp>
            <p:sp>
              <p:nvSpPr>
                <p:cNvPr id="10" name="Freeform 166">
                  <a:extLst>
                    <a:ext uri="{FF2B5EF4-FFF2-40B4-BE49-F238E27FC236}">
                      <a16:creationId xmlns:a16="http://schemas.microsoft.com/office/drawing/2014/main" id="{E25E3EB6-2891-3287-0667-D3D6EC9625CA}"/>
                    </a:ext>
                  </a:extLst>
                </p:cNvPr>
                <p:cNvSpPr>
                  <a:spLocks/>
                </p:cNvSpPr>
                <p:nvPr/>
              </p:nvSpPr>
              <p:spPr bwMode="auto">
                <a:xfrm>
                  <a:off x="2051105" y="1745672"/>
                  <a:ext cx="4419146" cy="727666"/>
                </a:xfrm>
                <a:custGeom>
                  <a:avLst/>
                  <a:gdLst>
                    <a:gd name="T0" fmla="*/ 1558 w 1566"/>
                    <a:gd name="T1" fmla="*/ 165 h 325"/>
                    <a:gd name="T2" fmla="*/ 769 w 1566"/>
                    <a:gd name="T3" fmla="*/ 324 h 325"/>
                    <a:gd name="T4" fmla="*/ 8 w 1566"/>
                    <a:gd name="T5" fmla="*/ 160 h 325"/>
                    <a:gd name="T6" fmla="*/ 796 w 1566"/>
                    <a:gd name="T7" fmla="*/ 1 h 325"/>
                    <a:gd name="T8" fmla="*/ 1558 w 1566"/>
                    <a:gd name="T9" fmla="*/ 165 h 325"/>
                  </a:gdLst>
                  <a:ahLst/>
                  <a:cxnLst>
                    <a:cxn ang="0">
                      <a:pos x="T0" y="T1"/>
                    </a:cxn>
                    <a:cxn ang="0">
                      <a:pos x="T2" y="T3"/>
                    </a:cxn>
                    <a:cxn ang="0">
                      <a:pos x="T4" y="T5"/>
                    </a:cxn>
                    <a:cxn ang="0">
                      <a:pos x="T6" y="T7"/>
                    </a:cxn>
                    <a:cxn ang="0">
                      <a:pos x="T8" y="T9"/>
                    </a:cxn>
                  </a:cxnLst>
                  <a:rect l="0" t="0" r="r" b="b"/>
                  <a:pathLst>
                    <a:path w="1566" h="325">
                      <a:moveTo>
                        <a:pt x="1558" y="165"/>
                      </a:moveTo>
                      <a:cubicBezTo>
                        <a:pt x="1551" y="254"/>
                        <a:pt x="1198" y="325"/>
                        <a:pt x="769" y="324"/>
                      </a:cubicBezTo>
                      <a:cubicBezTo>
                        <a:pt x="341" y="322"/>
                        <a:pt x="0" y="249"/>
                        <a:pt x="8" y="160"/>
                      </a:cubicBezTo>
                      <a:cubicBezTo>
                        <a:pt x="15" y="71"/>
                        <a:pt x="368" y="0"/>
                        <a:pt x="796" y="1"/>
                      </a:cubicBezTo>
                      <a:cubicBezTo>
                        <a:pt x="1225" y="3"/>
                        <a:pt x="1566" y="76"/>
                        <a:pt x="1558" y="165"/>
                      </a:cubicBezTo>
                      <a:close/>
                    </a:path>
                  </a:pathLst>
                </a:custGeom>
                <a:solidFill>
                  <a:srgbClr val="2225A5"/>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sp>
              <p:nvSpPr>
                <p:cNvPr id="11" name="Freeform 166">
                  <a:extLst>
                    <a:ext uri="{FF2B5EF4-FFF2-40B4-BE49-F238E27FC236}">
                      <a16:creationId xmlns:a16="http://schemas.microsoft.com/office/drawing/2014/main" id="{57475173-809D-DCF4-A928-D37520EE0C76}"/>
                    </a:ext>
                  </a:extLst>
                </p:cNvPr>
                <p:cNvSpPr>
                  <a:spLocks/>
                </p:cNvSpPr>
                <p:nvPr/>
              </p:nvSpPr>
              <p:spPr bwMode="auto">
                <a:xfrm>
                  <a:off x="3176479" y="1921833"/>
                  <a:ext cx="2188665" cy="360390"/>
                </a:xfrm>
                <a:custGeom>
                  <a:avLst/>
                  <a:gdLst>
                    <a:gd name="T0" fmla="*/ 1558 w 1566"/>
                    <a:gd name="T1" fmla="*/ 165 h 325"/>
                    <a:gd name="T2" fmla="*/ 769 w 1566"/>
                    <a:gd name="T3" fmla="*/ 324 h 325"/>
                    <a:gd name="T4" fmla="*/ 8 w 1566"/>
                    <a:gd name="T5" fmla="*/ 160 h 325"/>
                    <a:gd name="T6" fmla="*/ 796 w 1566"/>
                    <a:gd name="T7" fmla="*/ 1 h 325"/>
                    <a:gd name="T8" fmla="*/ 1558 w 1566"/>
                    <a:gd name="T9" fmla="*/ 165 h 325"/>
                  </a:gdLst>
                  <a:ahLst/>
                  <a:cxnLst>
                    <a:cxn ang="0">
                      <a:pos x="T0" y="T1"/>
                    </a:cxn>
                    <a:cxn ang="0">
                      <a:pos x="T2" y="T3"/>
                    </a:cxn>
                    <a:cxn ang="0">
                      <a:pos x="T4" y="T5"/>
                    </a:cxn>
                    <a:cxn ang="0">
                      <a:pos x="T6" y="T7"/>
                    </a:cxn>
                    <a:cxn ang="0">
                      <a:pos x="T8" y="T9"/>
                    </a:cxn>
                  </a:cxnLst>
                  <a:rect l="0" t="0" r="r" b="b"/>
                  <a:pathLst>
                    <a:path w="1566" h="325">
                      <a:moveTo>
                        <a:pt x="1558" y="165"/>
                      </a:moveTo>
                      <a:cubicBezTo>
                        <a:pt x="1551" y="254"/>
                        <a:pt x="1198" y="325"/>
                        <a:pt x="769" y="324"/>
                      </a:cubicBezTo>
                      <a:cubicBezTo>
                        <a:pt x="341" y="322"/>
                        <a:pt x="0" y="249"/>
                        <a:pt x="8" y="160"/>
                      </a:cubicBezTo>
                      <a:cubicBezTo>
                        <a:pt x="15" y="71"/>
                        <a:pt x="368" y="0"/>
                        <a:pt x="796" y="1"/>
                      </a:cubicBezTo>
                      <a:cubicBezTo>
                        <a:pt x="1225" y="3"/>
                        <a:pt x="1566" y="76"/>
                        <a:pt x="1558" y="165"/>
                      </a:cubicBezTo>
                      <a:close/>
                    </a:path>
                  </a:pathLst>
                </a:custGeom>
                <a:solidFill>
                  <a:srgbClr val="222A59"/>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grpSp>
        </p:grpSp>
        <p:sp>
          <p:nvSpPr>
            <p:cNvPr id="93" name="TextBox 92">
              <a:extLst>
                <a:ext uri="{FF2B5EF4-FFF2-40B4-BE49-F238E27FC236}">
                  <a16:creationId xmlns:a16="http://schemas.microsoft.com/office/drawing/2014/main" id="{85CC762E-20EA-CE6A-3ECE-6DAA9FD7EC76}"/>
                </a:ext>
              </a:extLst>
            </p:cNvPr>
            <p:cNvSpPr txBox="1"/>
            <p:nvPr/>
          </p:nvSpPr>
          <p:spPr>
            <a:xfrm>
              <a:off x="2921249" y="3544211"/>
              <a:ext cx="2297673" cy="422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1600" b="1" dirty="0">
                  <a:solidFill>
                    <a:schemeClr val="bg1"/>
                  </a:solidFill>
                  <a:latin typeface="Montserrat" pitchFamily="2" charset="77"/>
                </a:rPr>
                <a:t>Potential Rate</a:t>
              </a:r>
            </a:p>
          </p:txBody>
        </p:sp>
        <p:sp>
          <p:nvSpPr>
            <p:cNvPr id="94" name="TextBox 93">
              <a:extLst>
                <a:ext uri="{FF2B5EF4-FFF2-40B4-BE49-F238E27FC236}">
                  <a16:creationId xmlns:a16="http://schemas.microsoft.com/office/drawing/2014/main" id="{AFD84447-43B9-FD74-B22C-1D7DF3C1C1D7}"/>
                </a:ext>
              </a:extLst>
            </p:cNvPr>
            <p:cNvSpPr txBox="1"/>
            <p:nvPr/>
          </p:nvSpPr>
          <p:spPr>
            <a:xfrm>
              <a:off x="2921248" y="4643720"/>
              <a:ext cx="2297673" cy="422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1600" b="1" dirty="0">
                  <a:solidFill>
                    <a:schemeClr val="bg1"/>
                  </a:solidFill>
                  <a:latin typeface="Montserrat" pitchFamily="2" charset="77"/>
                </a:rPr>
                <a:t>Order </a:t>
              </a:r>
              <a:r>
                <a:rPr lang="en-US" sz="1600" dirty="0">
                  <a:solidFill>
                    <a:schemeClr val="bg1"/>
                  </a:solidFill>
                  <a:latin typeface="Montserrat" pitchFamily="2" charset="77"/>
                </a:rPr>
                <a:t>Rate</a:t>
              </a:r>
              <a:endParaRPr lang="en-US" sz="1600" b="1" dirty="0">
                <a:solidFill>
                  <a:schemeClr val="bg1"/>
                </a:solidFill>
                <a:latin typeface="Montserrat" pitchFamily="2" charset="77"/>
              </a:endParaRPr>
            </a:p>
          </p:txBody>
        </p:sp>
        <p:sp>
          <p:nvSpPr>
            <p:cNvPr id="95" name="TextBox 94">
              <a:extLst>
                <a:ext uri="{FF2B5EF4-FFF2-40B4-BE49-F238E27FC236}">
                  <a16:creationId xmlns:a16="http://schemas.microsoft.com/office/drawing/2014/main" id="{F9CC0C5F-7A41-FC1F-28B3-D323E6B03C51}"/>
                </a:ext>
              </a:extLst>
            </p:cNvPr>
            <p:cNvSpPr txBox="1"/>
            <p:nvPr/>
          </p:nvSpPr>
          <p:spPr>
            <a:xfrm>
              <a:off x="2931109" y="5747978"/>
              <a:ext cx="2297673" cy="422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1600" b="1" dirty="0">
                  <a:solidFill>
                    <a:schemeClr val="tx1">
                      <a:lumMod val="95000"/>
                      <a:lumOff val="5000"/>
                    </a:schemeClr>
                  </a:solidFill>
                  <a:latin typeface="Montserrat" pitchFamily="2" charset="77"/>
                </a:rPr>
                <a:t>Buying Rate</a:t>
              </a:r>
            </a:p>
          </p:txBody>
        </p:sp>
        <p:sp>
          <p:nvSpPr>
            <p:cNvPr id="96" name="TextBox 95">
              <a:extLst>
                <a:ext uri="{FF2B5EF4-FFF2-40B4-BE49-F238E27FC236}">
                  <a16:creationId xmlns:a16="http://schemas.microsoft.com/office/drawing/2014/main" id="{CC6B4E49-7A09-AAA5-92AC-DDD704A686CA}"/>
                </a:ext>
              </a:extLst>
            </p:cNvPr>
            <p:cNvSpPr txBox="1"/>
            <p:nvPr/>
          </p:nvSpPr>
          <p:spPr>
            <a:xfrm>
              <a:off x="2931109" y="6773387"/>
              <a:ext cx="2297673" cy="422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1600" b="1" dirty="0">
                  <a:solidFill>
                    <a:schemeClr val="tx1">
                      <a:lumMod val="95000"/>
                      <a:lumOff val="5000"/>
                    </a:schemeClr>
                  </a:solidFill>
                  <a:latin typeface="Montserrat" pitchFamily="2" charset="77"/>
                </a:rPr>
                <a:t>Occ. Rate</a:t>
              </a:r>
            </a:p>
          </p:txBody>
        </p:sp>
      </p:grpSp>
      <p:sp>
        <p:nvSpPr>
          <p:cNvPr id="98" name="TextBox 97">
            <a:extLst>
              <a:ext uri="{FF2B5EF4-FFF2-40B4-BE49-F238E27FC236}">
                <a16:creationId xmlns:a16="http://schemas.microsoft.com/office/drawing/2014/main" id="{7238F9CB-8C8A-15CE-24D3-D20EC58F1D5E}"/>
              </a:ext>
            </a:extLst>
          </p:cNvPr>
          <p:cNvSpPr txBox="1"/>
          <p:nvPr/>
        </p:nvSpPr>
        <p:spPr>
          <a:xfrm>
            <a:off x="0" y="1359505"/>
            <a:ext cx="2438400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latin typeface="Montserrat" pitchFamily="2" charset="77"/>
              </a:rPr>
              <a:t>Which channels to focus for the Regional problems and growth areas on Desktop?</a:t>
            </a:r>
          </a:p>
        </p:txBody>
      </p:sp>
      <p:sp>
        <p:nvSpPr>
          <p:cNvPr id="100" name="TextBox 99">
            <a:extLst>
              <a:ext uri="{FF2B5EF4-FFF2-40B4-BE49-F238E27FC236}">
                <a16:creationId xmlns:a16="http://schemas.microsoft.com/office/drawing/2014/main" id="{B3C9E281-86C2-816E-6331-54A0B50FD7D4}"/>
              </a:ext>
            </a:extLst>
          </p:cNvPr>
          <p:cNvSpPr txBox="1"/>
          <p:nvPr/>
        </p:nvSpPr>
        <p:spPr>
          <a:xfrm>
            <a:off x="622451" y="2236638"/>
            <a:ext cx="8691251"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2400"/>
              </a:spcAft>
            </a:pPr>
            <a:r>
              <a:rPr lang="en-US" sz="2000" b="0" dirty="0">
                <a:latin typeface="Montserrat" pitchFamily="2" charset="77"/>
              </a:rPr>
              <a:t>Conducted a Funnel Analysis, to review high performing Regions and cost-effective Channels for mobile.</a:t>
            </a:r>
          </a:p>
        </p:txBody>
      </p:sp>
      <p:sp>
        <p:nvSpPr>
          <p:cNvPr id="113" name="Right Arrow 112">
            <a:extLst>
              <a:ext uri="{FF2B5EF4-FFF2-40B4-BE49-F238E27FC236}">
                <a16:creationId xmlns:a16="http://schemas.microsoft.com/office/drawing/2014/main" id="{24643CA5-2DE3-4CC7-9506-1957CFA6F372}"/>
              </a:ext>
            </a:extLst>
          </p:cNvPr>
          <p:cNvSpPr/>
          <p:nvPr/>
        </p:nvSpPr>
        <p:spPr>
          <a:xfrm>
            <a:off x="8175582" y="5032091"/>
            <a:ext cx="3407323" cy="400109"/>
          </a:xfrm>
          <a:prstGeom prst="rightArrow">
            <a:avLst/>
          </a:prstGeom>
          <a:solidFill>
            <a:srgbClr val="FCD80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TextBox 118">
            <a:extLst>
              <a:ext uri="{FF2B5EF4-FFF2-40B4-BE49-F238E27FC236}">
                <a16:creationId xmlns:a16="http://schemas.microsoft.com/office/drawing/2014/main" id="{4CC703A0-B9C4-9D75-02C3-F62EF7DB695C}"/>
              </a:ext>
            </a:extLst>
          </p:cNvPr>
          <p:cNvSpPr txBox="1"/>
          <p:nvPr/>
        </p:nvSpPr>
        <p:spPr>
          <a:xfrm>
            <a:off x="12192000" y="7080167"/>
            <a:ext cx="11299470" cy="355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dirty="0">
                <a:latin typeface="Montserrat" pitchFamily="2" charset="77"/>
              </a:rPr>
              <a:t>Region 1 insights:</a:t>
            </a:r>
          </a:p>
          <a:p>
            <a:pPr marL="342900" indent="-342900" algn="l">
              <a:spcAft>
                <a:spcPts val="600"/>
              </a:spcAft>
              <a:buFont typeface="Arial" panose="020B0604020202020204" pitchFamily="34" charset="0"/>
              <a:buChar char="•"/>
            </a:pPr>
            <a:r>
              <a:rPr lang="en-US" sz="2000" b="0" dirty="0">
                <a:latin typeface="Montserrat" pitchFamily="2" charset="77"/>
              </a:rPr>
              <a:t>Channel 2 stands out with the highest Visits and Net Orders, serving as our primary reference point.</a:t>
            </a:r>
          </a:p>
          <a:p>
            <a:pPr marL="342900" indent="-342900" algn="l">
              <a:spcAft>
                <a:spcPts val="600"/>
              </a:spcAft>
              <a:buFont typeface="Arial" panose="020B0604020202020204" pitchFamily="34" charset="0"/>
              <a:buChar char="•"/>
            </a:pPr>
            <a:r>
              <a:rPr lang="en-US" sz="2000" b="0" dirty="0">
                <a:latin typeface="Montserrat" pitchFamily="2" charset="77"/>
              </a:rPr>
              <a:t>Notably, channels 5 and 9 exhibit a substantial Potential rate, positioning them as promising growth targets.</a:t>
            </a:r>
          </a:p>
          <a:p>
            <a:pPr marL="342900" indent="-342900" algn="l">
              <a:spcAft>
                <a:spcPts val="600"/>
              </a:spcAft>
              <a:buFont typeface="Arial" panose="020B0604020202020204" pitchFamily="34" charset="0"/>
              <a:buChar char="•"/>
            </a:pPr>
            <a:r>
              <a:rPr lang="en-US" sz="2000" b="0" dirty="0">
                <a:latin typeface="Montserrat" pitchFamily="2" charset="77"/>
              </a:rPr>
              <a:t>Channel 5 boasts a high buying rate and low bounce rate, suggesting the potential for increased Net Orders with relatively less investment.</a:t>
            </a:r>
          </a:p>
          <a:p>
            <a:pPr marL="342900" indent="-342900" algn="l">
              <a:spcAft>
                <a:spcPts val="600"/>
              </a:spcAft>
              <a:buFont typeface="Arial" panose="020B0604020202020204" pitchFamily="34" charset="0"/>
              <a:buChar char="•"/>
            </a:pPr>
            <a:r>
              <a:rPr lang="en-US" sz="2000" b="0" dirty="0">
                <a:latin typeface="Montserrat" pitchFamily="2" charset="77"/>
              </a:rPr>
              <a:t>Efforts are needed to improve Channel 3's Potential Rate, aiming to raise the order rate above 5.7%.</a:t>
            </a:r>
          </a:p>
          <a:p>
            <a:pPr algn="l">
              <a:spcAft>
                <a:spcPts val="600"/>
              </a:spcAft>
            </a:pPr>
            <a:endParaRPr lang="en-US" sz="2000" dirty="0">
              <a:latin typeface="Montserrat" pitchFamily="2" charset="77"/>
            </a:endParaRPr>
          </a:p>
        </p:txBody>
      </p:sp>
      <p:pic>
        <p:nvPicPr>
          <p:cNvPr id="120" name="Picture 119">
            <a:extLst>
              <a:ext uri="{FF2B5EF4-FFF2-40B4-BE49-F238E27FC236}">
                <a16:creationId xmlns:a16="http://schemas.microsoft.com/office/drawing/2014/main" id="{FB28A23C-45C4-F2D9-E9C6-08199C410FEE}"/>
              </a:ext>
            </a:extLst>
          </p:cNvPr>
          <p:cNvPicPr>
            <a:picLocks noChangeAspect="1"/>
          </p:cNvPicPr>
          <p:nvPr/>
        </p:nvPicPr>
        <p:blipFill>
          <a:blip r:embed="rId2"/>
          <a:stretch>
            <a:fillRect/>
          </a:stretch>
        </p:blipFill>
        <p:spPr>
          <a:xfrm>
            <a:off x="1020479" y="7537721"/>
            <a:ext cx="7772400" cy="5230299"/>
          </a:xfrm>
          <a:prstGeom prst="rect">
            <a:avLst/>
          </a:prstGeom>
          <a:ln w="22225">
            <a:solidFill>
              <a:srgbClr val="C00000"/>
            </a:solidFill>
          </a:ln>
        </p:spPr>
      </p:pic>
      <p:pic>
        <p:nvPicPr>
          <p:cNvPr id="121" name="Picture 120">
            <a:extLst>
              <a:ext uri="{FF2B5EF4-FFF2-40B4-BE49-F238E27FC236}">
                <a16:creationId xmlns:a16="http://schemas.microsoft.com/office/drawing/2014/main" id="{5DD78010-1703-4F10-63A7-649741C51B5F}"/>
              </a:ext>
            </a:extLst>
          </p:cNvPr>
          <p:cNvPicPr>
            <a:picLocks noChangeAspect="1"/>
          </p:cNvPicPr>
          <p:nvPr/>
        </p:nvPicPr>
        <p:blipFill>
          <a:blip r:embed="rId3"/>
          <a:stretch>
            <a:fillRect/>
          </a:stretch>
        </p:blipFill>
        <p:spPr>
          <a:xfrm>
            <a:off x="8869594" y="7451075"/>
            <a:ext cx="2019300" cy="1473200"/>
          </a:xfrm>
          <a:prstGeom prst="rect">
            <a:avLst/>
          </a:prstGeom>
        </p:spPr>
      </p:pic>
      <p:sp>
        <p:nvSpPr>
          <p:cNvPr id="123" name="TextBox 122">
            <a:extLst>
              <a:ext uri="{FF2B5EF4-FFF2-40B4-BE49-F238E27FC236}">
                <a16:creationId xmlns:a16="http://schemas.microsoft.com/office/drawing/2014/main" id="{BC44F1C7-3074-A561-BABD-B792DA393140}"/>
              </a:ext>
            </a:extLst>
          </p:cNvPr>
          <p:cNvSpPr txBox="1"/>
          <p:nvPr/>
        </p:nvSpPr>
        <p:spPr>
          <a:xfrm>
            <a:off x="12200198" y="10316036"/>
            <a:ext cx="11291272"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dirty="0">
                <a:latin typeface="Montserrat" pitchFamily="2" charset="77"/>
              </a:rPr>
              <a:t>Region 1 focus areas:</a:t>
            </a:r>
            <a:endParaRPr lang="en-US" sz="2000" b="0" dirty="0">
              <a:latin typeface="Montserrat" pitchFamily="2" charset="77"/>
            </a:endParaRPr>
          </a:p>
          <a:p>
            <a:pPr marL="342900" indent="-342900" algn="l">
              <a:spcAft>
                <a:spcPts val="600"/>
              </a:spcAft>
              <a:buFont typeface="Arial" panose="020B0604020202020204" pitchFamily="34" charset="0"/>
              <a:buChar char="•"/>
            </a:pPr>
            <a:r>
              <a:rPr lang="en-US" sz="2000" b="0" dirty="0">
                <a:latin typeface="Montserrat" pitchFamily="2" charset="77"/>
              </a:rPr>
              <a:t>Allocate budget to Channel 5 for increased orders and room nights, capitalizing on its cost-effectiveness and strong uptake.</a:t>
            </a:r>
          </a:p>
          <a:p>
            <a:pPr marL="342900" indent="-342900" algn="l">
              <a:spcAft>
                <a:spcPts val="600"/>
              </a:spcAft>
              <a:buFont typeface="Arial" panose="020B0604020202020204" pitchFamily="34" charset="0"/>
              <a:buChar char="•"/>
            </a:pPr>
            <a:r>
              <a:rPr lang="en-US" sz="2000" b="0" dirty="0">
                <a:latin typeface="Montserrat" pitchFamily="2" charset="77"/>
              </a:rPr>
              <a:t>The secondary focus should be enhancing the buying rate uptake for Channel 9.</a:t>
            </a:r>
          </a:p>
        </p:txBody>
      </p:sp>
      <p:sp>
        <p:nvSpPr>
          <p:cNvPr id="124" name="TextBox 123">
            <a:extLst>
              <a:ext uri="{FF2B5EF4-FFF2-40B4-BE49-F238E27FC236}">
                <a16:creationId xmlns:a16="http://schemas.microsoft.com/office/drawing/2014/main" id="{9B983B64-15D0-7CF4-D5B7-C4F8401E46B3}"/>
              </a:ext>
            </a:extLst>
          </p:cNvPr>
          <p:cNvSpPr txBox="1"/>
          <p:nvPr/>
        </p:nvSpPr>
        <p:spPr>
          <a:xfrm>
            <a:off x="8848970" y="9870497"/>
            <a:ext cx="2944923" cy="2246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b="0" dirty="0">
                <a:latin typeface="Montserrat" pitchFamily="2" charset="77"/>
              </a:rPr>
              <a:t>Region 3 is experiencing a rising cancellation rate, which aligns with a consistent upward trend throughout the year.</a:t>
            </a:r>
          </a:p>
        </p:txBody>
      </p:sp>
      <p:sp>
        <p:nvSpPr>
          <p:cNvPr id="125" name="Slide Number Placeholder 59">
            <a:extLst>
              <a:ext uri="{FF2B5EF4-FFF2-40B4-BE49-F238E27FC236}">
                <a16:creationId xmlns:a16="http://schemas.microsoft.com/office/drawing/2014/main" id="{0C46A44C-8B2F-E890-9C93-E0C667EAEAC0}"/>
              </a:ext>
            </a:extLst>
          </p:cNvPr>
          <p:cNvSpPr>
            <a:spLocks noGrp="1"/>
          </p:cNvSpPr>
          <p:nvPr>
            <p:ph type="sldNum" sz="quarter" idx="2"/>
          </p:nvPr>
        </p:nvSpPr>
        <p:spPr>
          <a:xfrm>
            <a:off x="11959031" y="13081000"/>
            <a:ext cx="453238" cy="461059"/>
          </a:xfrm>
        </p:spPr>
        <p:txBody>
          <a:bodyPr/>
          <a:lstStyle/>
          <a:p>
            <a:fld id="{86CB4B4D-7CA3-9044-876B-883B54F8677D}" type="slidenum">
              <a:rPr lang="en-US" smtClean="0"/>
              <a:t>8</a:t>
            </a:fld>
            <a:endParaRPr lang="en-US"/>
          </a:p>
        </p:txBody>
      </p:sp>
      <p:sp>
        <p:nvSpPr>
          <p:cNvPr id="127" name="TextBox 126">
            <a:extLst>
              <a:ext uri="{FF2B5EF4-FFF2-40B4-BE49-F238E27FC236}">
                <a16:creationId xmlns:a16="http://schemas.microsoft.com/office/drawing/2014/main" id="{BBFB5CAE-EC00-629A-A7D0-FA2D2E28C8BD}"/>
              </a:ext>
            </a:extLst>
          </p:cNvPr>
          <p:cNvSpPr txBox="1"/>
          <p:nvPr/>
        </p:nvSpPr>
        <p:spPr>
          <a:xfrm>
            <a:off x="4623540" y="3749275"/>
            <a:ext cx="50875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latin typeface="Montserrat" pitchFamily="2" charset="77"/>
              </a:rPr>
              <a:t>Qualified Shopper Visits / Visits</a:t>
            </a:r>
          </a:p>
        </p:txBody>
      </p:sp>
      <p:sp>
        <p:nvSpPr>
          <p:cNvPr id="129" name="TextBox 128">
            <a:extLst>
              <a:ext uri="{FF2B5EF4-FFF2-40B4-BE49-F238E27FC236}">
                <a16:creationId xmlns:a16="http://schemas.microsoft.com/office/drawing/2014/main" id="{F6A75616-6112-11D0-44E6-0E87158693EA}"/>
              </a:ext>
            </a:extLst>
          </p:cNvPr>
          <p:cNvSpPr txBox="1"/>
          <p:nvPr/>
        </p:nvSpPr>
        <p:spPr>
          <a:xfrm>
            <a:off x="4384521" y="4579364"/>
            <a:ext cx="5910085"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latin typeface="Montserrat" pitchFamily="2" charset="77"/>
              </a:rPr>
              <a:t>Gross Orders / Qualified Shopper Visits</a:t>
            </a:r>
          </a:p>
        </p:txBody>
      </p:sp>
      <p:sp>
        <p:nvSpPr>
          <p:cNvPr id="131" name="TextBox 130">
            <a:extLst>
              <a:ext uri="{FF2B5EF4-FFF2-40B4-BE49-F238E27FC236}">
                <a16:creationId xmlns:a16="http://schemas.microsoft.com/office/drawing/2014/main" id="{7865B994-87CC-D428-B463-6520518C261A}"/>
              </a:ext>
            </a:extLst>
          </p:cNvPr>
          <p:cNvSpPr txBox="1"/>
          <p:nvPr/>
        </p:nvSpPr>
        <p:spPr>
          <a:xfrm>
            <a:off x="3824719" y="5524036"/>
            <a:ext cx="449151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latin typeface="Montserrat" pitchFamily="2" charset="77"/>
              </a:rPr>
              <a:t>Net Orders / Gross Orders</a:t>
            </a:r>
          </a:p>
        </p:txBody>
      </p:sp>
      <p:sp>
        <p:nvSpPr>
          <p:cNvPr id="133" name="TextBox 132">
            <a:extLst>
              <a:ext uri="{FF2B5EF4-FFF2-40B4-BE49-F238E27FC236}">
                <a16:creationId xmlns:a16="http://schemas.microsoft.com/office/drawing/2014/main" id="{C9200D7D-DC03-12AF-DAB3-820E96E66334}"/>
              </a:ext>
            </a:extLst>
          </p:cNvPr>
          <p:cNvSpPr txBox="1"/>
          <p:nvPr/>
        </p:nvSpPr>
        <p:spPr>
          <a:xfrm>
            <a:off x="3789863" y="6307914"/>
            <a:ext cx="4704079"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latin typeface="Montserrat" pitchFamily="2" charset="77"/>
              </a:rPr>
              <a:t>Net Room Nights / Net Orders</a:t>
            </a:r>
          </a:p>
        </p:txBody>
      </p:sp>
      <p:grpSp>
        <p:nvGrpSpPr>
          <p:cNvPr id="21" name="Group 20">
            <a:extLst>
              <a:ext uri="{FF2B5EF4-FFF2-40B4-BE49-F238E27FC236}">
                <a16:creationId xmlns:a16="http://schemas.microsoft.com/office/drawing/2014/main" id="{1FFECA38-965A-EA45-7668-1183C2F455FD}"/>
              </a:ext>
            </a:extLst>
          </p:cNvPr>
          <p:cNvGrpSpPr/>
          <p:nvPr/>
        </p:nvGrpSpPr>
        <p:grpSpPr>
          <a:xfrm>
            <a:off x="11793893" y="3201989"/>
            <a:ext cx="11193437" cy="3506035"/>
            <a:chOff x="11793893" y="3201989"/>
            <a:chExt cx="11193437" cy="3506035"/>
          </a:xfrm>
        </p:grpSpPr>
        <p:grpSp>
          <p:nvGrpSpPr>
            <p:cNvPr id="117" name="Group 116">
              <a:extLst>
                <a:ext uri="{FF2B5EF4-FFF2-40B4-BE49-F238E27FC236}">
                  <a16:creationId xmlns:a16="http://schemas.microsoft.com/office/drawing/2014/main" id="{54B7DC11-CBB7-61BB-7ECB-26D7FF9AD5D8}"/>
                </a:ext>
              </a:extLst>
            </p:cNvPr>
            <p:cNvGrpSpPr/>
            <p:nvPr/>
          </p:nvGrpSpPr>
          <p:grpSpPr>
            <a:xfrm>
              <a:off x="11793893" y="3201989"/>
              <a:ext cx="11193437" cy="3506035"/>
              <a:chOff x="11056244" y="2703834"/>
              <a:chExt cx="11193437" cy="3502295"/>
            </a:xfrm>
          </p:grpSpPr>
          <p:pic>
            <p:nvPicPr>
              <p:cNvPr id="114" name="Picture 113">
                <a:extLst>
                  <a:ext uri="{FF2B5EF4-FFF2-40B4-BE49-F238E27FC236}">
                    <a16:creationId xmlns:a16="http://schemas.microsoft.com/office/drawing/2014/main" id="{6E49E465-E92A-F42D-807F-F66671F6189A}"/>
                  </a:ext>
                </a:extLst>
              </p:cNvPr>
              <p:cNvPicPr>
                <a:picLocks noChangeAspect="1"/>
              </p:cNvPicPr>
              <p:nvPr/>
            </p:nvPicPr>
            <p:blipFill rotWithShape="1">
              <a:blip r:embed="rId4"/>
              <a:srcRect r="13713"/>
              <a:stretch/>
            </p:blipFill>
            <p:spPr>
              <a:xfrm>
                <a:off x="11056244" y="2703834"/>
                <a:ext cx="9670387" cy="3498416"/>
              </a:xfrm>
              <a:prstGeom prst="rect">
                <a:avLst/>
              </a:prstGeom>
              <a:ln w="22225">
                <a:solidFill>
                  <a:srgbClr val="026FC2"/>
                </a:solidFill>
              </a:ln>
            </p:spPr>
          </p:pic>
          <p:pic>
            <p:nvPicPr>
              <p:cNvPr id="116" name="Picture 115">
                <a:extLst>
                  <a:ext uri="{FF2B5EF4-FFF2-40B4-BE49-F238E27FC236}">
                    <a16:creationId xmlns:a16="http://schemas.microsoft.com/office/drawing/2014/main" id="{524ECA23-B93A-9859-3E7A-F5A4CE8A39BE}"/>
                  </a:ext>
                </a:extLst>
              </p:cNvPr>
              <p:cNvPicPr>
                <a:picLocks noChangeAspect="1"/>
              </p:cNvPicPr>
              <p:nvPr/>
            </p:nvPicPr>
            <p:blipFill rotWithShape="1">
              <a:blip r:embed="rId4"/>
              <a:srcRect l="87154"/>
              <a:stretch/>
            </p:blipFill>
            <p:spPr>
              <a:xfrm>
                <a:off x="20808434" y="2703834"/>
                <a:ext cx="1441247" cy="3502295"/>
              </a:xfrm>
              <a:prstGeom prst="rect">
                <a:avLst/>
              </a:prstGeom>
              <a:ln w="22225">
                <a:solidFill>
                  <a:srgbClr val="C00000"/>
                </a:solidFill>
              </a:ln>
            </p:spPr>
          </p:pic>
        </p:grpSp>
        <p:sp>
          <p:nvSpPr>
            <p:cNvPr id="2" name="Rectangle 1">
              <a:extLst>
                <a:ext uri="{FF2B5EF4-FFF2-40B4-BE49-F238E27FC236}">
                  <a16:creationId xmlns:a16="http://schemas.microsoft.com/office/drawing/2014/main" id="{C00F428F-A024-D017-AFB1-FA45F3DE3F5D}"/>
                </a:ext>
              </a:extLst>
            </p:cNvPr>
            <p:cNvSpPr/>
            <p:nvPr/>
          </p:nvSpPr>
          <p:spPr>
            <a:xfrm>
              <a:off x="17442837" y="4445713"/>
              <a:ext cx="690156" cy="746841"/>
            </a:xfrm>
            <a:prstGeom prst="rect">
              <a:avLst/>
            </a:prstGeom>
            <a:solidFill>
              <a:srgbClr val="FCD801">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 name="Rectangle 2">
              <a:extLst>
                <a:ext uri="{FF2B5EF4-FFF2-40B4-BE49-F238E27FC236}">
                  <a16:creationId xmlns:a16="http://schemas.microsoft.com/office/drawing/2014/main" id="{00DE597C-0572-5C31-7320-698D0496DFAC}"/>
                </a:ext>
              </a:extLst>
            </p:cNvPr>
            <p:cNvSpPr/>
            <p:nvPr/>
          </p:nvSpPr>
          <p:spPr>
            <a:xfrm>
              <a:off x="18214796" y="5184666"/>
              <a:ext cx="690156" cy="737123"/>
            </a:xfrm>
            <a:prstGeom prst="rect">
              <a:avLst/>
            </a:prstGeom>
            <a:solidFill>
              <a:srgbClr val="2B3574">
                <a:alpha val="2254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Rectangle 17">
              <a:extLst>
                <a:ext uri="{FF2B5EF4-FFF2-40B4-BE49-F238E27FC236}">
                  <a16:creationId xmlns:a16="http://schemas.microsoft.com/office/drawing/2014/main" id="{D0320918-044F-D53E-5DE4-DFA31CAC1B92}"/>
                </a:ext>
              </a:extLst>
            </p:cNvPr>
            <p:cNvSpPr/>
            <p:nvPr/>
          </p:nvSpPr>
          <p:spPr>
            <a:xfrm>
              <a:off x="18214796" y="5950334"/>
              <a:ext cx="690156" cy="737123"/>
            </a:xfrm>
            <a:prstGeom prst="rect">
              <a:avLst/>
            </a:prstGeom>
            <a:solidFill>
              <a:srgbClr val="2B3574">
                <a:alpha val="2254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9" name="Rectangle 18">
              <a:extLst>
                <a:ext uri="{FF2B5EF4-FFF2-40B4-BE49-F238E27FC236}">
                  <a16:creationId xmlns:a16="http://schemas.microsoft.com/office/drawing/2014/main" id="{8AD66789-F135-7527-8412-646719736A48}"/>
                </a:ext>
              </a:extLst>
            </p:cNvPr>
            <p:cNvSpPr/>
            <p:nvPr/>
          </p:nvSpPr>
          <p:spPr>
            <a:xfrm>
              <a:off x="18904951" y="5959230"/>
              <a:ext cx="1689185" cy="737123"/>
            </a:xfrm>
            <a:prstGeom prst="rect">
              <a:avLst/>
            </a:prstGeom>
            <a:solidFill>
              <a:srgbClr val="2B3574">
                <a:alpha val="2254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22" name="Rectangle 21">
            <a:extLst>
              <a:ext uri="{FF2B5EF4-FFF2-40B4-BE49-F238E27FC236}">
                <a16:creationId xmlns:a16="http://schemas.microsoft.com/office/drawing/2014/main" id="{6078A016-CCD3-F0AB-B2F0-F1D7DA79FE32}"/>
              </a:ext>
            </a:extLst>
          </p:cNvPr>
          <p:cNvSpPr/>
          <p:nvPr/>
        </p:nvSpPr>
        <p:spPr>
          <a:xfrm>
            <a:off x="21546083" y="5950333"/>
            <a:ext cx="1417484" cy="737123"/>
          </a:xfrm>
          <a:prstGeom prst="rect">
            <a:avLst/>
          </a:prstGeom>
          <a:solidFill>
            <a:srgbClr val="2B3574">
              <a:alpha val="2254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091699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cquisition Funnel Metrics">
            <a:extLst>
              <a:ext uri="{FF2B5EF4-FFF2-40B4-BE49-F238E27FC236}">
                <a16:creationId xmlns:a16="http://schemas.microsoft.com/office/drawing/2014/main" id="{F717E2D5-2D19-FEE4-7F6C-225A7D92A2BB}"/>
              </a:ext>
            </a:extLst>
          </p:cNvPr>
          <p:cNvSpPr txBox="1">
            <a:spLocks/>
          </p:cNvSpPr>
          <p:nvPr/>
        </p:nvSpPr>
        <p:spPr>
          <a:xfrm>
            <a:off x="0" y="305775"/>
            <a:ext cx="24384000" cy="9448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ctr" defTabSz="825500" rtl="0" latinLnBrk="0">
              <a:lnSpc>
                <a:spcPct val="100000"/>
              </a:lnSpc>
              <a:spcBef>
                <a:spcPts val="0"/>
              </a:spcBef>
              <a:spcAft>
                <a:spcPts val="0"/>
              </a:spcAft>
              <a:buClrTx/>
              <a:buSzTx/>
              <a:buFontTx/>
              <a:buNone/>
              <a:tabLst/>
              <a:defRPr sz="10000" b="0" i="0" u="none" strike="noStrike" cap="none" spc="0" baseline="0">
                <a:solidFill>
                  <a:srgbClr val="000000"/>
                </a:solidFill>
                <a:uFillTx/>
                <a:latin typeface="Microsoft Sans Serif"/>
                <a:ea typeface="Microsoft Sans Serif"/>
                <a:cs typeface="Microsoft Sans Serif"/>
                <a:sym typeface="Microsoft Sans Serif"/>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5400" b="1" dirty="0">
                <a:latin typeface="Montserrat" pitchFamily="2" charset="77"/>
              </a:rPr>
              <a:t>Funnel Analysis</a:t>
            </a:r>
          </a:p>
        </p:txBody>
      </p:sp>
      <p:grpSp>
        <p:nvGrpSpPr>
          <p:cNvPr id="97" name="Group 96">
            <a:extLst>
              <a:ext uri="{FF2B5EF4-FFF2-40B4-BE49-F238E27FC236}">
                <a16:creationId xmlns:a16="http://schemas.microsoft.com/office/drawing/2014/main" id="{41AA31AC-D7C4-1BA2-CEFB-963B05C1AC0D}"/>
              </a:ext>
            </a:extLst>
          </p:cNvPr>
          <p:cNvGrpSpPr/>
          <p:nvPr/>
        </p:nvGrpSpPr>
        <p:grpSpPr>
          <a:xfrm>
            <a:off x="883771" y="2578897"/>
            <a:ext cx="4666111" cy="4221575"/>
            <a:chOff x="1336043" y="2509284"/>
            <a:chExt cx="5472516" cy="4951153"/>
          </a:xfrm>
        </p:grpSpPr>
        <p:grpSp>
          <p:nvGrpSpPr>
            <p:cNvPr id="91" name="Group 90">
              <a:extLst>
                <a:ext uri="{FF2B5EF4-FFF2-40B4-BE49-F238E27FC236}">
                  <a16:creationId xmlns:a16="http://schemas.microsoft.com/office/drawing/2014/main" id="{58A06987-4926-BBFC-1EED-463DD0A0A94D}"/>
                </a:ext>
              </a:extLst>
            </p:cNvPr>
            <p:cNvGrpSpPr/>
            <p:nvPr/>
          </p:nvGrpSpPr>
          <p:grpSpPr>
            <a:xfrm>
              <a:off x="1336043" y="2509284"/>
              <a:ext cx="5472516" cy="4951153"/>
              <a:chOff x="2059056" y="4029075"/>
              <a:chExt cx="4790093" cy="4333745"/>
            </a:xfrm>
          </p:grpSpPr>
          <p:grpSp>
            <p:nvGrpSpPr>
              <p:cNvPr id="4" name="Group 3">
                <a:extLst>
                  <a:ext uri="{FF2B5EF4-FFF2-40B4-BE49-F238E27FC236}">
                    <a16:creationId xmlns:a16="http://schemas.microsoft.com/office/drawing/2014/main" id="{6CAC835F-B26A-F1FF-7F62-0C47D8516143}"/>
                  </a:ext>
                </a:extLst>
              </p:cNvPr>
              <p:cNvGrpSpPr/>
              <p:nvPr/>
            </p:nvGrpSpPr>
            <p:grpSpPr>
              <a:xfrm>
                <a:off x="3543308" y="7367912"/>
                <a:ext cx="1841350" cy="994908"/>
                <a:chOff x="3411301" y="4496487"/>
                <a:chExt cx="1698755" cy="917862"/>
              </a:xfrm>
            </p:grpSpPr>
            <p:sp>
              <p:nvSpPr>
                <p:cNvPr id="16" name="Freeform 149">
                  <a:extLst>
                    <a:ext uri="{FF2B5EF4-FFF2-40B4-BE49-F238E27FC236}">
                      <a16:creationId xmlns:a16="http://schemas.microsoft.com/office/drawing/2014/main" id="{A6A45C7B-2CED-3B2D-15C7-11B595E79BA4}"/>
                    </a:ext>
                  </a:extLst>
                </p:cNvPr>
                <p:cNvSpPr>
                  <a:spLocks/>
                </p:cNvSpPr>
                <p:nvPr/>
              </p:nvSpPr>
              <p:spPr bwMode="auto">
                <a:xfrm>
                  <a:off x="3417262" y="4498380"/>
                  <a:ext cx="1684450" cy="915969"/>
                </a:xfrm>
                <a:custGeom>
                  <a:avLst/>
                  <a:gdLst>
                    <a:gd name="T0" fmla="*/ 595 w 597"/>
                    <a:gd name="T1" fmla="*/ 53 h 409"/>
                    <a:gd name="T2" fmla="*/ 588 w 597"/>
                    <a:gd name="T3" fmla="*/ 46 h 409"/>
                    <a:gd name="T4" fmla="*/ 577 w 597"/>
                    <a:gd name="T5" fmla="*/ 39 h 409"/>
                    <a:gd name="T6" fmla="*/ 565 w 597"/>
                    <a:gd name="T7" fmla="*/ 34 h 409"/>
                    <a:gd name="T8" fmla="*/ 537 w 597"/>
                    <a:gd name="T9" fmla="*/ 24 h 409"/>
                    <a:gd name="T10" fmla="*/ 518 w 597"/>
                    <a:gd name="T11" fmla="*/ 20 h 409"/>
                    <a:gd name="T12" fmla="*/ 486 w 597"/>
                    <a:gd name="T13" fmla="*/ 13 h 409"/>
                    <a:gd name="T14" fmla="*/ 460 w 597"/>
                    <a:gd name="T15" fmla="*/ 10 h 409"/>
                    <a:gd name="T16" fmla="*/ 425 w 597"/>
                    <a:gd name="T17" fmla="*/ 5 h 409"/>
                    <a:gd name="T18" fmla="*/ 392 w 597"/>
                    <a:gd name="T19" fmla="*/ 3 h 409"/>
                    <a:gd name="T20" fmla="*/ 372 w 597"/>
                    <a:gd name="T21" fmla="*/ 2 h 409"/>
                    <a:gd name="T22" fmla="*/ 353 w 597"/>
                    <a:gd name="T23" fmla="*/ 1 h 409"/>
                    <a:gd name="T24" fmla="*/ 335 w 597"/>
                    <a:gd name="T25" fmla="*/ 0 h 409"/>
                    <a:gd name="T26" fmla="*/ 312 w 597"/>
                    <a:gd name="T27" fmla="*/ 0 h 409"/>
                    <a:gd name="T28" fmla="*/ 289 w 597"/>
                    <a:gd name="T29" fmla="*/ 0 h 409"/>
                    <a:gd name="T30" fmla="*/ 273 w 597"/>
                    <a:gd name="T31" fmla="*/ 0 h 409"/>
                    <a:gd name="T32" fmla="*/ 244 w 597"/>
                    <a:gd name="T33" fmla="*/ 1 h 409"/>
                    <a:gd name="T34" fmla="*/ 203 w 597"/>
                    <a:gd name="T35" fmla="*/ 3 h 409"/>
                    <a:gd name="T36" fmla="*/ 187 w 597"/>
                    <a:gd name="T37" fmla="*/ 4 h 409"/>
                    <a:gd name="T38" fmla="*/ 173 w 597"/>
                    <a:gd name="T39" fmla="*/ 5 h 409"/>
                    <a:gd name="T40" fmla="*/ 155 w 597"/>
                    <a:gd name="T41" fmla="*/ 7 h 409"/>
                    <a:gd name="T42" fmla="*/ 140 w 597"/>
                    <a:gd name="T43" fmla="*/ 9 h 409"/>
                    <a:gd name="T44" fmla="*/ 119 w 597"/>
                    <a:gd name="T45" fmla="*/ 12 h 409"/>
                    <a:gd name="T46" fmla="*/ 103 w 597"/>
                    <a:gd name="T47" fmla="*/ 15 h 409"/>
                    <a:gd name="T48" fmla="*/ 77 w 597"/>
                    <a:gd name="T49" fmla="*/ 20 h 409"/>
                    <a:gd name="T50" fmla="*/ 60 w 597"/>
                    <a:gd name="T51" fmla="*/ 25 h 409"/>
                    <a:gd name="T52" fmla="*/ 42 w 597"/>
                    <a:gd name="T53" fmla="*/ 30 h 409"/>
                    <a:gd name="T54" fmla="*/ 27 w 597"/>
                    <a:gd name="T55" fmla="*/ 36 h 409"/>
                    <a:gd name="T56" fmla="*/ 13 w 597"/>
                    <a:gd name="T57" fmla="*/ 44 h 409"/>
                    <a:gd name="T58" fmla="*/ 4 w 597"/>
                    <a:gd name="T59" fmla="*/ 52 h 409"/>
                    <a:gd name="T60" fmla="*/ 1 w 597"/>
                    <a:gd name="T61" fmla="*/ 59 h 409"/>
                    <a:gd name="T62" fmla="*/ 1 w 597"/>
                    <a:gd name="T63" fmla="*/ 65 h 409"/>
                    <a:gd name="T64" fmla="*/ 139 w 597"/>
                    <a:gd name="T65" fmla="*/ 367 h 409"/>
                    <a:gd name="T66" fmla="*/ 148 w 597"/>
                    <a:gd name="T67" fmla="*/ 384 h 409"/>
                    <a:gd name="T68" fmla="*/ 153 w 597"/>
                    <a:gd name="T69" fmla="*/ 388 h 409"/>
                    <a:gd name="T70" fmla="*/ 161 w 597"/>
                    <a:gd name="T71" fmla="*/ 392 h 409"/>
                    <a:gd name="T72" fmla="*/ 172 w 597"/>
                    <a:gd name="T73" fmla="*/ 396 h 409"/>
                    <a:gd name="T74" fmla="*/ 183 w 597"/>
                    <a:gd name="T75" fmla="*/ 398 h 409"/>
                    <a:gd name="T76" fmla="*/ 197 w 597"/>
                    <a:gd name="T77" fmla="*/ 401 h 409"/>
                    <a:gd name="T78" fmla="*/ 212 w 597"/>
                    <a:gd name="T79" fmla="*/ 404 h 409"/>
                    <a:gd name="T80" fmla="*/ 226 w 597"/>
                    <a:gd name="T81" fmla="*/ 406 h 409"/>
                    <a:gd name="T82" fmla="*/ 243 w 597"/>
                    <a:gd name="T83" fmla="*/ 407 h 409"/>
                    <a:gd name="T84" fmla="*/ 263 w 597"/>
                    <a:gd name="T85" fmla="*/ 408 h 409"/>
                    <a:gd name="T86" fmla="*/ 279 w 597"/>
                    <a:gd name="T87" fmla="*/ 409 h 409"/>
                    <a:gd name="T88" fmla="*/ 307 w 597"/>
                    <a:gd name="T89" fmla="*/ 409 h 409"/>
                    <a:gd name="T90" fmla="*/ 327 w 597"/>
                    <a:gd name="T91" fmla="*/ 409 h 409"/>
                    <a:gd name="T92" fmla="*/ 341 w 597"/>
                    <a:gd name="T93" fmla="*/ 408 h 409"/>
                    <a:gd name="T94" fmla="*/ 362 w 597"/>
                    <a:gd name="T95" fmla="*/ 407 h 409"/>
                    <a:gd name="T96" fmla="*/ 381 w 597"/>
                    <a:gd name="T97" fmla="*/ 404 h 409"/>
                    <a:gd name="T98" fmla="*/ 396 w 597"/>
                    <a:gd name="T99" fmla="*/ 402 h 409"/>
                    <a:gd name="T100" fmla="*/ 407 w 597"/>
                    <a:gd name="T101" fmla="*/ 400 h 409"/>
                    <a:gd name="T102" fmla="*/ 419 w 597"/>
                    <a:gd name="T103" fmla="*/ 397 h 409"/>
                    <a:gd name="T104" fmla="*/ 431 w 597"/>
                    <a:gd name="T105" fmla="*/ 394 h 409"/>
                    <a:gd name="T106" fmla="*/ 440 w 597"/>
                    <a:gd name="T107" fmla="*/ 390 h 409"/>
                    <a:gd name="T108" fmla="*/ 446 w 597"/>
                    <a:gd name="T109" fmla="*/ 387 h 409"/>
                    <a:gd name="T110" fmla="*/ 450 w 597"/>
                    <a:gd name="T111" fmla="*/ 384 h 409"/>
                    <a:gd name="T112" fmla="*/ 453 w 597"/>
                    <a:gd name="T113" fmla="*/ 38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7" h="409">
                      <a:moveTo>
                        <a:pt x="597" y="60"/>
                      </a:moveTo>
                      <a:cubicBezTo>
                        <a:pt x="597" y="60"/>
                        <a:pt x="597" y="60"/>
                        <a:pt x="597" y="59"/>
                      </a:cubicBezTo>
                      <a:cubicBezTo>
                        <a:pt x="597" y="59"/>
                        <a:pt x="597" y="59"/>
                        <a:pt x="597" y="59"/>
                      </a:cubicBezTo>
                      <a:cubicBezTo>
                        <a:pt x="597" y="58"/>
                        <a:pt x="597" y="58"/>
                        <a:pt x="597" y="57"/>
                      </a:cubicBezTo>
                      <a:cubicBezTo>
                        <a:pt x="597" y="57"/>
                        <a:pt x="597" y="57"/>
                        <a:pt x="597" y="57"/>
                      </a:cubicBezTo>
                      <a:cubicBezTo>
                        <a:pt x="596" y="56"/>
                        <a:pt x="596" y="56"/>
                        <a:pt x="596" y="56"/>
                      </a:cubicBezTo>
                      <a:cubicBezTo>
                        <a:pt x="596" y="55"/>
                        <a:pt x="596" y="55"/>
                        <a:pt x="596" y="55"/>
                      </a:cubicBezTo>
                      <a:cubicBezTo>
                        <a:pt x="595" y="54"/>
                        <a:pt x="595" y="54"/>
                        <a:pt x="595" y="53"/>
                      </a:cubicBezTo>
                      <a:cubicBezTo>
                        <a:pt x="594" y="53"/>
                        <a:pt x="594" y="53"/>
                        <a:pt x="594" y="53"/>
                      </a:cubicBezTo>
                      <a:cubicBezTo>
                        <a:pt x="594" y="53"/>
                        <a:pt x="594" y="52"/>
                        <a:pt x="593" y="52"/>
                      </a:cubicBezTo>
                      <a:cubicBezTo>
                        <a:pt x="593" y="51"/>
                        <a:pt x="593" y="51"/>
                        <a:pt x="593" y="51"/>
                      </a:cubicBezTo>
                      <a:cubicBezTo>
                        <a:pt x="592" y="50"/>
                        <a:pt x="592" y="50"/>
                        <a:pt x="592" y="50"/>
                      </a:cubicBezTo>
                      <a:cubicBezTo>
                        <a:pt x="591" y="49"/>
                        <a:pt x="591" y="49"/>
                        <a:pt x="591" y="49"/>
                      </a:cubicBezTo>
                      <a:cubicBezTo>
                        <a:pt x="591" y="49"/>
                        <a:pt x="591" y="49"/>
                        <a:pt x="590" y="48"/>
                      </a:cubicBezTo>
                      <a:cubicBezTo>
                        <a:pt x="590" y="48"/>
                        <a:pt x="590" y="48"/>
                        <a:pt x="590" y="48"/>
                      </a:cubicBezTo>
                      <a:cubicBezTo>
                        <a:pt x="589" y="47"/>
                        <a:pt x="589" y="47"/>
                        <a:pt x="588" y="46"/>
                      </a:cubicBezTo>
                      <a:cubicBezTo>
                        <a:pt x="588" y="46"/>
                        <a:pt x="588" y="46"/>
                        <a:pt x="588" y="46"/>
                      </a:cubicBezTo>
                      <a:cubicBezTo>
                        <a:pt x="587" y="45"/>
                        <a:pt x="586" y="45"/>
                        <a:pt x="585" y="44"/>
                      </a:cubicBezTo>
                      <a:cubicBezTo>
                        <a:pt x="585" y="44"/>
                        <a:pt x="585" y="44"/>
                        <a:pt x="585" y="44"/>
                      </a:cubicBezTo>
                      <a:cubicBezTo>
                        <a:pt x="584" y="43"/>
                        <a:pt x="584" y="43"/>
                        <a:pt x="583" y="43"/>
                      </a:cubicBezTo>
                      <a:cubicBezTo>
                        <a:pt x="582" y="42"/>
                        <a:pt x="582" y="42"/>
                        <a:pt x="582" y="42"/>
                      </a:cubicBezTo>
                      <a:cubicBezTo>
                        <a:pt x="581" y="42"/>
                        <a:pt x="581" y="41"/>
                        <a:pt x="580" y="41"/>
                      </a:cubicBezTo>
                      <a:cubicBezTo>
                        <a:pt x="579" y="40"/>
                        <a:pt x="579" y="40"/>
                        <a:pt x="579" y="40"/>
                      </a:cubicBezTo>
                      <a:cubicBezTo>
                        <a:pt x="579" y="40"/>
                        <a:pt x="578" y="40"/>
                        <a:pt x="577" y="39"/>
                      </a:cubicBezTo>
                      <a:cubicBezTo>
                        <a:pt x="576" y="39"/>
                        <a:pt x="576" y="39"/>
                        <a:pt x="576" y="39"/>
                      </a:cubicBezTo>
                      <a:cubicBezTo>
                        <a:pt x="576" y="38"/>
                        <a:pt x="575" y="38"/>
                        <a:pt x="574" y="37"/>
                      </a:cubicBezTo>
                      <a:cubicBezTo>
                        <a:pt x="573" y="37"/>
                        <a:pt x="573" y="37"/>
                        <a:pt x="573" y="37"/>
                      </a:cubicBezTo>
                      <a:cubicBezTo>
                        <a:pt x="572" y="37"/>
                        <a:pt x="571" y="36"/>
                        <a:pt x="570" y="36"/>
                      </a:cubicBezTo>
                      <a:cubicBezTo>
                        <a:pt x="569" y="35"/>
                        <a:pt x="569" y="35"/>
                        <a:pt x="569" y="35"/>
                      </a:cubicBezTo>
                      <a:cubicBezTo>
                        <a:pt x="568" y="35"/>
                        <a:pt x="567" y="35"/>
                        <a:pt x="566" y="34"/>
                      </a:cubicBezTo>
                      <a:cubicBezTo>
                        <a:pt x="566" y="34"/>
                        <a:pt x="566" y="34"/>
                        <a:pt x="566" y="34"/>
                      </a:cubicBezTo>
                      <a:cubicBezTo>
                        <a:pt x="565" y="34"/>
                        <a:pt x="565" y="34"/>
                        <a:pt x="565" y="34"/>
                      </a:cubicBezTo>
                      <a:cubicBezTo>
                        <a:pt x="563" y="33"/>
                        <a:pt x="561" y="32"/>
                        <a:pt x="559" y="31"/>
                      </a:cubicBezTo>
                      <a:cubicBezTo>
                        <a:pt x="558" y="31"/>
                        <a:pt x="558" y="31"/>
                        <a:pt x="558" y="31"/>
                      </a:cubicBezTo>
                      <a:cubicBezTo>
                        <a:pt x="556" y="30"/>
                        <a:pt x="554" y="29"/>
                        <a:pt x="551" y="29"/>
                      </a:cubicBezTo>
                      <a:cubicBezTo>
                        <a:pt x="551" y="28"/>
                        <a:pt x="551" y="28"/>
                        <a:pt x="551" y="28"/>
                      </a:cubicBezTo>
                      <a:cubicBezTo>
                        <a:pt x="550" y="28"/>
                        <a:pt x="550" y="28"/>
                        <a:pt x="550" y="28"/>
                      </a:cubicBezTo>
                      <a:cubicBezTo>
                        <a:pt x="548" y="28"/>
                        <a:pt x="546" y="27"/>
                        <a:pt x="544" y="26"/>
                      </a:cubicBezTo>
                      <a:cubicBezTo>
                        <a:pt x="544" y="26"/>
                        <a:pt x="543" y="26"/>
                        <a:pt x="543" y="26"/>
                      </a:cubicBezTo>
                      <a:cubicBezTo>
                        <a:pt x="541" y="25"/>
                        <a:pt x="539" y="25"/>
                        <a:pt x="537" y="24"/>
                      </a:cubicBezTo>
                      <a:cubicBezTo>
                        <a:pt x="537" y="24"/>
                        <a:pt x="537" y="24"/>
                        <a:pt x="537" y="24"/>
                      </a:cubicBezTo>
                      <a:cubicBezTo>
                        <a:pt x="535" y="24"/>
                        <a:pt x="535" y="24"/>
                        <a:pt x="535" y="24"/>
                      </a:cubicBezTo>
                      <a:cubicBezTo>
                        <a:pt x="534" y="23"/>
                        <a:pt x="532" y="23"/>
                        <a:pt x="531" y="23"/>
                      </a:cubicBezTo>
                      <a:cubicBezTo>
                        <a:pt x="530" y="23"/>
                        <a:pt x="530" y="22"/>
                        <a:pt x="529" y="22"/>
                      </a:cubicBezTo>
                      <a:cubicBezTo>
                        <a:pt x="527" y="22"/>
                        <a:pt x="525" y="21"/>
                        <a:pt x="523" y="21"/>
                      </a:cubicBezTo>
                      <a:cubicBezTo>
                        <a:pt x="523" y="21"/>
                        <a:pt x="523" y="21"/>
                        <a:pt x="523" y="21"/>
                      </a:cubicBezTo>
                      <a:cubicBezTo>
                        <a:pt x="522" y="21"/>
                        <a:pt x="522" y="21"/>
                        <a:pt x="522" y="21"/>
                      </a:cubicBezTo>
                      <a:cubicBezTo>
                        <a:pt x="521" y="20"/>
                        <a:pt x="519" y="20"/>
                        <a:pt x="518" y="20"/>
                      </a:cubicBezTo>
                      <a:cubicBezTo>
                        <a:pt x="517" y="19"/>
                        <a:pt x="516" y="19"/>
                        <a:pt x="516" y="19"/>
                      </a:cubicBezTo>
                      <a:cubicBezTo>
                        <a:pt x="514" y="19"/>
                        <a:pt x="513" y="19"/>
                        <a:pt x="512" y="18"/>
                      </a:cubicBezTo>
                      <a:cubicBezTo>
                        <a:pt x="511" y="18"/>
                        <a:pt x="511" y="18"/>
                        <a:pt x="510" y="18"/>
                      </a:cubicBezTo>
                      <a:cubicBezTo>
                        <a:pt x="510" y="18"/>
                        <a:pt x="510" y="18"/>
                        <a:pt x="510" y="18"/>
                      </a:cubicBezTo>
                      <a:cubicBezTo>
                        <a:pt x="506" y="17"/>
                        <a:pt x="502" y="16"/>
                        <a:pt x="498" y="15"/>
                      </a:cubicBezTo>
                      <a:cubicBezTo>
                        <a:pt x="498" y="15"/>
                        <a:pt x="498" y="15"/>
                        <a:pt x="498" y="15"/>
                      </a:cubicBezTo>
                      <a:cubicBezTo>
                        <a:pt x="497" y="15"/>
                        <a:pt x="497" y="15"/>
                        <a:pt x="497" y="15"/>
                      </a:cubicBezTo>
                      <a:cubicBezTo>
                        <a:pt x="494" y="15"/>
                        <a:pt x="490" y="14"/>
                        <a:pt x="486" y="13"/>
                      </a:cubicBezTo>
                      <a:cubicBezTo>
                        <a:pt x="486" y="13"/>
                        <a:pt x="486" y="13"/>
                        <a:pt x="486" y="13"/>
                      </a:cubicBezTo>
                      <a:cubicBezTo>
                        <a:pt x="485" y="13"/>
                        <a:pt x="485" y="13"/>
                        <a:pt x="485" y="13"/>
                      </a:cubicBezTo>
                      <a:cubicBezTo>
                        <a:pt x="481" y="13"/>
                        <a:pt x="478" y="12"/>
                        <a:pt x="474" y="12"/>
                      </a:cubicBezTo>
                      <a:cubicBezTo>
                        <a:pt x="473" y="11"/>
                        <a:pt x="473" y="11"/>
                        <a:pt x="473" y="11"/>
                      </a:cubicBezTo>
                      <a:cubicBezTo>
                        <a:pt x="472" y="11"/>
                        <a:pt x="472" y="11"/>
                        <a:pt x="472" y="11"/>
                      </a:cubicBezTo>
                      <a:cubicBezTo>
                        <a:pt x="469" y="11"/>
                        <a:pt x="465" y="10"/>
                        <a:pt x="462" y="10"/>
                      </a:cubicBezTo>
                      <a:cubicBezTo>
                        <a:pt x="461" y="10"/>
                        <a:pt x="461" y="10"/>
                        <a:pt x="461" y="10"/>
                      </a:cubicBezTo>
                      <a:cubicBezTo>
                        <a:pt x="460" y="10"/>
                        <a:pt x="460" y="10"/>
                        <a:pt x="460" y="10"/>
                      </a:cubicBezTo>
                      <a:cubicBezTo>
                        <a:pt x="457" y="9"/>
                        <a:pt x="453" y="9"/>
                        <a:pt x="450" y="8"/>
                      </a:cubicBezTo>
                      <a:cubicBezTo>
                        <a:pt x="449" y="8"/>
                        <a:pt x="449" y="8"/>
                        <a:pt x="449" y="8"/>
                      </a:cubicBezTo>
                      <a:cubicBezTo>
                        <a:pt x="448" y="8"/>
                        <a:pt x="448" y="8"/>
                        <a:pt x="448" y="8"/>
                      </a:cubicBezTo>
                      <a:cubicBezTo>
                        <a:pt x="445" y="8"/>
                        <a:pt x="441" y="7"/>
                        <a:pt x="438" y="7"/>
                      </a:cubicBezTo>
                      <a:cubicBezTo>
                        <a:pt x="437" y="7"/>
                        <a:pt x="437" y="7"/>
                        <a:pt x="437" y="7"/>
                      </a:cubicBezTo>
                      <a:cubicBezTo>
                        <a:pt x="436" y="7"/>
                        <a:pt x="436" y="7"/>
                        <a:pt x="435" y="7"/>
                      </a:cubicBezTo>
                      <a:cubicBezTo>
                        <a:pt x="432" y="6"/>
                        <a:pt x="429" y="6"/>
                        <a:pt x="426" y="6"/>
                      </a:cubicBezTo>
                      <a:cubicBezTo>
                        <a:pt x="425" y="5"/>
                        <a:pt x="425" y="5"/>
                        <a:pt x="425" y="5"/>
                      </a:cubicBezTo>
                      <a:cubicBezTo>
                        <a:pt x="424" y="5"/>
                        <a:pt x="424" y="5"/>
                        <a:pt x="423" y="5"/>
                      </a:cubicBezTo>
                      <a:cubicBezTo>
                        <a:pt x="420" y="5"/>
                        <a:pt x="417" y="5"/>
                        <a:pt x="414" y="4"/>
                      </a:cubicBezTo>
                      <a:cubicBezTo>
                        <a:pt x="413" y="4"/>
                        <a:pt x="413" y="4"/>
                        <a:pt x="413" y="4"/>
                      </a:cubicBezTo>
                      <a:cubicBezTo>
                        <a:pt x="413" y="4"/>
                        <a:pt x="413" y="4"/>
                        <a:pt x="413" y="4"/>
                      </a:cubicBezTo>
                      <a:cubicBezTo>
                        <a:pt x="410" y="4"/>
                        <a:pt x="407" y="4"/>
                        <a:pt x="404" y="4"/>
                      </a:cubicBezTo>
                      <a:cubicBezTo>
                        <a:pt x="403" y="4"/>
                        <a:pt x="403" y="4"/>
                        <a:pt x="402" y="4"/>
                      </a:cubicBezTo>
                      <a:cubicBezTo>
                        <a:pt x="402" y="3"/>
                        <a:pt x="402" y="3"/>
                        <a:pt x="401" y="3"/>
                      </a:cubicBezTo>
                      <a:cubicBezTo>
                        <a:pt x="398" y="3"/>
                        <a:pt x="395" y="3"/>
                        <a:pt x="392" y="3"/>
                      </a:cubicBezTo>
                      <a:cubicBezTo>
                        <a:pt x="392" y="3"/>
                        <a:pt x="392" y="3"/>
                        <a:pt x="392" y="3"/>
                      </a:cubicBezTo>
                      <a:cubicBezTo>
                        <a:pt x="391" y="3"/>
                        <a:pt x="391" y="3"/>
                        <a:pt x="391" y="3"/>
                      </a:cubicBezTo>
                      <a:cubicBezTo>
                        <a:pt x="389" y="3"/>
                        <a:pt x="387" y="2"/>
                        <a:pt x="384" y="2"/>
                      </a:cubicBezTo>
                      <a:cubicBezTo>
                        <a:pt x="384" y="2"/>
                        <a:pt x="383" y="2"/>
                        <a:pt x="383" y="2"/>
                      </a:cubicBezTo>
                      <a:cubicBezTo>
                        <a:pt x="382" y="2"/>
                        <a:pt x="382" y="2"/>
                        <a:pt x="381" y="2"/>
                      </a:cubicBezTo>
                      <a:cubicBezTo>
                        <a:pt x="380" y="2"/>
                        <a:pt x="378" y="2"/>
                        <a:pt x="376" y="2"/>
                      </a:cubicBezTo>
                      <a:cubicBezTo>
                        <a:pt x="376" y="2"/>
                        <a:pt x="375" y="2"/>
                        <a:pt x="374" y="2"/>
                      </a:cubicBezTo>
                      <a:cubicBezTo>
                        <a:pt x="374" y="2"/>
                        <a:pt x="373" y="2"/>
                        <a:pt x="372" y="2"/>
                      </a:cubicBezTo>
                      <a:cubicBezTo>
                        <a:pt x="372" y="2"/>
                        <a:pt x="371" y="1"/>
                        <a:pt x="370" y="1"/>
                      </a:cubicBezTo>
                      <a:cubicBezTo>
                        <a:pt x="369" y="1"/>
                        <a:pt x="368" y="1"/>
                        <a:pt x="367" y="1"/>
                      </a:cubicBezTo>
                      <a:cubicBezTo>
                        <a:pt x="367" y="1"/>
                        <a:pt x="366" y="1"/>
                        <a:pt x="365" y="1"/>
                      </a:cubicBezTo>
                      <a:cubicBezTo>
                        <a:pt x="364" y="1"/>
                        <a:pt x="363" y="1"/>
                        <a:pt x="362" y="1"/>
                      </a:cubicBezTo>
                      <a:cubicBezTo>
                        <a:pt x="362" y="1"/>
                        <a:pt x="361" y="1"/>
                        <a:pt x="360" y="1"/>
                      </a:cubicBezTo>
                      <a:cubicBezTo>
                        <a:pt x="360" y="1"/>
                        <a:pt x="359" y="1"/>
                        <a:pt x="358" y="1"/>
                      </a:cubicBezTo>
                      <a:cubicBezTo>
                        <a:pt x="357" y="1"/>
                        <a:pt x="356" y="1"/>
                        <a:pt x="355" y="1"/>
                      </a:cubicBezTo>
                      <a:cubicBezTo>
                        <a:pt x="355" y="1"/>
                        <a:pt x="354" y="1"/>
                        <a:pt x="353" y="1"/>
                      </a:cubicBezTo>
                      <a:cubicBezTo>
                        <a:pt x="352" y="1"/>
                        <a:pt x="351" y="1"/>
                        <a:pt x="350" y="1"/>
                      </a:cubicBezTo>
                      <a:cubicBezTo>
                        <a:pt x="349" y="1"/>
                        <a:pt x="349" y="1"/>
                        <a:pt x="349" y="1"/>
                      </a:cubicBezTo>
                      <a:cubicBezTo>
                        <a:pt x="349" y="1"/>
                        <a:pt x="348" y="1"/>
                        <a:pt x="348" y="1"/>
                      </a:cubicBezTo>
                      <a:cubicBezTo>
                        <a:pt x="346" y="0"/>
                        <a:pt x="344" y="0"/>
                        <a:pt x="343" y="0"/>
                      </a:cubicBezTo>
                      <a:cubicBezTo>
                        <a:pt x="342" y="0"/>
                        <a:pt x="342" y="0"/>
                        <a:pt x="342" y="0"/>
                      </a:cubicBezTo>
                      <a:cubicBezTo>
                        <a:pt x="342" y="0"/>
                        <a:pt x="342" y="0"/>
                        <a:pt x="341" y="0"/>
                      </a:cubicBezTo>
                      <a:cubicBezTo>
                        <a:pt x="340" y="0"/>
                        <a:pt x="339" y="0"/>
                        <a:pt x="338" y="0"/>
                      </a:cubicBezTo>
                      <a:cubicBezTo>
                        <a:pt x="337" y="0"/>
                        <a:pt x="336" y="0"/>
                        <a:pt x="335" y="0"/>
                      </a:cubicBezTo>
                      <a:cubicBezTo>
                        <a:pt x="335" y="0"/>
                        <a:pt x="334" y="0"/>
                        <a:pt x="334" y="0"/>
                      </a:cubicBezTo>
                      <a:cubicBezTo>
                        <a:pt x="334" y="0"/>
                        <a:pt x="333" y="0"/>
                        <a:pt x="333" y="0"/>
                      </a:cubicBezTo>
                      <a:cubicBezTo>
                        <a:pt x="331" y="0"/>
                        <a:pt x="329" y="0"/>
                        <a:pt x="328" y="0"/>
                      </a:cubicBezTo>
                      <a:cubicBezTo>
                        <a:pt x="326" y="0"/>
                        <a:pt x="325" y="0"/>
                        <a:pt x="324" y="0"/>
                      </a:cubicBezTo>
                      <a:cubicBezTo>
                        <a:pt x="322" y="0"/>
                        <a:pt x="321" y="0"/>
                        <a:pt x="320" y="0"/>
                      </a:cubicBezTo>
                      <a:cubicBezTo>
                        <a:pt x="318" y="0"/>
                        <a:pt x="317" y="0"/>
                        <a:pt x="316" y="0"/>
                      </a:cubicBezTo>
                      <a:cubicBezTo>
                        <a:pt x="314" y="0"/>
                        <a:pt x="313" y="0"/>
                        <a:pt x="312" y="0"/>
                      </a:cubicBezTo>
                      <a:cubicBezTo>
                        <a:pt x="312" y="0"/>
                        <a:pt x="312" y="0"/>
                        <a:pt x="312" y="0"/>
                      </a:cubicBezTo>
                      <a:cubicBezTo>
                        <a:pt x="312" y="0"/>
                        <a:pt x="312" y="0"/>
                        <a:pt x="312" y="0"/>
                      </a:cubicBezTo>
                      <a:cubicBezTo>
                        <a:pt x="310" y="0"/>
                        <a:pt x="309" y="0"/>
                        <a:pt x="308" y="0"/>
                      </a:cubicBezTo>
                      <a:cubicBezTo>
                        <a:pt x="306" y="0"/>
                        <a:pt x="305" y="0"/>
                        <a:pt x="304" y="0"/>
                      </a:cubicBezTo>
                      <a:cubicBezTo>
                        <a:pt x="304" y="0"/>
                        <a:pt x="304" y="0"/>
                        <a:pt x="304" y="0"/>
                      </a:cubicBezTo>
                      <a:cubicBezTo>
                        <a:pt x="302" y="0"/>
                        <a:pt x="301" y="0"/>
                        <a:pt x="300" y="0"/>
                      </a:cubicBezTo>
                      <a:cubicBezTo>
                        <a:pt x="299" y="0"/>
                        <a:pt x="298" y="0"/>
                        <a:pt x="296" y="0"/>
                      </a:cubicBezTo>
                      <a:cubicBezTo>
                        <a:pt x="295" y="0"/>
                        <a:pt x="294" y="0"/>
                        <a:pt x="293" y="0"/>
                      </a:cubicBezTo>
                      <a:cubicBezTo>
                        <a:pt x="292" y="0"/>
                        <a:pt x="290" y="0"/>
                        <a:pt x="289" y="0"/>
                      </a:cubicBezTo>
                      <a:cubicBezTo>
                        <a:pt x="289" y="0"/>
                        <a:pt x="289" y="0"/>
                        <a:pt x="289" y="0"/>
                      </a:cubicBezTo>
                      <a:cubicBezTo>
                        <a:pt x="288" y="0"/>
                        <a:pt x="288" y="0"/>
                        <a:pt x="288" y="0"/>
                      </a:cubicBezTo>
                      <a:cubicBezTo>
                        <a:pt x="287" y="0"/>
                        <a:pt x="287" y="0"/>
                        <a:pt x="286" y="0"/>
                      </a:cubicBezTo>
                      <a:cubicBezTo>
                        <a:pt x="284" y="0"/>
                        <a:pt x="283" y="0"/>
                        <a:pt x="282" y="0"/>
                      </a:cubicBezTo>
                      <a:cubicBezTo>
                        <a:pt x="281" y="0"/>
                        <a:pt x="280" y="0"/>
                        <a:pt x="278" y="0"/>
                      </a:cubicBezTo>
                      <a:cubicBezTo>
                        <a:pt x="277" y="0"/>
                        <a:pt x="275" y="0"/>
                        <a:pt x="274" y="0"/>
                      </a:cubicBezTo>
                      <a:cubicBezTo>
                        <a:pt x="274" y="0"/>
                        <a:pt x="274" y="0"/>
                        <a:pt x="274" y="0"/>
                      </a:cubicBezTo>
                      <a:cubicBezTo>
                        <a:pt x="274" y="0"/>
                        <a:pt x="273" y="0"/>
                        <a:pt x="273" y="0"/>
                      </a:cubicBezTo>
                      <a:cubicBezTo>
                        <a:pt x="272" y="0"/>
                        <a:pt x="271" y="0"/>
                        <a:pt x="270" y="0"/>
                      </a:cubicBezTo>
                      <a:cubicBezTo>
                        <a:pt x="269" y="0"/>
                        <a:pt x="267" y="0"/>
                        <a:pt x="266" y="0"/>
                      </a:cubicBezTo>
                      <a:cubicBezTo>
                        <a:pt x="264" y="0"/>
                        <a:pt x="263" y="0"/>
                        <a:pt x="262" y="0"/>
                      </a:cubicBezTo>
                      <a:cubicBezTo>
                        <a:pt x="261" y="0"/>
                        <a:pt x="260" y="0"/>
                        <a:pt x="259" y="0"/>
                      </a:cubicBezTo>
                      <a:cubicBezTo>
                        <a:pt x="258" y="0"/>
                        <a:pt x="258" y="0"/>
                        <a:pt x="258" y="0"/>
                      </a:cubicBezTo>
                      <a:cubicBezTo>
                        <a:pt x="258" y="0"/>
                        <a:pt x="258" y="0"/>
                        <a:pt x="258" y="0"/>
                      </a:cubicBezTo>
                      <a:cubicBezTo>
                        <a:pt x="256" y="0"/>
                        <a:pt x="254" y="0"/>
                        <a:pt x="252" y="0"/>
                      </a:cubicBezTo>
                      <a:cubicBezTo>
                        <a:pt x="249" y="1"/>
                        <a:pt x="247" y="1"/>
                        <a:pt x="244" y="1"/>
                      </a:cubicBezTo>
                      <a:cubicBezTo>
                        <a:pt x="244" y="1"/>
                        <a:pt x="244" y="1"/>
                        <a:pt x="244" y="1"/>
                      </a:cubicBezTo>
                      <a:cubicBezTo>
                        <a:pt x="237" y="1"/>
                        <a:pt x="230" y="1"/>
                        <a:pt x="223" y="2"/>
                      </a:cubicBezTo>
                      <a:cubicBezTo>
                        <a:pt x="223" y="2"/>
                        <a:pt x="223" y="2"/>
                        <a:pt x="223" y="2"/>
                      </a:cubicBezTo>
                      <a:cubicBezTo>
                        <a:pt x="219" y="2"/>
                        <a:pt x="215" y="2"/>
                        <a:pt x="211" y="2"/>
                      </a:cubicBezTo>
                      <a:cubicBezTo>
                        <a:pt x="210" y="2"/>
                        <a:pt x="210" y="2"/>
                        <a:pt x="209" y="3"/>
                      </a:cubicBezTo>
                      <a:cubicBezTo>
                        <a:pt x="208" y="3"/>
                        <a:pt x="208" y="3"/>
                        <a:pt x="208" y="3"/>
                      </a:cubicBezTo>
                      <a:cubicBezTo>
                        <a:pt x="208" y="3"/>
                        <a:pt x="207" y="3"/>
                        <a:pt x="207" y="3"/>
                      </a:cubicBezTo>
                      <a:cubicBezTo>
                        <a:pt x="206" y="3"/>
                        <a:pt x="205" y="3"/>
                        <a:pt x="203" y="3"/>
                      </a:cubicBezTo>
                      <a:cubicBezTo>
                        <a:pt x="203" y="3"/>
                        <a:pt x="203" y="3"/>
                        <a:pt x="202" y="3"/>
                      </a:cubicBezTo>
                      <a:cubicBezTo>
                        <a:pt x="201" y="3"/>
                        <a:pt x="200" y="3"/>
                        <a:pt x="199" y="3"/>
                      </a:cubicBezTo>
                      <a:cubicBezTo>
                        <a:pt x="199" y="3"/>
                        <a:pt x="198" y="3"/>
                        <a:pt x="197" y="3"/>
                      </a:cubicBezTo>
                      <a:cubicBezTo>
                        <a:pt x="197" y="3"/>
                        <a:pt x="196" y="3"/>
                        <a:pt x="196" y="3"/>
                      </a:cubicBezTo>
                      <a:cubicBezTo>
                        <a:pt x="195" y="4"/>
                        <a:pt x="194" y="4"/>
                        <a:pt x="193" y="4"/>
                      </a:cubicBezTo>
                      <a:cubicBezTo>
                        <a:pt x="192" y="4"/>
                        <a:pt x="192" y="4"/>
                        <a:pt x="191" y="4"/>
                      </a:cubicBezTo>
                      <a:cubicBezTo>
                        <a:pt x="191" y="4"/>
                        <a:pt x="190" y="4"/>
                        <a:pt x="189" y="4"/>
                      </a:cubicBezTo>
                      <a:cubicBezTo>
                        <a:pt x="188" y="4"/>
                        <a:pt x="188" y="4"/>
                        <a:pt x="187" y="4"/>
                      </a:cubicBezTo>
                      <a:cubicBezTo>
                        <a:pt x="186" y="4"/>
                        <a:pt x="186" y="4"/>
                        <a:pt x="186" y="4"/>
                      </a:cubicBezTo>
                      <a:cubicBezTo>
                        <a:pt x="185" y="4"/>
                        <a:pt x="183" y="5"/>
                        <a:pt x="182" y="5"/>
                      </a:cubicBezTo>
                      <a:cubicBezTo>
                        <a:pt x="181" y="5"/>
                        <a:pt x="181" y="5"/>
                        <a:pt x="181" y="5"/>
                      </a:cubicBezTo>
                      <a:cubicBezTo>
                        <a:pt x="181" y="5"/>
                        <a:pt x="181" y="5"/>
                        <a:pt x="181" y="5"/>
                      </a:cubicBezTo>
                      <a:cubicBezTo>
                        <a:pt x="180" y="5"/>
                        <a:pt x="179" y="5"/>
                        <a:pt x="178" y="5"/>
                      </a:cubicBezTo>
                      <a:cubicBezTo>
                        <a:pt x="177" y="5"/>
                        <a:pt x="176" y="5"/>
                        <a:pt x="175" y="5"/>
                      </a:cubicBezTo>
                      <a:cubicBezTo>
                        <a:pt x="175" y="5"/>
                        <a:pt x="174" y="5"/>
                        <a:pt x="174" y="5"/>
                      </a:cubicBezTo>
                      <a:cubicBezTo>
                        <a:pt x="173" y="5"/>
                        <a:pt x="173" y="5"/>
                        <a:pt x="173" y="5"/>
                      </a:cubicBezTo>
                      <a:cubicBezTo>
                        <a:pt x="172" y="6"/>
                        <a:pt x="171" y="6"/>
                        <a:pt x="169" y="6"/>
                      </a:cubicBezTo>
                      <a:cubicBezTo>
                        <a:pt x="169" y="6"/>
                        <a:pt x="168" y="6"/>
                        <a:pt x="168" y="6"/>
                      </a:cubicBezTo>
                      <a:cubicBezTo>
                        <a:pt x="168" y="6"/>
                        <a:pt x="168" y="6"/>
                        <a:pt x="168" y="6"/>
                      </a:cubicBezTo>
                      <a:cubicBezTo>
                        <a:pt x="167" y="6"/>
                        <a:pt x="166" y="6"/>
                        <a:pt x="165" y="6"/>
                      </a:cubicBezTo>
                      <a:cubicBezTo>
                        <a:pt x="164" y="6"/>
                        <a:pt x="163" y="7"/>
                        <a:pt x="161" y="7"/>
                      </a:cubicBezTo>
                      <a:cubicBezTo>
                        <a:pt x="160" y="7"/>
                        <a:pt x="159" y="7"/>
                        <a:pt x="157" y="7"/>
                      </a:cubicBezTo>
                      <a:cubicBezTo>
                        <a:pt x="157" y="7"/>
                        <a:pt x="156" y="7"/>
                        <a:pt x="155" y="7"/>
                      </a:cubicBezTo>
                      <a:cubicBezTo>
                        <a:pt x="155" y="7"/>
                        <a:pt x="155" y="7"/>
                        <a:pt x="155" y="7"/>
                      </a:cubicBezTo>
                      <a:cubicBezTo>
                        <a:pt x="154" y="7"/>
                        <a:pt x="154" y="8"/>
                        <a:pt x="153" y="8"/>
                      </a:cubicBezTo>
                      <a:cubicBezTo>
                        <a:pt x="152" y="8"/>
                        <a:pt x="151" y="8"/>
                        <a:pt x="149" y="8"/>
                      </a:cubicBezTo>
                      <a:cubicBezTo>
                        <a:pt x="149" y="8"/>
                        <a:pt x="149" y="8"/>
                        <a:pt x="149" y="8"/>
                      </a:cubicBezTo>
                      <a:cubicBezTo>
                        <a:pt x="148" y="8"/>
                        <a:pt x="148" y="8"/>
                        <a:pt x="148" y="8"/>
                      </a:cubicBezTo>
                      <a:cubicBezTo>
                        <a:pt x="147" y="8"/>
                        <a:pt x="146" y="8"/>
                        <a:pt x="145" y="9"/>
                      </a:cubicBezTo>
                      <a:cubicBezTo>
                        <a:pt x="145" y="9"/>
                        <a:pt x="144" y="9"/>
                        <a:pt x="144" y="9"/>
                      </a:cubicBezTo>
                      <a:cubicBezTo>
                        <a:pt x="143" y="9"/>
                        <a:pt x="142" y="9"/>
                        <a:pt x="141" y="9"/>
                      </a:cubicBezTo>
                      <a:cubicBezTo>
                        <a:pt x="141" y="9"/>
                        <a:pt x="140" y="9"/>
                        <a:pt x="140" y="9"/>
                      </a:cubicBezTo>
                      <a:cubicBezTo>
                        <a:pt x="139" y="9"/>
                        <a:pt x="139" y="9"/>
                        <a:pt x="138" y="9"/>
                      </a:cubicBezTo>
                      <a:cubicBezTo>
                        <a:pt x="137" y="10"/>
                        <a:pt x="137" y="10"/>
                        <a:pt x="136" y="10"/>
                      </a:cubicBezTo>
                      <a:cubicBezTo>
                        <a:pt x="135" y="10"/>
                        <a:pt x="135" y="10"/>
                        <a:pt x="135" y="10"/>
                      </a:cubicBezTo>
                      <a:cubicBezTo>
                        <a:pt x="134" y="10"/>
                        <a:pt x="133" y="10"/>
                        <a:pt x="132" y="10"/>
                      </a:cubicBezTo>
                      <a:cubicBezTo>
                        <a:pt x="130" y="11"/>
                        <a:pt x="129" y="11"/>
                        <a:pt x="128" y="11"/>
                      </a:cubicBezTo>
                      <a:cubicBezTo>
                        <a:pt x="127" y="11"/>
                        <a:pt x="126" y="11"/>
                        <a:pt x="125" y="11"/>
                      </a:cubicBezTo>
                      <a:cubicBezTo>
                        <a:pt x="125" y="11"/>
                        <a:pt x="125" y="11"/>
                        <a:pt x="125" y="11"/>
                      </a:cubicBezTo>
                      <a:cubicBezTo>
                        <a:pt x="123" y="12"/>
                        <a:pt x="121" y="12"/>
                        <a:pt x="119" y="12"/>
                      </a:cubicBezTo>
                      <a:cubicBezTo>
                        <a:pt x="118" y="12"/>
                        <a:pt x="118" y="12"/>
                        <a:pt x="118" y="12"/>
                      </a:cubicBezTo>
                      <a:cubicBezTo>
                        <a:pt x="118" y="12"/>
                        <a:pt x="117" y="12"/>
                        <a:pt x="117" y="13"/>
                      </a:cubicBezTo>
                      <a:cubicBezTo>
                        <a:pt x="115" y="13"/>
                        <a:pt x="114" y="13"/>
                        <a:pt x="112" y="13"/>
                      </a:cubicBezTo>
                      <a:cubicBezTo>
                        <a:pt x="112" y="13"/>
                        <a:pt x="112" y="13"/>
                        <a:pt x="112" y="13"/>
                      </a:cubicBezTo>
                      <a:cubicBezTo>
                        <a:pt x="111" y="13"/>
                        <a:pt x="111" y="14"/>
                        <a:pt x="111" y="14"/>
                      </a:cubicBezTo>
                      <a:cubicBezTo>
                        <a:pt x="109" y="14"/>
                        <a:pt x="107" y="14"/>
                        <a:pt x="105" y="15"/>
                      </a:cubicBezTo>
                      <a:cubicBezTo>
                        <a:pt x="105" y="15"/>
                        <a:pt x="104" y="15"/>
                        <a:pt x="104" y="15"/>
                      </a:cubicBezTo>
                      <a:cubicBezTo>
                        <a:pt x="103" y="15"/>
                        <a:pt x="103" y="15"/>
                        <a:pt x="103" y="15"/>
                      </a:cubicBezTo>
                      <a:cubicBezTo>
                        <a:pt x="100" y="15"/>
                        <a:pt x="98" y="16"/>
                        <a:pt x="95" y="16"/>
                      </a:cubicBezTo>
                      <a:cubicBezTo>
                        <a:pt x="94" y="17"/>
                        <a:pt x="94" y="17"/>
                        <a:pt x="94" y="17"/>
                      </a:cubicBezTo>
                      <a:cubicBezTo>
                        <a:pt x="94" y="17"/>
                        <a:pt x="94" y="17"/>
                        <a:pt x="94" y="17"/>
                      </a:cubicBezTo>
                      <a:cubicBezTo>
                        <a:pt x="90" y="17"/>
                        <a:pt x="87" y="18"/>
                        <a:pt x="84" y="19"/>
                      </a:cubicBezTo>
                      <a:cubicBezTo>
                        <a:pt x="84" y="19"/>
                        <a:pt x="84" y="19"/>
                        <a:pt x="84" y="19"/>
                      </a:cubicBezTo>
                      <a:cubicBezTo>
                        <a:pt x="83" y="19"/>
                        <a:pt x="83" y="19"/>
                        <a:pt x="83" y="19"/>
                      </a:cubicBezTo>
                      <a:cubicBezTo>
                        <a:pt x="82" y="19"/>
                        <a:pt x="80" y="20"/>
                        <a:pt x="79" y="20"/>
                      </a:cubicBezTo>
                      <a:cubicBezTo>
                        <a:pt x="78" y="20"/>
                        <a:pt x="78" y="20"/>
                        <a:pt x="77" y="20"/>
                      </a:cubicBezTo>
                      <a:cubicBezTo>
                        <a:pt x="76" y="21"/>
                        <a:pt x="74" y="21"/>
                        <a:pt x="72" y="21"/>
                      </a:cubicBezTo>
                      <a:cubicBezTo>
                        <a:pt x="72" y="21"/>
                        <a:pt x="72" y="21"/>
                        <a:pt x="72" y="21"/>
                      </a:cubicBezTo>
                      <a:cubicBezTo>
                        <a:pt x="72" y="21"/>
                        <a:pt x="72" y="21"/>
                        <a:pt x="72" y="21"/>
                      </a:cubicBezTo>
                      <a:cubicBezTo>
                        <a:pt x="70" y="22"/>
                        <a:pt x="68" y="22"/>
                        <a:pt x="67" y="23"/>
                      </a:cubicBezTo>
                      <a:cubicBezTo>
                        <a:pt x="66" y="23"/>
                        <a:pt x="66" y="23"/>
                        <a:pt x="65" y="23"/>
                      </a:cubicBezTo>
                      <a:cubicBezTo>
                        <a:pt x="64" y="23"/>
                        <a:pt x="63" y="24"/>
                        <a:pt x="61" y="24"/>
                      </a:cubicBezTo>
                      <a:cubicBezTo>
                        <a:pt x="61" y="24"/>
                        <a:pt x="61" y="24"/>
                        <a:pt x="61" y="24"/>
                      </a:cubicBezTo>
                      <a:cubicBezTo>
                        <a:pt x="60" y="25"/>
                        <a:pt x="60" y="25"/>
                        <a:pt x="60" y="25"/>
                      </a:cubicBezTo>
                      <a:cubicBezTo>
                        <a:pt x="59" y="25"/>
                        <a:pt x="58" y="25"/>
                        <a:pt x="56" y="26"/>
                      </a:cubicBezTo>
                      <a:cubicBezTo>
                        <a:pt x="56" y="26"/>
                        <a:pt x="56" y="26"/>
                        <a:pt x="55" y="26"/>
                      </a:cubicBezTo>
                      <a:cubicBezTo>
                        <a:pt x="54" y="26"/>
                        <a:pt x="52" y="27"/>
                        <a:pt x="51" y="27"/>
                      </a:cubicBezTo>
                      <a:cubicBezTo>
                        <a:pt x="51" y="27"/>
                        <a:pt x="51" y="27"/>
                        <a:pt x="51" y="27"/>
                      </a:cubicBezTo>
                      <a:cubicBezTo>
                        <a:pt x="51" y="27"/>
                        <a:pt x="51" y="27"/>
                        <a:pt x="51" y="27"/>
                      </a:cubicBezTo>
                      <a:cubicBezTo>
                        <a:pt x="49" y="28"/>
                        <a:pt x="48" y="28"/>
                        <a:pt x="46" y="29"/>
                      </a:cubicBezTo>
                      <a:cubicBezTo>
                        <a:pt x="45" y="29"/>
                        <a:pt x="45" y="29"/>
                        <a:pt x="45" y="29"/>
                      </a:cubicBezTo>
                      <a:cubicBezTo>
                        <a:pt x="44" y="29"/>
                        <a:pt x="43" y="30"/>
                        <a:pt x="42" y="30"/>
                      </a:cubicBezTo>
                      <a:cubicBezTo>
                        <a:pt x="42" y="30"/>
                        <a:pt x="42" y="30"/>
                        <a:pt x="42" y="30"/>
                      </a:cubicBezTo>
                      <a:cubicBezTo>
                        <a:pt x="42" y="30"/>
                        <a:pt x="42" y="30"/>
                        <a:pt x="42" y="30"/>
                      </a:cubicBezTo>
                      <a:cubicBezTo>
                        <a:pt x="39" y="31"/>
                        <a:pt x="37" y="32"/>
                        <a:pt x="34" y="33"/>
                      </a:cubicBezTo>
                      <a:cubicBezTo>
                        <a:pt x="34" y="33"/>
                        <a:pt x="34" y="33"/>
                        <a:pt x="34" y="33"/>
                      </a:cubicBezTo>
                      <a:cubicBezTo>
                        <a:pt x="34" y="33"/>
                        <a:pt x="34" y="33"/>
                        <a:pt x="34" y="33"/>
                      </a:cubicBezTo>
                      <a:cubicBezTo>
                        <a:pt x="32" y="34"/>
                        <a:pt x="30" y="35"/>
                        <a:pt x="28" y="36"/>
                      </a:cubicBezTo>
                      <a:cubicBezTo>
                        <a:pt x="27" y="36"/>
                        <a:pt x="27" y="36"/>
                        <a:pt x="27" y="36"/>
                      </a:cubicBezTo>
                      <a:cubicBezTo>
                        <a:pt x="27" y="36"/>
                        <a:pt x="27" y="36"/>
                        <a:pt x="27" y="36"/>
                      </a:cubicBezTo>
                      <a:cubicBezTo>
                        <a:pt x="25" y="37"/>
                        <a:pt x="24" y="38"/>
                        <a:pt x="22" y="38"/>
                      </a:cubicBezTo>
                      <a:cubicBezTo>
                        <a:pt x="22" y="39"/>
                        <a:pt x="22" y="39"/>
                        <a:pt x="22" y="39"/>
                      </a:cubicBezTo>
                      <a:cubicBezTo>
                        <a:pt x="21" y="39"/>
                        <a:pt x="21" y="39"/>
                        <a:pt x="21" y="39"/>
                      </a:cubicBezTo>
                      <a:cubicBezTo>
                        <a:pt x="20" y="40"/>
                        <a:pt x="18" y="40"/>
                        <a:pt x="17" y="41"/>
                      </a:cubicBezTo>
                      <a:cubicBezTo>
                        <a:pt x="17" y="41"/>
                        <a:pt x="17" y="41"/>
                        <a:pt x="17" y="41"/>
                      </a:cubicBezTo>
                      <a:cubicBezTo>
                        <a:pt x="16" y="42"/>
                        <a:pt x="16" y="42"/>
                        <a:pt x="16" y="42"/>
                      </a:cubicBezTo>
                      <a:cubicBezTo>
                        <a:pt x="15" y="42"/>
                        <a:pt x="14" y="43"/>
                        <a:pt x="13" y="44"/>
                      </a:cubicBezTo>
                      <a:cubicBezTo>
                        <a:pt x="13" y="44"/>
                        <a:pt x="13" y="44"/>
                        <a:pt x="13" y="44"/>
                      </a:cubicBezTo>
                      <a:cubicBezTo>
                        <a:pt x="12" y="44"/>
                        <a:pt x="12" y="44"/>
                        <a:pt x="12" y="44"/>
                      </a:cubicBezTo>
                      <a:cubicBezTo>
                        <a:pt x="11" y="45"/>
                        <a:pt x="10" y="46"/>
                        <a:pt x="9" y="47"/>
                      </a:cubicBezTo>
                      <a:cubicBezTo>
                        <a:pt x="9" y="47"/>
                        <a:pt x="9" y="47"/>
                        <a:pt x="9" y="47"/>
                      </a:cubicBezTo>
                      <a:cubicBezTo>
                        <a:pt x="9" y="47"/>
                        <a:pt x="9" y="47"/>
                        <a:pt x="9" y="47"/>
                      </a:cubicBezTo>
                      <a:cubicBezTo>
                        <a:pt x="8" y="48"/>
                        <a:pt x="7" y="49"/>
                        <a:pt x="6" y="50"/>
                      </a:cubicBezTo>
                      <a:cubicBezTo>
                        <a:pt x="6" y="50"/>
                        <a:pt x="6" y="50"/>
                        <a:pt x="6" y="50"/>
                      </a:cubicBezTo>
                      <a:cubicBezTo>
                        <a:pt x="6" y="50"/>
                        <a:pt x="6" y="50"/>
                        <a:pt x="6" y="50"/>
                      </a:cubicBezTo>
                      <a:cubicBezTo>
                        <a:pt x="5" y="51"/>
                        <a:pt x="4" y="52"/>
                        <a:pt x="4" y="52"/>
                      </a:cubicBezTo>
                      <a:cubicBezTo>
                        <a:pt x="4" y="53"/>
                        <a:pt x="4" y="53"/>
                        <a:pt x="4" y="53"/>
                      </a:cubicBezTo>
                      <a:cubicBezTo>
                        <a:pt x="4" y="53"/>
                        <a:pt x="4" y="53"/>
                        <a:pt x="4" y="53"/>
                      </a:cubicBezTo>
                      <a:cubicBezTo>
                        <a:pt x="3" y="54"/>
                        <a:pt x="2" y="54"/>
                        <a:pt x="2" y="55"/>
                      </a:cubicBezTo>
                      <a:cubicBezTo>
                        <a:pt x="2" y="56"/>
                        <a:pt x="2" y="56"/>
                        <a:pt x="2" y="56"/>
                      </a:cubicBezTo>
                      <a:cubicBezTo>
                        <a:pt x="2" y="56"/>
                        <a:pt x="2" y="56"/>
                        <a:pt x="2" y="56"/>
                      </a:cubicBezTo>
                      <a:cubicBezTo>
                        <a:pt x="1" y="57"/>
                        <a:pt x="1" y="57"/>
                        <a:pt x="1" y="58"/>
                      </a:cubicBezTo>
                      <a:cubicBezTo>
                        <a:pt x="1" y="59"/>
                        <a:pt x="1" y="59"/>
                        <a:pt x="1" y="59"/>
                      </a:cubicBezTo>
                      <a:cubicBezTo>
                        <a:pt x="1" y="59"/>
                        <a:pt x="1" y="59"/>
                        <a:pt x="1" y="59"/>
                      </a:cubicBezTo>
                      <a:cubicBezTo>
                        <a:pt x="1" y="59"/>
                        <a:pt x="0" y="60"/>
                        <a:pt x="0" y="61"/>
                      </a:cubicBezTo>
                      <a:cubicBezTo>
                        <a:pt x="0" y="62"/>
                        <a:pt x="0" y="62"/>
                        <a:pt x="0" y="62"/>
                      </a:cubicBezTo>
                      <a:cubicBezTo>
                        <a:pt x="0" y="62"/>
                        <a:pt x="0" y="62"/>
                        <a:pt x="0" y="62"/>
                      </a:cubicBezTo>
                      <a:cubicBezTo>
                        <a:pt x="0" y="63"/>
                        <a:pt x="0" y="63"/>
                        <a:pt x="0" y="63"/>
                      </a:cubicBezTo>
                      <a:cubicBezTo>
                        <a:pt x="1" y="64"/>
                        <a:pt x="1" y="64"/>
                        <a:pt x="1" y="64"/>
                      </a:cubicBezTo>
                      <a:cubicBezTo>
                        <a:pt x="1" y="65"/>
                        <a:pt x="1" y="65"/>
                        <a:pt x="1" y="65"/>
                      </a:cubicBezTo>
                      <a:cubicBezTo>
                        <a:pt x="1" y="65"/>
                        <a:pt x="1" y="65"/>
                        <a:pt x="1" y="65"/>
                      </a:cubicBezTo>
                      <a:cubicBezTo>
                        <a:pt x="1" y="65"/>
                        <a:pt x="1" y="65"/>
                        <a:pt x="1" y="65"/>
                      </a:cubicBezTo>
                      <a:cubicBezTo>
                        <a:pt x="1" y="66"/>
                        <a:pt x="1" y="67"/>
                        <a:pt x="2" y="68"/>
                      </a:cubicBezTo>
                      <a:cubicBezTo>
                        <a:pt x="35" y="141"/>
                        <a:pt x="35" y="141"/>
                        <a:pt x="35" y="141"/>
                      </a:cubicBezTo>
                      <a:cubicBezTo>
                        <a:pt x="63" y="200"/>
                        <a:pt x="63" y="200"/>
                        <a:pt x="63" y="200"/>
                      </a:cubicBezTo>
                      <a:cubicBezTo>
                        <a:pt x="66" y="208"/>
                        <a:pt x="70" y="216"/>
                        <a:pt x="73" y="224"/>
                      </a:cubicBezTo>
                      <a:cubicBezTo>
                        <a:pt x="84" y="248"/>
                        <a:pt x="84" y="248"/>
                        <a:pt x="84" y="248"/>
                      </a:cubicBezTo>
                      <a:cubicBezTo>
                        <a:pt x="92" y="264"/>
                        <a:pt x="100" y="281"/>
                        <a:pt x="107" y="297"/>
                      </a:cubicBezTo>
                      <a:cubicBezTo>
                        <a:pt x="113" y="309"/>
                        <a:pt x="113" y="309"/>
                        <a:pt x="113" y="309"/>
                      </a:cubicBezTo>
                      <a:cubicBezTo>
                        <a:pt x="122" y="329"/>
                        <a:pt x="131" y="349"/>
                        <a:pt x="139" y="367"/>
                      </a:cubicBezTo>
                      <a:cubicBezTo>
                        <a:pt x="141" y="372"/>
                        <a:pt x="143" y="376"/>
                        <a:pt x="145" y="380"/>
                      </a:cubicBezTo>
                      <a:cubicBezTo>
                        <a:pt x="146" y="381"/>
                        <a:pt x="146" y="381"/>
                        <a:pt x="146" y="381"/>
                      </a:cubicBezTo>
                      <a:cubicBezTo>
                        <a:pt x="146" y="382"/>
                        <a:pt x="146" y="382"/>
                        <a:pt x="146" y="382"/>
                      </a:cubicBezTo>
                      <a:cubicBezTo>
                        <a:pt x="146" y="382"/>
                        <a:pt x="146" y="382"/>
                        <a:pt x="146" y="382"/>
                      </a:cubicBezTo>
                      <a:cubicBezTo>
                        <a:pt x="147" y="383"/>
                        <a:pt x="147" y="383"/>
                        <a:pt x="147" y="383"/>
                      </a:cubicBezTo>
                      <a:cubicBezTo>
                        <a:pt x="147" y="383"/>
                        <a:pt x="147" y="383"/>
                        <a:pt x="147" y="383"/>
                      </a:cubicBezTo>
                      <a:cubicBezTo>
                        <a:pt x="147" y="383"/>
                        <a:pt x="147" y="383"/>
                        <a:pt x="147" y="383"/>
                      </a:cubicBezTo>
                      <a:cubicBezTo>
                        <a:pt x="148" y="384"/>
                        <a:pt x="148" y="384"/>
                        <a:pt x="148" y="384"/>
                      </a:cubicBezTo>
                      <a:cubicBezTo>
                        <a:pt x="148" y="384"/>
                        <a:pt x="148" y="384"/>
                        <a:pt x="148" y="384"/>
                      </a:cubicBezTo>
                      <a:cubicBezTo>
                        <a:pt x="149" y="385"/>
                        <a:pt x="149" y="385"/>
                        <a:pt x="149" y="385"/>
                      </a:cubicBezTo>
                      <a:cubicBezTo>
                        <a:pt x="150" y="385"/>
                        <a:pt x="150" y="385"/>
                        <a:pt x="150" y="385"/>
                      </a:cubicBezTo>
                      <a:cubicBezTo>
                        <a:pt x="150" y="386"/>
                        <a:pt x="150" y="386"/>
                        <a:pt x="150" y="386"/>
                      </a:cubicBezTo>
                      <a:cubicBezTo>
                        <a:pt x="151" y="386"/>
                        <a:pt x="151" y="386"/>
                        <a:pt x="151" y="386"/>
                      </a:cubicBezTo>
                      <a:cubicBezTo>
                        <a:pt x="151" y="387"/>
                        <a:pt x="151" y="387"/>
                        <a:pt x="151" y="387"/>
                      </a:cubicBezTo>
                      <a:cubicBezTo>
                        <a:pt x="152" y="387"/>
                        <a:pt x="152" y="387"/>
                        <a:pt x="153" y="388"/>
                      </a:cubicBezTo>
                      <a:cubicBezTo>
                        <a:pt x="153" y="388"/>
                        <a:pt x="153" y="388"/>
                        <a:pt x="153" y="388"/>
                      </a:cubicBezTo>
                      <a:cubicBezTo>
                        <a:pt x="154" y="388"/>
                        <a:pt x="154" y="388"/>
                        <a:pt x="154" y="388"/>
                      </a:cubicBezTo>
                      <a:cubicBezTo>
                        <a:pt x="154" y="388"/>
                        <a:pt x="155" y="389"/>
                        <a:pt x="155" y="389"/>
                      </a:cubicBezTo>
                      <a:cubicBezTo>
                        <a:pt x="156" y="389"/>
                        <a:pt x="156" y="389"/>
                        <a:pt x="156" y="389"/>
                      </a:cubicBezTo>
                      <a:cubicBezTo>
                        <a:pt x="157" y="390"/>
                        <a:pt x="157" y="390"/>
                        <a:pt x="157" y="390"/>
                      </a:cubicBezTo>
                      <a:cubicBezTo>
                        <a:pt x="157" y="390"/>
                        <a:pt x="158" y="390"/>
                        <a:pt x="158" y="390"/>
                      </a:cubicBezTo>
                      <a:cubicBezTo>
                        <a:pt x="159" y="391"/>
                        <a:pt x="159" y="391"/>
                        <a:pt x="159" y="391"/>
                      </a:cubicBezTo>
                      <a:cubicBezTo>
                        <a:pt x="160" y="391"/>
                        <a:pt x="160" y="391"/>
                        <a:pt x="160" y="391"/>
                      </a:cubicBezTo>
                      <a:cubicBezTo>
                        <a:pt x="160" y="391"/>
                        <a:pt x="161" y="392"/>
                        <a:pt x="161" y="392"/>
                      </a:cubicBezTo>
                      <a:cubicBezTo>
                        <a:pt x="162" y="392"/>
                        <a:pt x="162" y="392"/>
                        <a:pt x="163" y="392"/>
                      </a:cubicBezTo>
                      <a:cubicBezTo>
                        <a:pt x="164" y="393"/>
                        <a:pt x="164" y="393"/>
                        <a:pt x="164" y="393"/>
                      </a:cubicBezTo>
                      <a:cubicBezTo>
                        <a:pt x="165" y="393"/>
                        <a:pt x="165" y="393"/>
                        <a:pt x="165" y="393"/>
                      </a:cubicBezTo>
                      <a:cubicBezTo>
                        <a:pt x="165" y="393"/>
                        <a:pt x="166" y="393"/>
                        <a:pt x="166" y="394"/>
                      </a:cubicBezTo>
                      <a:cubicBezTo>
                        <a:pt x="167" y="394"/>
                        <a:pt x="167" y="394"/>
                        <a:pt x="168" y="394"/>
                      </a:cubicBezTo>
                      <a:cubicBezTo>
                        <a:pt x="169" y="394"/>
                        <a:pt x="169" y="394"/>
                        <a:pt x="169" y="394"/>
                      </a:cubicBezTo>
                      <a:cubicBezTo>
                        <a:pt x="169" y="395"/>
                        <a:pt x="170" y="395"/>
                        <a:pt x="170" y="395"/>
                      </a:cubicBezTo>
                      <a:cubicBezTo>
                        <a:pt x="171" y="395"/>
                        <a:pt x="172" y="395"/>
                        <a:pt x="172" y="396"/>
                      </a:cubicBezTo>
                      <a:cubicBezTo>
                        <a:pt x="173" y="396"/>
                        <a:pt x="173" y="396"/>
                        <a:pt x="173" y="396"/>
                      </a:cubicBezTo>
                      <a:cubicBezTo>
                        <a:pt x="174" y="396"/>
                        <a:pt x="174" y="396"/>
                        <a:pt x="174" y="396"/>
                      </a:cubicBezTo>
                      <a:cubicBezTo>
                        <a:pt x="175" y="396"/>
                        <a:pt x="176" y="397"/>
                        <a:pt x="177" y="397"/>
                      </a:cubicBezTo>
                      <a:cubicBezTo>
                        <a:pt x="177" y="397"/>
                        <a:pt x="178" y="397"/>
                        <a:pt x="178" y="397"/>
                      </a:cubicBezTo>
                      <a:cubicBezTo>
                        <a:pt x="179" y="397"/>
                        <a:pt x="179" y="397"/>
                        <a:pt x="179" y="397"/>
                      </a:cubicBezTo>
                      <a:cubicBezTo>
                        <a:pt x="179" y="397"/>
                        <a:pt x="179" y="397"/>
                        <a:pt x="179" y="397"/>
                      </a:cubicBezTo>
                      <a:cubicBezTo>
                        <a:pt x="180" y="398"/>
                        <a:pt x="180" y="398"/>
                        <a:pt x="181" y="398"/>
                      </a:cubicBezTo>
                      <a:cubicBezTo>
                        <a:pt x="182" y="398"/>
                        <a:pt x="183" y="398"/>
                        <a:pt x="183" y="398"/>
                      </a:cubicBezTo>
                      <a:cubicBezTo>
                        <a:pt x="184" y="399"/>
                        <a:pt x="184" y="399"/>
                        <a:pt x="184" y="399"/>
                      </a:cubicBezTo>
                      <a:cubicBezTo>
                        <a:pt x="185" y="399"/>
                        <a:pt x="185" y="399"/>
                        <a:pt x="186" y="399"/>
                      </a:cubicBezTo>
                      <a:cubicBezTo>
                        <a:pt x="187" y="399"/>
                        <a:pt x="188" y="399"/>
                        <a:pt x="188" y="400"/>
                      </a:cubicBezTo>
                      <a:cubicBezTo>
                        <a:pt x="189" y="400"/>
                        <a:pt x="189" y="400"/>
                        <a:pt x="189" y="400"/>
                      </a:cubicBezTo>
                      <a:cubicBezTo>
                        <a:pt x="190" y="400"/>
                        <a:pt x="191" y="400"/>
                        <a:pt x="191" y="400"/>
                      </a:cubicBezTo>
                      <a:cubicBezTo>
                        <a:pt x="192" y="400"/>
                        <a:pt x="193" y="400"/>
                        <a:pt x="193" y="401"/>
                      </a:cubicBezTo>
                      <a:cubicBezTo>
                        <a:pt x="194" y="401"/>
                        <a:pt x="194" y="401"/>
                        <a:pt x="195" y="401"/>
                      </a:cubicBezTo>
                      <a:cubicBezTo>
                        <a:pt x="196" y="401"/>
                        <a:pt x="196" y="401"/>
                        <a:pt x="197" y="401"/>
                      </a:cubicBezTo>
                      <a:cubicBezTo>
                        <a:pt x="198" y="401"/>
                        <a:pt x="198" y="402"/>
                        <a:pt x="199" y="402"/>
                      </a:cubicBezTo>
                      <a:cubicBezTo>
                        <a:pt x="200" y="402"/>
                        <a:pt x="200" y="402"/>
                        <a:pt x="201" y="402"/>
                      </a:cubicBezTo>
                      <a:cubicBezTo>
                        <a:pt x="202" y="402"/>
                        <a:pt x="203" y="402"/>
                        <a:pt x="203" y="402"/>
                      </a:cubicBezTo>
                      <a:cubicBezTo>
                        <a:pt x="204" y="403"/>
                        <a:pt x="204" y="403"/>
                        <a:pt x="204" y="403"/>
                      </a:cubicBezTo>
                      <a:cubicBezTo>
                        <a:pt x="205" y="403"/>
                        <a:pt x="206" y="403"/>
                        <a:pt x="206" y="403"/>
                      </a:cubicBezTo>
                      <a:cubicBezTo>
                        <a:pt x="207" y="403"/>
                        <a:pt x="208" y="403"/>
                        <a:pt x="209" y="403"/>
                      </a:cubicBezTo>
                      <a:cubicBezTo>
                        <a:pt x="210" y="403"/>
                        <a:pt x="210" y="403"/>
                        <a:pt x="210" y="403"/>
                      </a:cubicBezTo>
                      <a:cubicBezTo>
                        <a:pt x="211" y="404"/>
                        <a:pt x="212" y="404"/>
                        <a:pt x="212" y="404"/>
                      </a:cubicBezTo>
                      <a:cubicBezTo>
                        <a:pt x="214" y="404"/>
                        <a:pt x="215" y="404"/>
                        <a:pt x="216" y="404"/>
                      </a:cubicBezTo>
                      <a:cubicBezTo>
                        <a:pt x="217" y="404"/>
                        <a:pt x="217" y="404"/>
                        <a:pt x="217" y="404"/>
                      </a:cubicBezTo>
                      <a:cubicBezTo>
                        <a:pt x="217" y="404"/>
                        <a:pt x="217" y="404"/>
                        <a:pt x="217" y="404"/>
                      </a:cubicBezTo>
                      <a:cubicBezTo>
                        <a:pt x="217" y="404"/>
                        <a:pt x="218" y="404"/>
                        <a:pt x="218" y="405"/>
                      </a:cubicBezTo>
                      <a:cubicBezTo>
                        <a:pt x="219" y="405"/>
                        <a:pt x="219" y="405"/>
                        <a:pt x="219" y="405"/>
                      </a:cubicBezTo>
                      <a:cubicBezTo>
                        <a:pt x="220" y="405"/>
                        <a:pt x="221" y="405"/>
                        <a:pt x="222" y="405"/>
                      </a:cubicBezTo>
                      <a:cubicBezTo>
                        <a:pt x="223" y="405"/>
                        <a:pt x="224" y="405"/>
                        <a:pt x="225" y="405"/>
                      </a:cubicBezTo>
                      <a:cubicBezTo>
                        <a:pt x="225" y="405"/>
                        <a:pt x="226" y="405"/>
                        <a:pt x="226" y="406"/>
                      </a:cubicBezTo>
                      <a:cubicBezTo>
                        <a:pt x="227" y="406"/>
                        <a:pt x="228" y="406"/>
                        <a:pt x="229" y="406"/>
                      </a:cubicBezTo>
                      <a:cubicBezTo>
                        <a:pt x="230" y="406"/>
                        <a:pt x="231" y="406"/>
                        <a:pt x="231" y="406"/>
                      </a:cubicBezTo>
                      <a:cubicBezTo>
                        <a:pt x="232" y="406"/>
                        <a:pt x="233" y="406"/>
                        <a:pt x="234" y="406"/>
                      </a:cubicBezTo>
                      <a:cubicBezTo>
                        <a:pt x="234" y="406"/>
                        <a:pt x="234" y="406"/>
                        <a:pt x="234" y="406"/>
                      </a:cubicBezTo>
                      <a:cubicBezTo>
                        <a:pt x="235" y="406"/>
                        <a:pt x="235" y="406"/>
                        <a:pt x="235" y="406"/>
                      </a:cubicBezTo>
                      <a:cubicBezTo>
                        <a:pt x="236" y="407"/>
                        <a:pt x="237" y="407"/>
                        <a:pt x="238" y="407"/>
                      </a:cubicBezTo>
                      <a:cubicBezTo>
                        <a:pt x="239" y="407"/>
                        <a:pt x="240" y="407"/>
                        <a:pt x="241" y="407"/>
                      </a:cubicBezTo>
                      <a:cubicBezTo>
                        <a:pt x="242" y="407"/>
                        <a:pt x="242" y="407"/>
                        <a:pt x="243" y="407"/>
                      </a:cubicBezTo>
                      <a:cubicBezTo>
                        <a:pt x="243" y="407"/>
                        <a:pt x="244" y="407"/>
                        <a:pt x="245" y="407"/>
                      </a:cubicBezTo>
                      <a:cubicBezTo>
                        <a:pt x="246" y="407"/>
                        <a:pt x="247" y="407"/>
                        <a:pt x="248" y="408"/>
                      </a:cubicBezTo>
                      <a:cubicBezTo>
                        <a:pt x="249" y="408"/>
                        <a:pt x="249" y="408"/>
                        <a:pt x="250" y="408"/>
                      </a:cubicBezTo>
                      <a:cubicBezTo>
                        <a:pt x="250" y="408"/>
                        <a:pt x="250" y="408"/>
                        <a:pt x="250" y="408"/>
                      </a:cubicBezTo>
                      <a:cubicBezTo>
                        <a:pt x="251" y="408"/>
                        <a:pt x="251" y="408"/>
                        <a:pt x="252" y="408"/>
                      </a:cubicBezTo>
                      <a:cubicBezTo>
                        <a:pt x="253" y="408"/>
                        <a:pt x="254" y="408"/>
                        <a:pt x="256" y="408"/>
                      </a:cubicBezTo>
                      <a:cubicBezTo>
                        <a:pt x="257" y="408"/>
                        <a:pt x="258" y="408"/>
                        <a:pt x="259" y="408"/>
                      </a:cubicBezTo>
                      <a:cubicBezTo>
                        <a:pt x="260" y="408"/>
                        <a:pt x="262" y="408"/>
                        <a:pt x="263" y="408"/>
                      </a:cubicBezTo>
                      <a:cubicBezTo>
                        <a:pt x="263" y="408"/>
                        <a:pt x="264" y="408"/>
                        <a:pt x="264" y="408"/>
                      </a:cubicBezTo>
                      <a:cubicBezTo>
                        <a:pt x="265" y="408"/>
                        <a:pt x="265" y="408"/>
                        <a:pt x="265" y="408"/>
                      </a:cubicBezTo>
                      <a:cubicBezTo>
                        <a:pt x="265" y="408"/>
                        <a:pt x="265" y="408"/>
                        <a:pt x="265" y="408"/>
                      </a:cubicBezTo>
                      <a:cubicBezTo>
                        <a:pt x="265" y="409"/>
                        <a:pt x="266" y="409"/>
                        <a:pt x="266" y="409"/>
                      </a:cubicBezTo>
                      <a:cubicBezTo>
                        <a:pt x="268" y="409"/>
                        <a:pt x="269" y="409"/>
                        <a:pt x="270" y="409"/>
                      </a:cubicBezTo>
                      <a:cubicBezTo>
                        <a:pt x="271" y="409"/>
                        <a:pt x="272" y="409"/>
                        <a:pt x="273" y="409"/>
                      </a:cubicBezTo>
                      <a:cubicBezTo>
                        <a:pt x="275" y="409"/>
                        <a:pt x="277" y="409"/>
                        <a:pt x="278" y="409"/>
                      </a:cubicBezTo>
                      <a:cubicBezTo>
                        <a:pt x="278" y="409"/>
                        <a:pt x="279" y="409"/>
                        <a:pt x="279" y="409"/>
                      </a:cubicBezTo>
                      <a:cubicBezTo>
                        <a:pt x="280" y="409"/>
                        <a:pt x="280" y="409"/>
                        <a:pt x="280" y="409"/>
                      </a:cubicBezTo>
                      <a:cubicBezTo>
                        <a:pt x="280" y="409"/>
                        <a:pt x="280" y="409"/>
                        <a:pt x="280" y="409"/>
                      </a:cubicBezTo>
                      <a:cubicBezTo>
                        <a:pt x="281" y="409"/>
                        <a:pt x="281" y="409"/>
                        <a:pt x="281" y="409"/>
                      </a:cubicBezTo>
                      <a:cubicBezTo>
                        <a:pt x="283" y="409"/>
                        <a:pt x="284" y="409"/>
                        <a:pt x="286" y="409"/>
                      </a:cubicBezTo>
                      <a:cubicBezTo>
                        <a:pt x="287" y="409"/>
                        <a:pt x="288" y="409"/>
                        <a:pt x="289" y="409"/>
                      </a:cubicBezTo>
                      <a:cubicBezTo>
                        <a:pt x="291" y="409"/>
                        <a:pt x="294" y="409"/>
                        <a:pt x="296" y="409"/>
                      </a:cubicBezTo>
                      <a:cubicBezTo>
                        <a:pt x="299" y="409"/>
                        <a:pt x="301" y="409"/>
                        <a:pt x="304" y="409"/>
                      </a:cubicBezTo>
                      <a:cubicBezTo>
                        <a:pt x="305" y="409"/>
                        <a:pt x="306" y="409"/>
                        <a:pt x="307" y="409"/>
                      </a:cubicBezTo>
                      <a:cubicBezTo>
                        <a:pt x="308" y="409"/>
                        <a:pt x="310" y="409"/>
                        <a:pt x="312" y="409"/>
                      </a:cubicBezTo>
                      <a:cubicBezTo>
                        <a:pt x="313" y="409"/>
                        <a:pt x="313" y="409"/>
                        <a:pt x="314" y="409"/>
                      </a:cubicBezTo>
                      <a:cubicBezTo>
                        <a:pt x="315" y="409"/>
                        <a:pt x="315" y="409"/>
                        <a:pt x="315" y="409"/>
                      </a:cubicBezTo>
                      <a:cubicBezTo>
                        <a:pt x="316" y="409"/>
                        <a:pt x="316" y="409"/>
                        <a:pt x="316" y="409"/>
                      </a:cubicBezTo>
                      <a:cubicBezTo>
                        <a:pt x="317" y="409"/>
                        <a:pt x="318" y="409"/>
                        <a:pt x="319" y="409"/>
                      </a:cubicBezTo>
                      <a:cubicBezTo>
                        <a:pt x="320" y="409"/>
                        <a:pt x="321" y="409"/>
                        <a:pt x="322" y="409"/>
                      </a:cubicBezTo>
                      <a:cubicBezTo>
                        <a:pt x="324" y="409"/>
                        <a:pt x="325" y="409"/>
                        <a:pt x="327" y="409"/>
                      </a:cubicBezTo>
                      <a:cubicBezTo>
                        <a:pt x="327" y="409"/>
                        <a:pt x="327" y="409"/>
                        <a:pt x="327" y="409"/>
                      </a:cubicBezTo>
                      <a:cubicBezTo>
                        <a:pt x="327" y="409"/>
                        <a:pt x="327" y="409"/>
                        <a:pt x="327" y="409"/>
                      </a:cubicBezTo>
                      <a:cubicBezTo>
                        <a:pt x="328" y="409"/>
                        <a:pt x="329" y="409"/>
                        <a:pt x="330" y="409"/>
                      </a:cubicBezTo>
                      <a:cubicBezTo>
                        <a:pt x="331" y="409"/>
                        <a:pt x="333" y="409"/>
                        <a:pt x="334" y="408"/>
                      </a:cubicBezTo>
                      <a:cubicBezTo>
                        <a:pt x="335" y="408"/>
                        <a:pt x="336" y="408"/>
                        <a:pt x="337" y="408"/>
                      </a:cubicBezTo>
                      <a:cubicBezTo>
                        <a:pt x="338" y="408"/>
                        <a:pt x="338" y="408"/>
                        <a:pt x="339" y="408"/>
                      </a:cubicBezTo>
                      <a:cubicBezTo>
                        <a:pt x="339" y="408"/>
                        <a:pt x="339" y="408"/>
                        <a:pt x="339" y="408"/>
                      </a:cubicBezTo>
                      <a:cubicBezTo>
                        <a:pt x="340" y="408"/>
                        <a:pt x="340" y="408"/>
                        <a:pt x="340" y="408"/>
                      </a:cubicBezTo>
                      <a:cubicBezTo>
                        <a:pt x="340" y="408"/>
                        <a:pt x="341" y="408"/>
                        <a:pt x="341" y="408"/>
                      </a:cubicBezTo>
                      <a:cubicBezTo>
                        <a:pt x="342" y="408"/>
                        <a:pt x="343" y="408"/>
                        <a:pt x="345" y="408"/>
                      </a:cubicBezTo>
                      <a:cubicBezTo>
                        <a:pt x="345" y="408"/>
                        <a:pt x="346" y="408"/>
                        <a:pt x="347" y="408"/>
                      </a:cubicBezTo>
                      <a:cubicBezTo>
                        <a:pt x="348" y="408"/>
                        <a:pt x="348" y="408"/>
                        <a:pt x="348" y="408"/>
                      </a:cubicBezTo>
                      <a:cubicBezTo>
                        <a:pt x="349" y="408"/>
                        <a:pt x="350" y="407"/>
                        <a:pt x="352" y="407"/>
                      </a:cubicBezTo>
                      <a:cubicBezTo>
                        <a:pt x="352" y="407"/>
                        <a:pt x="353" y="407"/>
                        <a:pt x="354" y="407"/>
                      </a:cubicBezTo>
                      <a:cubicBezTo>
                        <a:pt x="355" y="407"/>
                        <a:pt x="355" y="407"/>
                        <a:pt x="356" y="407"/>
                      </a:cubicBezTo>
                      <a:cubicBezTo>
                        <a:pt x="357" y="407"/>
                        <a:pt x="357" y="407"/>
                        <a:pt x="358" y="407"/>
                      </a:cubicBezTo>
                      <a:cubicBezTo>
                        <a:pt x="359" y="407"/>
                        <a:pt x="361" y="407"/>
                        <a:pt x="362" y="407"/>
                      </a:cubicBezTo>
                      <a:cubicBezTo>
                        <a:pt x="362" y="406"/>
                        <a:pt x="362" y="406"/>
                        <a:pt x="363" y="406"/>
                      </a:cubicBezTo>
                      <a:cubicBezTo>
                        <a:pt x="364" y="406"/>
                        <a:pt x="364" y="406"/>
                        <a:pt x="365" y="406"/>
                      </a:cubicBezTo>
                      <a:cubicBezTo>
                        <a:pt x="366" y="406"/>
                        <a:pt x="367" y="406"/>
                        <a:pt x="368" y="406"/>
                      </a:cubicBezTo>
                      <a:cubicBezTo>
                        <a:pt x="369" y="406"/>
                        <a:pt x="369" y="406"/>
                        <a:pt x="370" y="406"/>
                      </a:cubicBezTo>
                      <a:cubicBezTo>
                        <a:pt x="370" y="406"/>
                        <a:pt x="371" y="406"/>
                        <a:pt x="372" y="406"/>
                      </a:cubicBezTo>
                      <a:cubicBezTo>
                        <a:pt x="373" y="405"/>
                        <a:pt x="374" y="405"/>
                        <a:pt x="375" y="405"/>
                      </a:cubicBezTo>
                      <a:cubicBezTo>
                        <a:pt x="376" y="405"/>
                        <a:pt x="377" y="405"/>
                        <a:pt x="378" y="405"/>
                      </a:cubicBezTo>
                      <a:cubicBezTo>
                        <a:pt x="379" y="405"/>
                        <a:pt x="380" y="404"/>
                        <a:pt x="381" y="404"/>
                      </a:cubicBezTo>
                      <a:cubicBezTo>
                        <a:pt x="382" y="404"/>
                        <a:pt x="383" y="404"/>
                        <a:pt x="383" y="404"/>
                      </a:cubicBezTo>
                      <a:cubicBezTo>
                        <a:pt x="384" y="404"/>
                        <a:pt x="384" y="404"/>
                        <a:pt x="384" y="404"/>
                      </a:cubicBezTo>
                      <a:cubicBezTo>
                        <a:pt x="385" y="404"/>
                        <a:pt x="386" y="404"/>
                        <a:pt x="387" y="403"/>
                      </a:cubicBezTo>
                      <a:cubicBezTo>
                        <a:pt x="388" y="403"/>
                        <a:pt x="389" y="403"/>
                        <a:pt x="390" y="403"/>
                      </a:cubicBezTo>
                      <a:cubicBezTo>
                        <a:pt x="390" y="403"/>
                        <a:pt x="390" y="403"/>
                        <a:pt x="390" y="403"/>
                      </a:cubicBezTo>
                      <a:cubicBezTo>
                        <a:pt x="391" y="403"/>
                        <a:pt x="392" y="403"/>
                        <a:pt x="393" y="403"/>
                      </a:cubicBezTo>
                      <a:cubicBezTo>
                        <a:pt x="394" y="402"/>
                        <a:pt x="395" y="402"/>
                        <a:pt x="396" y="402"/>
                      </a:cubicBezTo>
                      <a:cubicBezTo>
                        <a:pt x="396" y="402"/>
                        <a:pt x="396" y="402"/>
                        <a:pt x="396" y="402"/>
                      </a:cubicBezTo>
                      <a:cubicBezTo>
                        <a:pt x="397" y="402"/>
                        <a:pt x="397" y="402"/>
                        <a:pt x="397" y="402"/>
                      </a:cubicBezTo>
                      <a:cubicBezTo>
                        <a:pt x="397" y="402"/>
                        <a:pt x="397" y="402"/>
                        <a:pt x="398" y="402"/>
                      </a:cubicBezTo>
                      <a:cubicBezTo>
                        <a:pt x="399" y="402"/>
                        <a:pt x="399" y="402"/>
                        <a:pt x="400" y="401"/>
                      </a:cubicBezTo>
                      <a:cubicBezTo>
                        <a:pt x="401" y="401"/>
                        <a:pt x="401" y="401"/>
                        <a:pt x="401" y="401"/>
                      </a:cubicBezTo>
                      <a:cubicBezTo>
                        <a:pt x="402" y="401"/>
                        <a:pt x="402" y="401"/>
                        <a:pt x="402" y="401"/>
                      </a:cubicBezTo>
                      <a:cubicBezTo>
                        <a:pt x="402" y="401"/>
                        <a:pt x="403" y="401"/>
                        <a:pt x="403" y="401"/>
                      </a:cubicBezTo>
                      <a:cubicBezTo>
                        <a:pt x="404" y="401"/>
                        <a:pt x="405" y="400"/>
                        <a:pt x="406" y="400"/>
                      </a:cubicBezTo>
                      <a:cubicBezTo>
                        <a:pt x="407" y="400"/>
                        <a:pt x="407" y="400"/>
                        <a:pt x="407" y="400"/>
                      </a:cubicBezTo>
                      <a:cubicBezTo>
                        <a:pt x="407" y="400"/>
                        <a:pt x="408" y="400"/>
                        <a:pt x="408" y="400"/>
                      </a:cubicBezTo>
                      <a:cubicBezTo>
                        <a:pt x="409" y="400"/>
                        <a:pt x="410" y="399"/>
                        <a:pt x="411" y="399"/>
                      </a:cubicBezTo>
                      <a:cubicBezTo>
                        <a:pt x="412" y="399"/>
                        <a:pt x="412" y="399"/>
                        <a:pt x="412" y="399"/>
                      </a:cubicBezTo>
                      <a:cubicBezTo>
                        <a:pt x="412" y="399"/>
                        <a:pt x="413" y="399"/>
                        <a:pt x="413" y="399"/>
                      </a:cubicBezTo>
                      <a:cubicBezTo>
                        <a:pt x="414" y="399"/>
                        <a:pt x="414" y="399"/>
                        <a:pt x="415" y="398"/>
                      </a:cubicBezTo>
                      <a:cubicBezTo>
                        <a:pt x="415" y="398"/>
                        <a:pt x="415" y="398"/>
                        <a:pt x="415" y="398"/>
                      </a:cubicBezTo>
                      <a:cubicBezTo>
                        <a:pt x="416" y="398"/>
                        <a:pt x="416" y="398"/>
                        <a:pt x="417" y="398"/>
                      </a:cubicBezTo>
                      <a:cubicBezTo>
                        <a:pt x="418" y="398"/>
                        <a:pt x="418" y="397"/>
                        <a:pt x="419" y="397"/>
                      </a:cubicBezTo>
                      <a:cubicBezTo>
                        <a:pt x="420" y="397"/>
                        <a:pt x="420" y="397"/>
                        <a:pt x="421" y="397"/>
                      </a:cubicBezTo>
                      <a:cubicBezTo>
                        <a:pt x="421" y="397"/>
                        <a:pt x="421" y="397"/>
                        <a:pt x="421" y="397"/>
                      </a:cubicBezTo>
                      <a:cubicBezTo>
                        <a:pt x="423" y="396"/>
                        <a:pt x="424" y="396"/>
                        <a:pt x="426" y="396"/>
                      </a:cubicBezTo>
                      <a:cubicBezTo>
                        <a:pt x="426" y="395"/>
                        <a:pt x="426" y="395"/>
                        <a:pt x="426" y="395"/>
                      </a:cubicBezTo>
                      <a:cubicBezTo>
                        <a:pt x="427" y="395"/>
                        <a:pt x="427" y="395"/>
                        <a:pt x="427" y="395"/>
                      </a:cubicBezTo>
                      <a:cubicBezTo>
                        <a:pt x="428" y="395"/>
                        <a:pt x="429" y="395"/>
                        <a:pt x="430" y="394"/>
                      </a:cubicBezTo>
                      <a:cubicBezTo>
                        <a:pt x="430" y="394"/>
                        <a:pt x="430" y="394"/>
                        <a:pt x="430" y="394"/>
                      </a:cubicBezTo>
                      <a:cubicBezTo>
                        <a:pt x="430" y="394"/>
                        <a:pt x="431" y="394"/>
                        <a:pt x="431" y="394"/>
                      </a:cubicBezTo>
                      <a:cubicBezTo>
                        <a:pt x="432" y="393"/>
                        <a:pt x="433" y="393"/>
                        <a:pt x="433" y="393"/>
                      </a:cubicBezTo>
                      <a:cubicBezTo>
                        <a:pt x="434" y="393"/>
                        <a:pt x="434" y="393"/>
                        <a:pt x="434" y="393"/>
                      </a:cubicBezTo>
                      <a:cubicBezTo>
                        <a:pt x="434" y="393"/>
                        <a:pt x="434" y="393"/>
                        <a:pt x="434" y="393"/>
                      </a:cubicBezTo>
                      <a:cubicBezTo>
                        <a:pt x="435" y="392"/>
                        <a:pt x="435" y="392"/>
                        <a:pt x="435" y="392"/>
                      </a:cubicBezTo>
                      <a:cubicBezTo>
                        <a:pt x="436" y="392"/>
                        <a:pt x="436" y="392"/>
                        <a:pt x="437" y="392"/>
                      </a:cubicBezTo>
                      <a:cubicBezTo>
                        <a:pt x="437" y="391"/>
                        <a:pt x="437" y="391"/>
                        <a:pt x="437" y="391"/>
                      </a:cubicBezTo>
                      <a:cubicBezTo>
                        <a:pt x="438" y="391"/>
                        <a:pt x="438" y="391"/>
                        <a:pt x="439" y="391"/>
                      </a:cubicBezTo>
                      <a:cubicBezTo>
                        <a:pt x="439" y="391"/>
                        <a:pt x="439" y="390"/>
                        <a:pt x="440" y="390"/>
                      </a:cubicBezTo>
                      <a:cubicBezTo>
                        <a:pt x="441" y="390"/>
                        <a:pt x="441" y="390"/>
                        <a:pt x="441" y="390"/>
                      </a:cubicBezTo>
                      <a:cubicBezTo>
                        <a:pt x="441" y="390"/>
                        <a:pt x="441" y="390"/>
                        <a:pt x="441" y="390"/>
                      </a:cubicBezTo>
                      <a:cubicBezTo>
                        <a:pt x="442" y="389"/>
                        <a:pt x="442" y="389"/>
                        <a:pt x="442" y="389"/>
                      </a:cubicBezTo>
                      <a:cubicBezTo>
                        <a:pt x="442" y="389"/>
                        <a:pt x="442" y="389"/>
                        <a:pt x="443" y="389"/>
                      </a:cubicBezTo>
                      <a:cubicBezTo>
                        <a:pt x="443" y="389"/>
                        <a:pt x="443" y="389"/>
                        <a:pt x="443" y="389"/>
                      </a:cubicBezTo>
                      <a:cubicBezTo>
                        <a:pt x="444" y="388"/>
                        <a:pt x="444" y="388"/>
                        <a:pt x="444" y="388"/>
                      </a:cubicBezTo>
                      <a:cubicBezTo>
                        <a:pt x="445" y="387"/>
                        <a:pt x="445" y="387"/>
                        <a:pt x="445" y="387"/>
                      </a:cubicBezTo>
                      <a:cubicBezTo>
                        <a:pt x="446" y="387"/>
                        <a:pt x="446" y="387"/>
                        <a:pt x="446" y="387"/>
                      </a:cubicBezTo>
                      <a:cubicBezTo>
                        <a:pt x="446" y="387"/>
                        <a:pt x="446" y="387"/>
                        <a:pt x="446" y="387"/>
                      </a:cubicBezTo>
                      <a:cubicBezTo>
                        <a:pt x="447" y="387"/>
                        <a:pt x="447" y="387"/>
                        <a:pt x="447" y="387"/>
                      </a:cubicBezTo>
                      <a:cubicBezTo>
                        <a:pt x="447" y="386"/>
                        <a:pt x="447" y="386"/>
                        <a:pt x="447" y="386"/>
                      </a:cubicBezTo>
                      <a:cubicBezTo>
                        <a:pt x="448" y="385"/>
                        <a:pt x="448" y="385"/>
                        <a:pt x="448" y="385"/>
                      </a:cubicBezTo>
                      <a:cubicBezTo>
                        <a:pt x="449" y="385"/>
                        <a:pt x="449" y="385"/>
                        <a:pt x="449" y="385"/>
                      </a:cubicBezTo>
                      <a:cubicBezTo>
                        <a:pt x="449" y="384"/>
                        <a:pt x="449" y="384"/>
                        <a:pt x="449" y="384"/>
                      </a:cubicBezTo>
                      <a:cubicBezTo>
                        <a:pt x="450" y="384"/>
                        <a:pt x="450" y="384"/>
                        <a:pt x="450" y="384"/>
                      </a:cubicBezTo>
                      <a:cubicBezTo>
                        <a:pt x="450" y="384"/>
                        <a:pt x="450" y="384"/>
                        <a:pt x="450" y="384"/>
                      </a:cubicBezTo>
                      <a:cubicBezTo>
                        <a:pt x="450" y="383"/>
                        <a:pt x="450" y="383"/>
                        <a:pt x="450" y="383"/>
                      </a:cubicBezTo>
                      <a:cubicBezTo>
                        <a:pt x="450" y="383"/>
                        <a:pt x="450" y="383"/>
                        <a:pt x="450" y="383"/>
                      </a:cubicBezTo>
                      <a:cubicBezTo>
                        <a:pt x="451" y="383"/>
                        <a:pt x="451" y="383"/>
                        <a:pt x="451" y="383"/>
                      </a:cubicBezTo>
                      <a:cubicBezTo>
                        <a:pt x="451" y="382"/>
                        <a:pt x="451" y="382"/>
                        <a:pt x="451" y="382"/>
                      </a:cubicBezTo>
                      <a:cubicBezTo>
                        <a:pt x="452" y="382"/>
                        <a:pt x="452" y="382"/>
                        <a:pt x="452" y="382"/>
                      </a:cubicBezTo>
                      <a:cubicBezTo>
                        <a:pt x="452" y="381"/>
                        <a:pt x="452" y="381"/>
                        <a:pt x="452" y="381"/>
                      </a:cubicBezTo>
                      <a:cubicBezTo>
                        <a:pt x="452" y="381"/>
                        <a:pt x="452" y="381"/>
                        <a:pt x="452" y="381"/>
                      </a:cubicBezTo>
                      <a:cubicBezTo>
                        <a:pt x="453" y="380"/>
                        <a:pt x="453" y="380"/>
                        <a:pt x="453" y="380"/>
                      </a:cubicBezTo>
                      <a:cubicBezTo>
                        <a:pt x="455" y="376"/>
                        <a:pt x="457" y="372"/>
                        <a:pt x="459" y="367"/>
                      </a:cubicBezTo>
                      <a:cubicBezTo>
                        <a:pt x="493" y="292"/>
                        <a:pt x="528" y="216"/>
                        <a:pt x="563" y="141"/>
                      </a:cubicBezTo>
                      <a:cubicBezTo>
                        <a:pt x="574" y="116"/>
                        <a:pt x="585" y="92"/>
                        <a:pt x="596" y="68"/>
                      </a:cubicBezTo>
                      <a:cubicBezTo>
                        <a:pt x="597" y="66"/>
                        <a:pt x="597" y="64"/>
                        <a:pt x="597" y="63"/>
                      </a:cubicBezTo>
                      <a:cubicBezTo>
                        <a:pt x="597" y="62"/>
                        <a:pt x="597" y="62"/>
                        <a:pt x="597" y="61"/>
                      </a:cubicBezTo>
                      <a:cubicBezTo>
                        <a:pt x="597" y="60"/>
                        <a:pt x="597" y="60"/>
                        <a:pt x="597" y="60"/>
                      </a:cubicBezTo>
                    </a:path>
                  </a:pathLst>
                </a:custGeom>
                <a:solidFill>
                  <a:srgbClr val="F1BF58"/>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sp>
              <p:nvSpPr>
                <p:cNvPr id="17" name="Freeform 150">
                  <a:extLst>
                    <a:ext uri="{FF2B5EF4-FFF2-40B4-BE49-F238E27FC236}">
                      <a16:creationId xmlns:a16="http://schemas.microsoft.com/office/drawing/2014/main" id="{B94BD74B-B6D8-F3F3-AF53-DCA7107BF9DB}"/>
                    </a:ext>
                  </a:extLst>
                </p:cNvPr>
                <p:cNvSpPr>
                  <a:spLocks/>
                </p:cNvSpPr>
                <p:nvPr/>
              </p:nvSpPr>
              <p:spPr bwMode="auto">
                <a:xfrm>
                  <a:off x="3411301" y="4496487"/>
                  <a:ext cx="1698755" cy="280090"/>
                </a:xfrm>
                <a:custGeom>
                  <a:avLst/>
                  <a:gdLst>
                    <a:gd name="T0" fmla="*/ 599 w 602"/>
                    <a:gd name="T1" fmla="*/ 64 h 125"/>
                    <a:gd name="T2" fmla="*/ 296 w 602"/>
                    <a:gd name="T3" fmla="*/ 125 h 125"/>
                    <a:gd name="T4" fmla="*/ 2 w 602"/>
                    <a:gd name="T5" fmla="*/ 62 h 125"/>
                    <a:gd name="T6" fmla="*/ 306 w 602"/>
                    <a:gd name="T7" fmla="*/ 1 h 125"/>
                    <a:gd name="T8" fmla="*/ 599 w 602"/>
                    <a:gd name="T9" fmla="*/ 64 h 125"/>
                  </a:gdLst>
                  <a:ahLst/>
                  <a:cxnLst>
                    <a:cxn ang="0">
                      <a:pos x="T0" y="T1"/>
                    </a:cxn>
                    <a:cxn ang="0">
                      <a:pos x="T2" y="T3"/>
                    </a:cxn>
                    <a:cxn ang="0">
                      <a:pos x="T4" y="T5"/>
                    </a:cxn>
                    <a:cxn ang="0">
                      <a:pos x="T6" y="T7"/>
                    </a:cxn>
                    <a:cxn ang="0">
                      <a:pos x="T8" y="T9"/>
                    </a:cxn>
                  </a:cxnLst>
                  <a:rect l="0" t="0" r="r" b="b"/>
                  <a:pathLst>
                    <a:path w="602" h="125">
                      <a:moveTo>
                        <a:pt x="599" y="64"/>
                      </a:moveTo>
                      <a:cubicBezTo>
                        <a:pt x="597" y="98"/>
                        <a:pt x="461" y="125"/>
                        <a:pt x="296" y="125"/>
                      </a:cubicBezTo>
                      <a:cubicBezTo>
                        <a:pt x="131" y="124"/>
                        <a:pt x="0" y="96"/>
                        <a:pt x="2" y="62"/>
                      </a:cubicBezTo>
                      <a:cubicBezTo>
                        <a:pt x="5" y="27"/>
                        <a:pt x="141" y="0"/>
                        <a:pt x="306" y="1"/>
                      </a:cubicBezTo>
                      <a:cubicBezTo>
                        <a:pt x="471" y="1"/>
                        <a:pt x="602" y="30"/>
                        <a:pt x="599" y="64"/>
                      </a:cubicBezTo>
                    </a:path>
                  </a:pathLst>
                </a:custGeom>
                <a:solidFill>
                  <a:srgbClr val="C9A04A"/>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grpSp>
          <p:grpSp>
            <p:nvGrpSpPr>
              <p:cNvPr id="5" name="Group 4">
                <a:extLst>
                  <a:ext uri="{FF2B5EF4-FFF2-40B4-BE49-F238E27FC236}">
                    <a16:creationId xmlns:a16="http://schemas.microsoft.com/office/drawing/2014/main" id="{7A81FCD0-28A0-971A-6AE4-D2275AE07687}"/>
                  </a:ext>
                </a:extLst>
              </p:cNvPr>
              <p:cNvGrpSpPr/>
              <p:nvPr/>
            </p:nvGrpSpPr>
            <p:grpSpPr>
              <a:xfrm>
                <a:off x="3034648" y="6273468"/>
                <a:ext cx="2838909" cy="1157989"/>
                <a:chOff x="2951147" y="3594643"/>
                <a:chExt cx="2619062" cy="1068314"/>
              </a:xfrm>
            </p:grpSpPr>
            <p:sp>
              <p:nvSpPr>
                <p:cNvPr id="14" name="Freeform 155">
                  <a:extLst>
                    <a:ext uri="{FF2B5EF4-FFF2-40B4-BE49-F238E27FC236}">
                      <a16:creationId xmlns:a16="http://schemas.microsoft.com/office/drawing/2014/main" id="{E68959D5-F2AF-6EFE-188E-E4FF360AC162}"/>
                    </a:ext>
                  </a:extLst>
                </p:cNvPr>
                <p:cNvSpPr>
                  <a:spLocks/>
                </p:cNvSpPr>
                <p:nvPr/>
              </p:nvSpPr>
              <p:spPr bwMode="auto">
                <a:xfrm>
                  <a:off x="2963068" y="3597481"/>
                  <a:ext cx="2595220" cy="1065476"/>
                </a:xfrm>
                <a:custGeom>
                  <a:avLst/>
                  <a:gdLst>
                    <a:gd name="T0" fmla="*/ 913 w 920"/>
                    <a:gd name="T1" fmla="*/ 79 h 476"/>
                    <a:gd name="T2" fmla="*/ 897 w 920"/>
                    <a:gd name="T3" fmla="*/ 66 h 476"/>
                    <a:gd name="T4" fmla="*/ 872 w 920"/>
                    <a:gd name="T5" fmla="*/ 53 h 476"/>
                    <a:gd name="T6" fmla="*/ 847 w 920"/>
                    <a:gd name="T7" fmla="*/ 44 h 476"/>
                    <a:gd name="T8" fmla="*/ 805 w 920"/>
                    <a:gd name="T9" fmla="*/ 32 h 476"/>
                    <a:gd name="T10" fmla="*/ 766 w 920"/>
                    <a:gd name="T11" fmla="*/ 24 h 476"/>
                    <a:gd name="T12" fmla="*/ 728 w 920"/>
                    <a:gd name="T13" fmla="*/ 18 h 476"/>
                    <a:gd name="T14" fmla="*/ 671 w 920"/>
                    <a:gd name="T15" fmla="*/ 10 h 476"/>
                    <a:gd name="T16" fmla="*/ 591 w 920"/>
                    <a:gd name="T17" fmla="*/ 3 h 476"/>
                    <a:gd name="T18" fmla="*/ 554 w 920"/>
                    <a:gd name="T19" fmla="*/ 2 h 476"/>
                    <a:gd name="T20" fmla="*/ 520 w 920"/>
                    <a:gd name="T21" fmla="*/ 0 h 476"/>
                    <a:gd name="T22" fmla="*/ 492 w 920"/>
                    <a:gd name="T23" fmla="*/ 0 h 476"/>
                    <a:gd name="T24" fmla="*/ 445 w 920"/>
                    <a:gd name="T25" fmla="*/ 0 h 476"/>
                    <a:gd name="T26" fmla="*/ 403 w 920"/>
                    <a:gd name="T27" fmla="*/ 0 h 476"/>
                    <a:gd name="T28" fmla="*/ 322 w 920"/>
                    <a:gd name="T29" fmla="*/ 4 h 476"/>
                    <a:gd name="T30" fmla="*/ 289 w 920"/>
                    <a:gd name="T31" fmla="*/ 6 h 476"/>
                    <a:gd name="T32" fmla="*/ 261 w 920"/>
                    <a:gd name="T33" fmla="*/ 9 h 476"/>
                    <a:gd name="T34" fmla="*/ 223 w 920"/>
                    <a:gd name="T35" fmla="*/ 13 h 476"/>
                    <a:gd name="T36" fmla="*/ 193 w 920"/>
                    <a:gd name="T37" fmla="*/ 17 h 476"/>
                    <a:gd name="T38" fmla="*/ 159 w 920"/>
                    <a:gd name="T39" fmla="*/ 23 h 476"/>
                    <a:gd name="T40" fmla="*/ 119 w 920"/>
                    <a:gd name="T41" fmla="*/ 31 h 476"/>
                    <a:gd name="T42" fmla="*/ 84 w 920"/>
                    <a:gd name="T43" fmla="*/ 40 h 476"/>
                    <a:gd name="T44" fmla="*/ 56 w 920"/>
                    <a:gd name="T45" fmla="*/ 49 h 476"/>
                    <a:gd name="T46" fmla="*/ 36 w 920"/>
                    <a:gd name="T47" fmla="*/ 58 h 476"/>
                    <a:gd name="T48" fmla="*/ 21 w 920"/>
                    <a:gd name="T49" fmla="*/ 67 h 476"/>
                    <a:gd name="T50" fmla="*/ 9 w 920"/>
                    <a:gd name="T51" fmla="*/ 76 h 476"/>
                    <a:gd name="T52" fmla="*/ 3 w 920"/>
                    <a:gd name="T53" fmla="*/ 86 h 476"/>
                    <a:gd name="T54" fmla="*/ 0 w 920"/>
                    <a:gd name="T55" fmla="*/ 97 h 476"/>
                    <a:gd name="T56" fmla="*/ 146 w 920"/>
                    <a:gd name="T57" fmla="*/ 417 h 476"/>
                    <a:gd name="T58" fmla="*/ 150 w 920"/>
                    <a:gd name="T59" fmla="*/ 423 h 476"/>
                    <a:gd name="T60" fmla="*/ 157 w 920"/>
                    <a:gd name="T61" fmla="*/ 429 h 476"/>
                    <a:gd name="T62" fmla="*/ 166 w 920"/>
                    <a:gd name="T63" fmla="*/ 435 h 476"/>
                    <a:gd name="T64" fmla="*/ 178 w 920"/>
                    <a:gd name="T65" fmla="*/ 440 h 476"/>
                    <a:gd name="T66" fmla="*/ 192 w 920"/>
                    <a:gd name="T67" fmla="*/ 445 h 476"/>
                    <a:gd name="T68" fmla="*/ 207 w 920"/>
                    <a:gd name="T69" fmla="*/ 450 h 476"/>
                    <a:gd name="T70" fmla="*/ 226 w 920"/>
                    <a:gd name="T71" fmla="*/ 454 h 476"/>
                    <a:gd name="T72" fmla="*/ 246 w 920"/>
                    <a:gd name="T73" fmla="*/ 459 h 476"/>
                    <a:gd name="T74" fmla="*/ 269 w 920"/>
                    <a:gd name="T75" fmla="*/ 463 h 476"/>
                    <a:gd name="T76" fmla="*/ 293 w 920"/>
                    <a:gd name="T77" fmla="*/ 466 h 476"/>
                    <a:gd name="T78" fmla="*/ 329 w 920"/>
                    <a:gd name="T79" fmla="*/ 470 h 476"/>
                    <a:gd name="T80" fmla="*/ 366 w 920"/>
                    <a:gd name="T81" fmla="*/ 473 h 476"/>
                    <a:gd name="T82" fmla="*/ 396 w 920"/>
                    <a:gd name="T83" fmla="*/ 475 h 476"/>
                    <a:gd name="T84" fmla="*/ 437 w 920"/>
                    <a:gd name="T85" fmla="*/ 476 h 476"/>
                    <a:gd name="T86" fmla="*/ 486 w 920"/>
                    <a:gd name="T87" fmla="*/ 476 h 476"/>
                    <a:gd name="T88" fmla="*/ 518 w 920"/>
                    <a:gd name="T89" fmla="*/ 475 h 476"/>
                    <a:gd name="T90" fmla="*/ 558 w 920"/>
                    <a:gd name="T91" fmla="*/ 473 h 476"/>
                    <a:gd name="T92" fmla="*/ 599 w 920"/>
                    <a:gd name="T93" fmla="*/ 469 h 476"/>
                    <a:gd name="T94" fmla="*/ 632 w 920"/>
                    <a:gd name="T95" fmla="*/ 465 h 476"/>
                    <a:gd name="T96" fmla="*/ 659 w 920"/>
                    <a:gd name="T97" fmla="*/ 461 h 476"/>
                    <a:gd name="T98" fmla="*/ 686 w 920"/>
                    <a:gd name="T99" fmla="*/ 456 h 476"/>
                    <a:gd name="T100" fmla="*/ 707 w 920"/>
                    <a:gd name="T101" fmla="*/ 451 h 476"/>
                    <a:gd name="T102" fmla="*/ 720 w 920"/>
                    <a:gd name="T103" fmla="*/ 448 h 476"/>
                    <a:gd name="T104" fmla="*/ 736 w 920"/>
                    <a:gd name="T105" fmla="*/ 442 h 476"/>
                    <a:gd name="T106" fmla="*/ 750 w 920"/>
                    <a:gd name="T107" fmla="*/ 436 h 476"/>
                    <a:gd name="T108" fmla="*/ 759 w 920"/>
                    <a:gd name="T109" fmla="*/ 431 h 476"/>
                    <a:gd name="T110" fmla="*/ 767 w 920"/>
                    <a:gd name="T111" fmla="*/ 426 h 476"/>
                    <a:gd name="T112" fmla="*/ 772 w 920"/>
                    <a:gd name="T113" fmla="*/ 420 h 476"/>
                    <a:gd name="T114" fmla="*/ 919 w 920"/>
                    <a:gd name="T115" fmla="*/ 9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0" h="476">
                      <a:moveTo>
                        <a:pt x="919" y="93"/>
                      </a:moveTo>
                      <a:cubicBezTo>
                        <a:pt x="919" y="93"/>
                        <a:pt x="919" y="92"/>
                        <a:pt x="919" y="91"/>
                      </a:cubicBezTo>
                      <a:cubicBezTo>
                        <a:pt x="919" y="90"/>
                        <a:pt x="919" y="90"/>
                        <a:pt x="919" y="90"/>
                      </a:cubicBezTo>
                      <a:cubicBezTo>
                        <a:pt x="919" y="90"/>
                        <a:pt x="919" y="89"/>
                        <a:pt x="918" y="88"/>
                      </a:cubicBezTo>
                      <a:cubicBezTo>
                        <a:pt x="918" y="87"/>
                        <a:pt x="918" y="87"/>
                        <a:pt x="918" y="87"/>
                      </a:cubicBezTo>
                      <a:cubicBezTo>
                        <a:pt x="918" y="87"/>
                        <a:pt x="918" y="86"/>
                        <a:pt x="917" y="86"/>
                      </a:cubicBezTo>
                      <a:cubicBezTo>
                        <a:pt x="917" y="85"/>
                        <a:pt x="917" y="85"/>
                        <a:pt x="917" y="85"/>
                      </a:cubicBezTo>
                      <a:cubicBezTo>
                        <a:pt x="916" y="84"/>
                        <a:pt x="916" y="83"/>
                        <a:pt x="915" y="82"/>
                      </a:cubicBezTo>
                      <a:cubicBezTo>
                        <a:pt x="915" y="82"/>
                        <a:pt x="915" y="82"/>
                        <a:pt x="915" y="82"/>
                      </a:cubicBezTo>
                      <a:cubicBezTo>
                        <a:pt x="914" y="81"/>
                        <a:pt x="914" y="80"/>
                        <a:pt x="913" y="79"/>
                      </a:cubicBezTo>
                      <a:cubicBezTo>
                        <a:pt x="913" y="79"/>
                        <a:pt x="913" y="79"/>
                        <a:pt x="913" y="79"/>
                      </a:cubicBezTo>
                      <a:cubicBezTo>
                        <a:pt x="912" y="78"/>
                        <a:pt x="912" y="77"/>
                        <a:pt x="911" y="77"/>
                      </a:cubicBezTo>
                      <a:cubicBezTo>
                        <a:pt x="910" y="76"/>
                        <a:pt x="910" y="76"/>
                        <a:pt x="910" y="76"/>
                      </a:cubicBezTo>
                      <a:cubicBezTo>
                        <a:pt x="910" y="75"/>
                        <a:pt x="909" y="75"/>
                        <a:pt x="908" y="74"/>
                      </a:cubicBezTo>
                      <a:cubicBezTo>
                        <a:pt x="907" y="73"/>
                        <a:pt x="907" y="73"/>
                        <a:pt x="907" y="73"/>
                      </a:cubicBezTo>
                      <a:cubicBezTo>
                        <a:pt x="907" y="73"/>
                        <a:pt x="906" y="72"/>
                        <a:pt x="905" y="71"/>
                      </a:cubicBezTo>
                      <a:cubicBezTo>
                        <a:pt x="904" y="71"/>
                        <a:pt x="904" y="71"/>
                        <a:pt x="904" y="71"/>
                      </a:cubicBezTo>
                      <a:cubicBezTo>
                        <a:pt x="903" y="70"/>
                        <a:pt x="902" y="69"/>
                        <a:pt x="901" y="68"/>
                      </a:cubicBezTo>
                      <a:cubicBezTo>
                        <a:pt x="900" y="67"/>
                        <a:pt x="900" y="67"/>
                        <a:pt x="900" y="67"/>
                      </a:cubicBezTo>
                      <a:cubicBezTo>
                        <a:pt x="899" y="67"/>
                        <a:pt x="898" y="66"/>
                        <a:pt x="897" y="66"/>
                      </a:cubicBezTo>
                      <a:cubicBezTo>
                        <a:pt x="897" y="65"/>
                        <a:pt x="896" y="65"/>
                        <a:pt x="896" y="65"/>
                      </a:cubicBezTo>
                      <a:cubicBezTo>
                        <a:pt x="895" y="64"/>
                        <a:pt x="894" y="64"/>
                        <a:pt x="893" y="63"/>
                      </a:cubicBezTo>
                      <a:cubicBezTo>
                        <a:pt x="893" y="63"/>
                        <a:pt x="892" y="63"/>
                        <a:pt x="891" y="62"/>
                      </a:cubicBezTo>
                      <a:cubicBezTo>
                        <a:pt x="891" y="62"/>
                        <a:pt x="890" y="61"/>
                        <a:pt x="889" y="61"/>
                      </a:cubicBezTo>
                      <a:cubicBezTo>
                        <a:pt x="888" y="60"/>
                        <a:pt x="888" y="60"/>
                        <a:pt x="887" y="60"/>
                      </a:cubicBezTo>
                      <a:cubicBezTo>
                        <a:pt x="886" y="59"/>
                        <a:pt x="884" y="58"/>
                        <a:pt x="883" y="58"/>
                      </a:cubicBezTo>
                      <a:cubicBezTo>
                        <a:pt x="882" y="57"/>
                        <a:pt x="882" y="57"/>
                        <a:pt x="882" y="57"/>
                      </a:cubicBezTo>
                      <a:cubicBezTo>
                        <a:pt x="881" y="57"/>
                        <a:pt x="879" y="56"/>
                        <a:pt x="877" y="55"/>
                      </a:cubicBezTo>
                      <a:cubicBezTo>
                        <a:pt x="877" y="55"/>
                        <a:pt x="876" y="54"/>
                        <a:pt x="875" y="54"/>
                      </a:cubicBezTo>
                      <a:cubicBezTo>
                        <a:pt x="874" y="54"/>
                        <a:pt x="873" y="53"/>
                        <a:pt x="872" y="53"/>
                      </a:cubicBezTo>
                      <a:cubicBezTo>
                        <a:pt x="871" y="52"/>
                        <a:pt x="871" y="52"/>
                        <a:pt x="871" y="52"/>
                      </a:cubicBezTo>
                      <a:cubicBezTo>
                        <a:pt x="870" y="52"/>
                        <a:pt x="870" y="52"/>
                        <a:pt x="869" y="52"/>
                      </a:cubicBezTo>
                      <a:cubicBezTo>
                        <a:pt x="868" y="51"/>
                        <a:pt x="868" y="51"/>
                        <a:pt x="867" y="51"/>
                      </a:cubicBezTo>
                      <a:cubicBezTo>
                        <a:pt x="866" y="50"/>
                        <a:pt x="865" y="50"/>
                        <a:pt x="864" y="50"/>
                      </a:cubicBezTo>
                      <a:cubicBezTo>
                        <a:pt x="863" y="49"/>
                        <a:pt x="862" y="49"/>
                        <a:pt x="861" y="48"/>
                      </a:cubicBezTo>
                      <a:cubicBezTo>
                        <a:pt x="860" y="48"/>
                        <a:pt x="859" y="48"/>
                        <a:pt x="858" y="47"/>
                      </a:cubicBezTo>
                      <a:cubicBezTo>
                        <a:pt x="857" y="47"/>
                        <a:pt x="856" y="47"/>
                        <a:pt x="855" y="46"/>
                      </a:cubicBezTo>
                      <a:cubicBezTo>
                        <a:pt x="854" y="46"/>
                        <a:pt x="853" y="46"/>
                        <a:pt x="853" y="45"/>
                      </a:cubicBezTo>
                      <a:cubicBezTo>
                        <a:pt x="851" y="45"/>
                        <a:pt x="850" y="45"/>
                        <a:pt x="849" y="44"/>
                      </a:cubicBezTo>
                      <a:cubicBezTo>
                        <a:pt x="849" y="44"/>
                        <a:pt x="848" y="44"/>
                        <a:pt x="847" y="44"/>
                      </a:cubicBezTo>
                      <a:cubicBezTo>
                        <a:pt x="847" y="43"/>
                        <a:pt x="847" y="43"/>
                        <a:pt x="847" y="43"/>
                      </a:cubicBezTo>
                      <a:cubicBezTo>
                        <a:pt x="844" y="43"/>
                        <a:pt x="841" y="42"/>
                        <a:pt x="838" y="41"/>
                      </a:cubicBezTo>
                      <a:cubicBezTo>
                        <a:pt x="837" y="40"/>
                        <a:pt x="836" y="40"/>
                        <a:pt x="836" y="40"/>
                      </a:cubicBezTo>
                      <a:cubicBezTo>
                        <a:pt x="833" y="39"/>
                        <a:pt x="829" y="38"/>
                        <a:pt x="826" y="37"/>
                      </a:cubicBezTo>
                      <a:cubicBezTo>
                        <a:pt x="826" y="37"/>
                        <a:pt x="826" y="37"/>
                        <a:pt x="826" y="37"/>
                      </a:cubicBezTo>
                      <a:cubicBezTo>
                        <a:pt x="825" y="37"/>
                        <a:pt x="825" y="37"/>
                        <a:pt x="824" y="37"/>
                      </a:cubicBezTo>
                      <a:cubicBezTo>
                        <a:pt x="822" y="36"/>
                        <a:pt x="820" y="36"/>
                        <a:pt x="817" y="35"/>
                      </a:cubicBezTo>
                      <a:cubicBezTo>
                        <a:pt x="816" y="35"/>
                        <a:pt x="815" y="35"/>
                        <a:pt x="815" y="34"/>
                      </a:cubicBezTo>
                      <a:cubicBezTo>
                        <a:pt x="812" y="34"/>
                        <a:pt x="809" y="33"/>
                        <a:pt x="805" y="32"/>
                      </a:cubicBezTo>
                      <a:cubicBezTo>
                        <a:pt x="805" y="32"/>
                        <a:pt x="805" y="32"/>
                        <a:pt x="805" y="32"/>
                      </a:cubicBezTo>
                      <a:cubicBezTo>
                        <a:pt x="804" y="32"/>
                        <a:pt x="804" y="32"/>
                        <a:pt x="804" y="32"/>
                      </a:cubicBezTo>
                      <a:cubicBezTo>
                        <a:pt x="802" y="31"/>
                        <a:pt x="799" y="31"/>
                        <a:pt x="797" y="30"/>
                      </a:cubicBezTo>
                      <a:cubicBezTo>
                        <a:pt x="796" y="30"/>
                        <a:pt x="795" y="30"/>
                        <a:pt x="794" y="29"/>
                      </a:cubicBezTo>
                      <a:cubicBezTo>
                        <a:pt x="792" y="29"/>
                        <a:pt x="789" y="28"/>
                        <a:pt x="787" y="28"/>
                      </a:cubicBezTo>
                      <a:cubicBezTo>
                        <a:pt x="787" y="28"/>
                        <a:pt x="786" y="28"/>
                        <a:pt x="785" y="28"/>
                      </a:cubicBezTo>
                      <a:cubicBezTo>
                        <a:pt x="785" y="28"/>
                        <a:pt x="785" y="27"/>
                        <a:pt x="784" y="27"/>
                      </a:cubicBezTo>
                      <a:cubicBezTo>
                        <a:pt x="782" y="27"/>
                        <a:pt x="780" y="27"/>
                        <a:pt x="778" y="26"/>
                      </a:cubicBezTo>
                      <a:cubicBezTo>
                        <a:pt x="777" y="26"/>
                        <a:pt x="776" y="26"/>
                        <a:pt x="775" y="26"/>
                      </a:cubicBezTo>
                      <a:cubicBezTo>
                        <a:pt x="772" y="25"/>
                        <a:pt x="769" y="24"/>
                        <a:pt x="766" y="24"/>
                      </a:cubicBezTo>
                      <a:cubicBezTo>
                        <a:pt x="766" y="24"/>
                        <a:pt x="766" y="24"/>
                        <a:pt x="766" y="24"/>
                      </a:cubicBezTo>
                      <a:cubicBezTo>
                        <a:pt x="765" y="24"/>
                        <a:pt x="765" y="24"/>
                        <a:pt x="764" y="23"/>
                      </a:cubicBezTo>
                      <a:cubicBezTo>
                        <a:pt x="762" y="23"/>
                        <a:pt x="760" y="23"/>
                        <a:pt x="758" y="22"/>
                      </a:cubicBezTo>
                      <a:cubicBezTo>
                        <a:pt x="756" y="22"/>
                        <a:pt x="755" y="22"/>
                        <a:pt x="754" y="22"/>
                      </a:cubicBezTo>
                      <a:cubicBezTo>
                        <a:pt x="752" y="21"/>
                        <a:pt x="750" y="21"/>
                        <a:pt x="748" y="21"/>
                      </a:cubicBezTo>
                      <a:cubicBezTo>
                        <a:pt x="747" y="21"/>
                        <a:pt x="747" y="21"/>
                        <a:pt x="747" y="21"/>
                      </a:cubicBezTo>
                      <a:cubicBezTo>
                        <a:pt x="746" y="20"/>
                        <a:pt x="746" y="20"/>
                        <a:pt x="745" y="20"/>
                      </a:cubicBezTo>
                      <a:cubicBezTo>
                        <a:pt x="743" y="20"/>
                        <a:pt x="741" y="20"/>
                        <a:pt x="739" y="19"/>
                      </a:cubicBezTo>
                      <a:cubicBezTo>
                        <a:pt x="738" y="19"/>
                        <a:pt x="737" y="19"/>
                        <a:pt x="735" y="19"/>
                      </a:cubicBezTo>
                      <a:cubicBezTo>
                        <a:pt x="734" y="18"/>
                        <a:pt x="732" y="18"/>
                        <a:pt x="730" y="18"/>
                      </a:cubicBezTo>
                      <a:cubicBezTo>
                        <a:pt x="730" y="18"/>
                        <a:pt x="729" y="18"/>
                        <a:pt x="728" y="18"/>
                      </a:cubicBezTo>
                      <a:cubicBezTo>
                        <a:pt x="728" y="17"/>
                        <a:pt x="728" y="17"/>
                        <a:pt x="727" y="17"/>
                      </a:cubicBezTo>
                      <a:cubicBezTo>
                        <a:pt x="722" y="17"/>
                        <a:pt x="716" y="16"/>
                        <a:pt x="710" y="15"/>
                      </a:cubicBezTo>
                      <a:cubicBezTo>
                        <a:pt x="709" y="15"/>
                        <a:pt x="709" y="15"/>
                        <a:pt x="709" y="15"/>
                      </a:cubicBezTo>
                      <a:cubicBezTo>
                        <a:pt x="708" y="15"/>
                        <a:pt x="708" y="15"/>
                        <a:pt x="708" y="15"/>
                      </a:cubicBezTo>
                      <a:cubicBezTo>
                        <a:pt x="703" y="14"/>
                        <a:pt x="698" y="13"/>
                        <a:pt x="692" y="13"/>
                      </a:cubicBezTo>
                      <a:cubicBezTo>
                        <a:pt x="692" y="13"/>
                        <a:pt x="691" y="13"/>
                        <a:pt x="691" y="12"/>
                      </a:cubicBezTo>
                      <a:cubicBezTo>
                        <a:pt x="690" y="12"/>
                        <a:pt x="690" y="12"/>
                        <a:pt x="690" y="12"/>
                      </a:cubicBezTo>
                      <a:cubicBezTo>
                        <a:pt x="684" y="12"/>
                        <a:pt x="679" y="11"/>
                        <a:pt x="673" y="10"/>
                      </a:cubicBezTo>
                      <a:cubicBezTo>
                        <a:pt x="672" y="10"/>
                        <a:pt x="672" y="10"/>
                        <a:pt x="672" y="10"/>
                      </a:cubicBezTo>
                      <a:cubicBezTo>
                        <a:pt x="672" y="10"/>
                        <a:pt x="671" y="10"/>
                        <a:pt x="671" y="10"/>
                      </a:cubicBezTo>
                      <a:cubicBezTo>
                        <a:pt x="666" y="10"/>
                        <a:pt x="660" y="9"/>
                        <a:pt x="655" y="9"/>
                      </a:cubicBezTo>
                      <a:cubicBezTo>
                        <a:pt x="654" y="8"/>
                        <a:pt x="654" y="8"/>
                        <a:pt x="654" y="8"/>
                      </a:cubicBezTo>
                      <a:cubicBezTo>
                        <a:pt x="653" y="8"/>
                        <a:pt x="653" y="8"/>
                        <a:pt x="652" y="8"/>
                      </a:cubicBezTo>
                      <a:cubicBezTo>
                        <a:pt x="642" y="7"/>
                        <a:pt x="631" y="6"/>
                        <a:pt x="621" y="6"/>
                      </a:cubicBezTo>
                      <a:cubicBezTo>
                        <a:pt x="620" y="6"/>
                        <a:pt x="620" y="5"/>
                        <a:pt x="619" y="5"/>
                      </a:cubicBezTo>
                      <a:cubicBezTo>
                        <a:pt x="619" y="5"/>
                        <a:pt x="618" y="5"/>
                        <a:pt x="617" y="5"/>
                      </a:cubicBezTo>
                      <a:cubicBezTo>
                        <a:pt x="613" y="5"/>
                        <a:pt x="609" y="5"/>
                        <a:pt x="604" y="4"/>
                      </a:cubicBezTo>
                      <a:cubicBezTo>
                        <a:pt x="604" y="4"/>
                        <a:pt x="604" y="4"/>
                        <a:pt x="604" y="4"/>
                      </a:cubicBezTo>
                      <a:cubicBezTo>
                        <a:pt x="603" y="4"/>
                        <a:pt x="603" y="4"/>
                        <a:pt x="602" y="4"/>
                      </a:cubicBezTo>
                      <a:cubicBezTo>
                        <a:pt x="598" y="4"/>
                        <a:pt x="595" y="4"/>
                        <a:pt x="591" y="3"/>
                      </a:cubicBezTo>
                      <a:cubicBezTo>
                        <a:pt x="591" y="3"/>
                        <a:pt x="590" y="3"/>
                        <a:pt x="589" y="3"/>
                      </a:cubicBezTo>
                      <a:cubicBezTo>
                        <a:pt x="588" y="3"/>
                        <a:pt x="587" y="3"/>
                        <a:pt x="587" y="3"/>
                      </a:cubicBezTo>
                      <a:cubicBezTo>
                        <a:pt x="584" y="3"/>
                        <a:pt x="581" y="3"/>
                        <a:pt x="579" y="3"/>
                      </a:cubicBezTo>
                      <a:cubicBezTo>
                        <a:pt x="578" y="3"/>
                        <a:pt x="577" y="3"/>
                        <a:pt x="576" y="3"/>
                      </a:cubicBezTo>
                      <a:cubicBezTo>
                        <a:pt x="575" y="3"/>
                        <a:pt x="574" y="3"/>
                        <a:pt x="573" y="2"/>
                      </a:cubicBezTo>
                      <a:cubicBezTo>
                        <a:pt x="572" y="2"/>
                        <a:pt x="570" y="2"/>
                        <a:pt x="569" y="2"/>
                      </a:cubicBezTo>
                      <a:cubicBezTo>
                        <a:pt x="568" y="2"/>
                        <a:pt x="566" y="2"/>
                        <a:pt x="565" y="2"/>
                      </a:cubicBezTo>
                      <a:cubicBezTo>
                        <a:pt x="564" y="2"/>
                        <a:pt x="563" y="2"/>
                        <a:pt x="563" y="2"/>
                      </a:cubicBezTo>
                      <a:cubicBezTo>
                        <a:pt x="561" y="2"/>
                        <a:pt x="559" y="2"/>
                        <a:pt x="557" y="2"/>
                      </a:cubicBezTo>
                      <a:cubicBezTo>
                        <a:pt x="556" y="2"/>
                        <a:pt x="555" y="2"/>
                        <a:pt x="554" y="2"/>
                      </a:cubicBezTo>
                      <a:cubicBezTo>
                        <a:pt x="554" y="2"/>
                        <a:pt x="553" y="1"/>
                        <a:pt x="552" y="1"/>
                      </a:cubicBezTo>
                      <a:cubicBezTo>
                        <a:pt x="550" y="1"/>
                        <a:pt x="548" y="1"/>
                        <a:pt x="546" y="1"/>
                      </a:cubicBezTo>
                      <a:cubicBezTo>
                        <a:pt x="545" y="1"/>
                        <a:pt x="544" y="1"/>
                        <a:pt x="543" y="1"/>
                      </a:cubicBezTo>
                      <a:cubicBezTo>
                        <a:pt x="542" y="1"/>
                        <a:pt x="541" y="1"/>
                        <a:pt x="540" y="1"/>
                      </a:cubicBezTo>
                      <a:cubicBezTo>
                        <a:pt x="539" y="1"/>
                        <a:pt x="538" y="1"/>
                        <a:pt x="537" y="1"/>
                      </a:cubicBezTo>
                      <a:cubicBezTo>
                        <a:pt x="536" y="1"/>
                        <a:pt x="536" y="1"/>
                        <a:pt x="535" y="1"/>
                      </a:cubicBezTo>
                      <a:cubicBezTo>
                        <a:pt x="533" y="1"/>
                        <a:pt x="530" y="1"/>
                        <a:pt x="527" y="1"/>
                      </a:cubicBezTo>
                      <a:cubicBezTo>
                        <a:pt x="527" y="1"/>
                        <a:pt x="527" y="1"/>
                        <a:pt x="527" y="1"/>
                      </a:cubicBezTo>
                      <a:cubicBezTo>
                        <a:pt x="526" y="1"/>
                        <a:pt x="526" y="1"/>
                        <a:pt x="526" y="1"/>
                      </a:cubicBezTo>
                      <a:cubicBezTo>
                        <a:pt x="524" y="0"/>
                        <a:pt x="522" y="0"/>
                        <a:pt x="520" y="0"/>
                      </a:cubicBezTo>
                      <a:cubicBezTo>
                        <a:pt x="519" y="0"/>
                        <a:pt x="518" y="0"/>
                        <a:pt x="516" y="0"/>
                      </a:cubicBezTo>
                      <a:cubicBezTo>
                        <a:pt x="516" y="0"/>
                        <a:pt x="515" y="0"/>
                        <a:pt x="514" y="0"/>
                      </a:cubicBezTo>
                      <a:cubicBezTo>
                        <a:pt x="513" y="0"/>
                        <a:pt x="512" y="0"/>
                        <a:pt x="512" y="0"/>
                      </a:cubicBezTo>
                      <a:cubicBezTo>
                        <a:pt x="512" y="0"/>
                        <a:pt x="512" y="0"/>
                        <a:pt x="512" y="0"/>
                      </a:cubicBezTo>
                      <a:cubicBezTo>
                        <a:pt x="509" y="0"/>
                        <a:pt x="507" y="0"/>
                        <a:pt x="504" y="0"/>
                      </a:cubicBezTo>
                      <a:cubicBezTo>
                        <a:pt x="504" y="0"/>
                        <a:pt x="504" y="0"/>
                        <a:pt x="504" y="0"/>
                      </a:cubicBezTo>
                      <a:cubicBezTo>
                        <a:pt x="503" y="0"/>
                        <a:pt x="503" y="0"/>
                        <a:pt x="503" y="0"/>
                      </a:cubicBezTo>
                      <a:cubicBezTo>
                        <a:pt x="501" y="0"/>
                        <a:pt x="500" y="0"/>
                        <a:pt x="498" y="0"/>
                      </a:cubicBezTo>
                      <a:cubicBezTo>
                        <a:pt x="496" y="0"/>
                        <a:pt x="494" y="0"/>
                        <a:pt x="492" y="0"/>
                      </a:cubicBezTo>
                      <a:cubicBezTo>
                        <a:pt x="492" y="0"/>
                        <a:pt x="492" y="0"/>
                        <a:pt x="492" y="0"/>
                      </a:cubicBezTo>
                      <a:cubicBezTo>
                        <a:pt x="490" y="0"/>
                        <a:pt x="488" y="0"/>
                        <a:pt x="486" y="0"/>
                      </a:cubicBezTo>
                      <a:cubicBezTo>
                        <a:pt x="484" y="0"/>
                        <a:pt x="482" y="0"/>
                        <a:pt x="480" y="0"/>
                      </a:cubicBezTo>
                      <a:cubicBezTo>
                        <a:pt x="478" y="0"/>
                        <a:pt x="475" y="0"/>
                        <a:pt x="473" y="0"/>
                      </a:cubicBezTo>
                      <a:cubicBezTo>
                        <a:pt x="472" y="0"/>
                        <a:pt x="470" y="0"/>
                        <a:pt x="468" y="0"/>
                      </a:cubicBezTo>
                      <a:cubicBezTo>
                        <a:pt x="467" y="0"/>
                        <a:pt x="467" y="0"/>
                        <a:pt x="467" y="0"/>
                      </a:cubicBezTo>
                      <a:cubicBezTo>
                        <a:pt x="465" y="0"/>
                        <a:pt x="464" y="0"/>
                        <a:pt x="462" y="0"/>
                      </a:cubicBezTo>
                      <a:cubicBezTo>
                        <a:pt x="460" y="0"/>
                        <a:pt x="458" y="0"/>
                        <a:pt x="456" y="0"/>
                      </a:cubicBezTo>
                      <a:cubicBezTo>
                        <a:pt x="454" y="0"/>
                        <a:pt x="452" y="0"/>
                        <a:pt x="451" y="0"/>
                      </a:cubicBezTo>
                      <a:cubicBezTo>
                        <a:pt x="449" y="0"/>
                        <a:pt x="447" y="0"/>
                        <a:pt x="445" y="0"/>
                      </a:cubicBezTo>
                      <a:cubicBezTo>
                        <a:pt x="445" y="0"/>
                        <a:pt x="445" y="0"/>
                        <a:pt x="445" y="0"/>
                      </a:cubicBezTo>
                      <a:cubicBezTo>
                        <a:pt x="444" y="0"/>
                        <a:pt x="444" y="0"/>
                        <a:pt x="444" y="0"/>
                      </a:cubicBezTo>
                      <a:cubicBezTo>
                        <a:pt x="442" y="0"/>
                        <a:pt x="441" y="0"/>
                        <a:pt x="439" y="0"/>
                      </a:cubicBezTo>
                      <a:cubicBezTo>
                        <a:pt x="438" y="0"/>
                        <a:pt x="436" y="0"/>
                        <a:pt x="434" y="0"/>
                      </a:cubicBezTo>
                      <a:cubicBezTo>
                        <a:pt x="432" y="0"/>
                        <a:pt x="430" y="0"/>
                        <a:pt x="428" y="0"/>
                      </a:cubicBezTo>
                      <a:cubicBezTo>
                        <a:pt x="426" y="0"/>
                        <a:pt x="424" y="0"/>
                        <a:pt x="422" y="0"/>
                      </a:cubicBezTo>
                      <a:cubicBezTo>
                        <a:pt x="421" y="0"/>
                        <a:pt x="421" y="0"/>
                        <a:pt x="421" y="0"/>
                      </a:cubicBezTo>
                      <a:cubicBezTo>
                        <a:pt x="421" y="0"/>
                        <a:pt x="421" y="0"/>
                        <a:pt x="421" y="0"/>
                      </a:cubicBezTo>
                      <a:cubicBezTo>
                        <a:pt x="419" y="0"/>
                        <a:pt x="417" y="0"/>
                        <a:pt x="415" y="0"/>
                      </a:cubicBezTo>
                      <a:cubicBezTo>
                        <a:pt x="413" y="0"/>
                        <a:pt x="411" y="0"/>
                        <a:pt x="409" y="0"/>
                      </a:cubicBezTo>
                      <a:cubicBezTo>
                        <a:pt x="407" y="0"/>
                        <a:pt x="405" y="0"/>
                        <a:pt x="403" y="0"/>
                      </a:cubicBezTo>
                      <a:cubicBezTo>
                        <a:pt x="401" y="0"/>
                        <a:pt x="400" y="0"/>
                        <a:pt x="398" y="0"/>
                      </a:cubicBezTo>
                      <a:cubicBezTo>
                        <a:pt x="398" y="0"/>
                        <a:pt x="398" y="0"/>
                        <a:pt x="398" y="0"/>
                      </a:cubicBezTo>
                      <a:cubicBezTo>
                        <a:pt x="397" y="0"/>
                        <a:pt x="397" y="0"/>
                        <a:pt x="396" y="0"/>
                      </a:cubicBezTo>
                      <a:cubicBezTo>
                        <a:pt x="393" y="1"/>
                        <a:pt x="390" y="1"/>
                        <a:pt x="387" y="1"/>
                      </a:cubicBezTo>
                      <a:cubicBezTo>
                        <a:pt x="383" y="1"/>
                        <a:pt x="379" y="1"/>
                        <a:pt x="375" y="1"/>
                      </a:cubicBezTo>
                      <a:cubicBezTo>
                        <a:pt x="374" y="1"/>
                        <a:pt x="372" y="1"/>
                        <a:pt x="370" y="1"/>
                      </a:cubicBezTo>
                      <a:cubicBezTo>
                        <a:pt x="361" y="2"/>
                        <a:pt x="352" y="2"/>
                        <a:pt x="344" y="3"/>
                      </a:cubicBezTo>
                      <a:cubicBezTo>
                        <a:pt x="343" y="3"/>
                        <a:pt x="343" y="3"/>
                        <a:pt x="342" y="3"/>
                      </a:cubicBezTo>
                      <a:cubicBezTo>
                        <a:pt x="336" y="3"/>
                        <a:pt x="330" y="3"/>
                        <a:pt x="324" y="4"/>
                      </a:cubicBezTo>
                      <a:cubicBezTo>
                        <a:pt x="323" y="4"/>
                        <a:pt x="323" y="4"/>
                        <a:pt x="322" y="4"/>
                      </a:cubicBezTo>
                      <a:cubicBezTo>
                        <a:pt x="322" y="4"/>
                        <a:pt x="321" y="4"/>
                        <a:pt x="321" y="4"/>
                      </a:cubicBezTo>
                      <a:cubicBezTo>
                        <a:pt x="320" y="4"/>
                        <a:pt x="319" y="4"/>
                        <a:pt x="318" y="4"/>
                      </a:cubicBezTo>
                      <a:cubicBezTo>
                        <a:pt x="316" y="4"/>
                        <a:pt x="314" y="4"/>
                        <a:pt x="313" y="5"/>
                      </a:cubicBezTo>
                      <a:cubicBezTo>
                        <a:pt x="312" y="5"/>
                        <a:pt x="311" y="5"/>
                        <a:pt x="310" y="5"/>
                      </a:cubicBezTo>
                      <a:cubicBezTo>
                        <a:pt x="310" y="5"/>
                        <a:pt x="309" y="5"/>
                        <a:pt x="308" y="5"/>
                      </a:cubicBezTo>
                      <a:cubicBezTo>
                        <a:pt x="306" y="5"/>
                        <a:pt x="305" y="5"/>
                        <a:pt x="303" y="5"/>
                      </a:cubicBezTo>
                      <a:cubicBezTo>
                        <a:pt x="302" y="5"/>
                        <a:pt x="301" y="5"/>
                        <a:pt x="300" y="5"/>
                      </a:cubicBezTo>
                      <a:cubicBezTo>
                        <a:pt x="299" y="6"/>
                        <a:pt x="298" y="6"/>
                        <a:pt x="298" y="6"/>
                      </a:cubicBezTo>
                      <a:cubicBezTo>
                        <a:pt x="296" y="6"/>
                        <a:pt x="295" y="6"/>
                        <a:pt x="294" y="6"/>
                      </a:cubicBezTo>
                      <a:cubicBezTo>
                        <a:pt x="293" y="6"/>
                        <a:pt x="291" y="6"/>
                        <a:pt x="289" y="6"/>
                      </a:cubicBezTo>
                      <a:cubicBezTo>
                        <a:pt x="289" y="6"/>
                        <a:pt x="288" y="6"/>
                        <a:pt x="288" y="6"/>
                      </a:cubicBezTo>
                      <a:cubicBezTo>
                        <a:pt x="287" y="7"/>
                        <a:pt x="287" y="7"/>
                        <a:pt x="286" y="7"/>
                      </a:cubicBezTo>
                      <a:cubicBezTo>
                        <a:pt x="284" y="7"/>
                        <a:pt x="282" y="7"/>
                        <a:pt x="280" y="7"/>
                      </a:cubicBezTo>
                      <a:cubicBezTo>
                        <a:pt x="279" y="7"/>
                        <a:pt x="279" y="7"/>
                        <a:pt x="278" y="7"/>
                      </a:cubicBezTo>
                      <a:cubicBezTo>
                        <a:pt x="278" y="7"/>
                        <a:pt x="278" y="7"/>
                        <a:pt x="278" y="7"/>
                      </a:cubicBezTo>
                      <a:cubicBezTo>
                        <a:pt x="276" y="7"/>
                        <a:pt x="275" y="8"/>
                        <a:pt x="273" y="8"/>
                      </a:cubicBezTo>
                      <a:cubicBezTo>
                        <a:pt x="272" y="8"/>
                        <a:pt x="270" y="8"/>
                        <a:pt x="269" y="8"/>
                      </a:cubicBezTo>
                      <a:cubicBezTo>
                        <a:pt x="268" y="8"/>
                        <a:pt x="268" y="8"/>
                        <a:pt x="268" y="8"/>
                      </a:cubicBezTo>
                      <a:cubicBezTo>
                        <a:pt x="267" y="8"/>
                        <a:pt x="267" y="8"/>
                        <a:pt x="267" y="8"/>
                      </a:cubicBezTo>
                      <a:cubicBezTo>
                        <a:pt x="265" y="9"/>
                        <a:pt x="263" y="9"/>
                        <a:pt x="261" y="9"/>
                      </a:cubicBezTo>
                      <a:cubicBezTo>
                        <a:pt x="260" y="9"/>
                        <a:pt x="259" y="9"/>
                        <a:pt x="259" y="9"/>
                      </a:cubicBezTo>
                      <a:cubicBezTo>
                        <a:pt x="258" y="9"/>
                        <a:pt x="258" y="9"/>
                        <a:pt x="257" y="9"/>
                      </a:cubicBezTo>
                      <a:cubicBezTo>
                        <a:pt x="256" y="9"/>
                        <a:pt x="255" y="10"/>
                        <a:pt x="254" y="10"/>
                      </a:cubicBezTo>
                      <a:cubicBezTo>
                        <a:pt x="252" y="10"/>
                        <a:pt x="250" y="10"/>
                        <a:pt x="248" y="10"/>
                      </a:cubicBezTo>
                      <a:cubicBezTo>
                        <a:pt x="246" y="11"/>
                        <a:pt x="244" y="11"/>
                        <a:pt x="242" y="11"/>
                      </a:cubicBezTo>
                      <a:cubicBezTo>
                        <a:pt x="241" y="11"/>
                        <a:pt x="240" y="11"/>
                        <a:pt x="239" y="11"/>
                      </a:cubicBezTo>
                      <a:cubicBezTo>
                        <a:pt x="238" y="11"/>
                        <a:pt x="238" y="11"/>
                        <a:pt x="238" y="11"/>
                      </a:cubicBezTo>
                      <a:cubicBezTo>
                        <a:pt x="237" y="12"/>
                        <a:pt x="236" y="12"/>
                        <a:pt x="236" y="12"/>
                      </a:cubicBezTo>
                      <a:cubicBezTo>
                        <a:pt x="234" y="12"/>
                        <a:pt x="231" y="12"/>
                        <a:pt x="229" y="12"/>
                      </a:cubicBezTo>
                      <a:cubicBezTo>
                        <a:pt x="227" y="13"/>
                        <a:pt x="225" y="13"/>
                        <a:pt x="223" y="13"/>
                      </a:cubicBezTo>
                      <a:cubicBezTo>
                        <a:pt x="222" y="13"/>
                        <a:pt x="221" y="13"/>
                        <a:pt x="220" y="14"/>
                      </a:cubicBezTo>
                      <a:cubicBezTo>
                        <a:pt x="219" y="14"/>
                        <a:pt x="219" y="14"/>
                        <a:pt x="218" y="14"/>
                      </a:cubicBezTo>
                      <a:cubicBezTo>
                        <a:pt x="217" y="14"/>
                        <a:pt x="216" y="14"/>
                        <a:pt x="215" y="14"/>
                      </a:cubicBezTo>
                      <a:cubicBezTo>
                        <a:pt x="214" y="14"/>
                        <a:pt x="213" y="14"/>
                        <a:pt x="212" y="15"/>
                      </a:cubicBezTo>
                      <a:cubicBezTo>
                        <a:pt x="211" y="15"/>
                        <a:pt x="210" y="15"/>
                        <a:pt x="209" y="15"/>
                      </a:cubicBezTo>
                      <a:cubicBezTo>
                        <a:pt x="208" y="15"/>
                        <a:pt x="208" y="15"/>
                        <a:pt x="208" y="15"/>
                      </a:cubicBezTo>
                      <a:cubicBezTo>
                        <a:pt x="205" y="16"/>
                        <a:pt x="203" y="16"/>
                        <a:pt x="201" y="16"/>
                      </a:cubicBezTo>
                      <a:cubicBezTo>
                        <a:pt x="201" y="16"/>
                        <a:pt x="201" y="16"/>
                        <a:pt x="201" y="16"/>
                      </a:cubicBezTo>
                      <a:cubicBezTo>
                        <a:pt x="200" y="16"/>
                        <a:pt x="199" y="16"/>
                        <a:pt x="199" y="16"/>
                      </a:cubicBezTo>
                      <a:cubicBezTo>
                        <a:pt x="197" y="17"/>
                        <a:pt x="195" y="17"/>
                        <a:pt x="193" y="17"/>
                      </a:cubicBezTo>
                      <a:cubicBezTo>
                        <a:pt x="192" y="17"/>
                        <a:pt x="192" y="17"/>
                        <a:pt x="192" y="17"/>
                      </a:cubicBezTo>
                      <a:cubicBezTo>
                        <a:pt x="189" y="18"/>
                        <a:pt x="186" y="18"/>
                        <a:pt x="182" y="19"/>
                      </a:cubicBezTo>
                      <a:cubicBezTo>
                        <a:pt x="182" y="19"/>
                        <a:pt x="182" y="19"/>
                        <a:pt x="182" y="19"/>
                      </a:cubicBezTo>
                      <a:cubicBezTo>
                        <a:pt x="181" y="19"/>
                        <a:pt x="181" y="19"/>
                        <a:pt x="180" y="19"/>
                      </a:cubicBezTo>
                      <a:cubicBezTo>
                        <a:pt x="177" y="20"/>
                        <a:pt x="175" y="20"/>
                        <a:pt x="173" y="20"/>
                      </a:cubicBezTo>
                      <a:cubicBezTo>
                        <a:pt x="172" y="21"/>
                        <a:pt x="172" y="21"/>
                        <a:pt x="172" y="21"/>
                      </a:cubicBezTo>
                      <a:cubicBezTo>
                        <a:pt x="171" y="21"/>
                        <a:pt x="171" y="21"/>
                        <a:pt x="170" y="21"/>
                      </a:cubicBezTo>
                      <a:cubicBezTo>
                        <a:pt x="167" y="21"/>
                        <a:pt x="164" y="22"/>
                        <a:pt x="161" y="23"/>
                      </a:cubicBezTo>
                      <a:cubicBezTo>
                        <a:pt x="161" y="23"/>
                        <a:pt x="160" y="23"/>
                        <a:pt x="160" y="23"/>
                      </a:cubicBezTo>
                      <a:cubicBezTo>
                        <a:pt x="159" y="23"/>
                        <a:pt x="159" y="23"/>
                        <a:pt x="159" y="23"/>
                      </a:cubicBezTo>
                      <a:cubicBezTo>
                        <a:pt x="155" y="24"/>
                        <a:pt x="150" y="24"/>
                        <a:pt x="146" y="25"/>
                      </a:cubicBezTo>
                      <a:cubicBezTo>
                        <a:pt x="146" y="25"/>
                        <a:pt x="146" y="25"/>
                        <a:pt x="145" y="25"/>
                      </a:cubicBezTo>
                      <a:cubicBezTo>
                        <a:pt x="144" y="26"/>
                        <a:pt x="144" y="26"/>
                        <a:pt x="143" y="26"/>
                      </a:cubicBezTo>
                      <a:cubicBezTo>
                        <a:pt x="142" y="26"/>
                        <a:pt x="140" y="26"/>
                        <a:pt x="139" y="27"/>
                      </a:cubicBezTo>
                      <a:cubicBezTo>
                        <a:pt x="137" y="27"/>
                        <a:pt x="136" y="27"/>
                        <a:pt x="135" y="28"/>
                      </a:cubicBezTo>
                      <a:cubicBezTo>
                        <a:pt x="133" y="28"/>
                        <a:pt x="132" y="28"/>
                        <a:pt x="131" y="28"/>
                      </a:cubicBezTo>
                      <a:cubicBezTo>
                        <a:pt x="130" y="29"/>
                        <a:pt x="129" y="29"/>
                        <a:pt x="128" y="29"/>
                      </a:cubicBezTo>
                      <a:cubicBezTo>
                        <a:pt x="128" y="29"/>
                        <a:pt x="128" y="29"/>
                        <a:pt x="127" y="29"/>
                      </a:cubicBezTo>
                      <a:cubicBezTo>
                        <a:pt x="125" y="30"/>
                        <a:pt x="123" y="30"/>
                        <a:pt x="122" y="30"/>
                      </a:cubicBezTo>
                      <a:cubicBezTo>
                        <a:pt x="121" y="31"/>
                        <a:pt x="120" y="31"/>
                        <a:pt x="119" y="31"/>
                      </a:cubicBezTo>
                      <a:cubicBezTo>
                        <a:pt x="116" y="32"/>
                        <a:pt x="114" y="32"/>
                        <a:pt x="112" y="33"/>
                      </a:cubicBezTo>
                      <a:cubicBezTo>
                        <a:pt x="112" y="33"/>
                        <a:pt x="111" y="33"/>
                        <a:pt x="111" y="33"/>
                      </a:cubicBezTo>
                      <a:cubicBezTo>
                        <a:pt x="111" y="33"/>
                        <a:pt x="111" y="33"/>
                        <a:pt x="111" y="33"/>
                      </a:cubicBezTo>
                      <a:cubicBezTo>
                        <a:pt x="108" y="34"/>
                        <a:pt x="105" y="34"/>
                        <a:pt x="103" y="35"/>
                      </a:cubicBezTo>
                      <a:cubicBezTo>
                        <a:pt x="102" y="35"/>
                        <a:pt x="101" y="35"/>
                        <a:pt x="100" y="36"/>
                      </a:cubicBezTo>
                      <a:cubicBezTo>
                        <a:pt x="98" y="36"/>
                        <a:pt x="96" y="37"/>
                        <a:pt x="95" y="37"/>
                      </a:cubicBezTo>
                      <a:cubicBezTo>
                        <a:pt x="94" y="37"/>
                        <a:pt x="94" y="37"/>
                        <a:pt x="93" y="37"/>
                      </a:cubicBezTo>
                      <a:cubicBezTo>
                        <a:pt x="93" y="38"/>
                        <a:pt x="92" y="38"/>
                        <a:pt x="92" y="38"/>
                      </a:cubicBezTo>
                      <a:cubicBezTo>
                        <a:pt x="90" y="38"/>
                        <a:pt x="89" y="39"/>
                        <a:pt x="87" y="39"/>
                      </a:cubicBezTo>
                      <a:cubicBezTo>
                        <a:pt x="86" y="39"/>
                        <a:pt x="85" y="40"/>
                        <a:pt x="84" y="40"/>
                      </a:cubicBezTo>
                      <a:cubicBezTo>
                        <a:pt x="83" y="41"/>
                        <a:pt x="81" y="41"/>
                        <a:pt x="79" y="42"/>
                      </a:cubicBezTo>
                      <a:cubicBezTo>
                        <a:pt x="79" y="42"/>
                        <a:pt x="78" y="42"/>
                        <a:pt x="78" y="42"/>
                      </a:cubicBezTo>
                      <a:cubicBezTo>
                        <a:pt x="77" y="42"/>
                        <a:pt x="77" y="42"/>
                        <a:pt x="77" y="42"/>
                      </a:cubicBezTo>
                      <a:cubicBezTo>
                        <a:pt x="75" y="43"/>
                        <a:pt x="73" y="43"/>
                        <a:pt x="71" y="44"/>
                      </a:cubicBezTo>
                      <a:cubicBezTo>
                        <a:pt x="70" y="44"/>
                        <a:pt x="70" y="45"/>
                        <a:pt x="69" y="45"/>
                      </a:cubicBezTo>
                      <a:cubicBezTo>
                        <a:pt x="67" y="45"/>
                        <a:pt x="66" y="46"/>
                        <a:pt x="65" y="46"/>
                      </a:cubicBezTo>
                      <a:cubicBezTo>
                        <a:pt x="64" y="47"/>
                        <a:pt x="64" y="47"/>
                        <a:pt x="64" y="47"/>
                      </a:cubicBezTo>
                      <a:cubicBezTo>
                        <a:pt x="63" y="47"/>
                        <a:pt x="63" y="47"/>
                        <a:pt x="62" y="47"/>
                      </a:cubicBezTo>
                      <a:cubicBezTo>
                        <a:pt x="61" y="48"/>
                        <a:pt x="60" y="48"/>
                        <a:pt x="59" y="48"/>
                      </a:cubicBezTo>
                      <a:cubicBezTo>
                        <a:pt x="58" y="49"/>
                        <a:pt x="57" y="49"/>
                        <a:pt x="56" y="49"/>
                      </a:cubicBezTo>
                      <a:cubicBezTo>
                        <a:pt x="55" y="50"/>
                        <a:pt x="54" y="50"/>
                        <a:pt x="53" y="51"/>
                      </a:cubicBezTo>
                      <a:cubicBezTo>
                        <a:pt x="52" y="51"/>
                        <a:pt x="52" y="51"/>
                        <a:pt x="52" y="51"/>
                      </a:cubicBezTo>
                      <a:cubicBezTo>
                        <a:pt x="52" y="51"/>
                        <a:pt x="51" y="51"/>
                        <a:pt x="51" y="52"/>
                      </a:cubicBezTo>
                      <a:cubicBezTo>
                        <a:pt x="50" y="52"/>
                        <a:pt x="49" y="52"/>
                        <a:pt x="48" y="53"/>
                      </a:cubicBezTo>
                      <a:cubicBezTo>
                        <a:pt x="47" y="53"/>
                        <a:pt x="46" y="53"/>
                        <a:pt x="46" y="54"/>
                      </a:cubicBezTo>
                      <a:cubicBezTo>
                        <a:pt x="45" y="54"/>
                        <a:pt x="44" y="54"/>
                        <a:pt x="43" y="55"/>
                      </a:cubicBezTo>
                      <a:cubicBezTo>
                        <a:pt x="43" y="55"/>
                        <a:pt x="42" y="55"/>
                        <a:pt x="42" y="55"/>
                      </a:cubicBezTo>
                      <a:cubicBezTo>
                        <a:pt x="42" y="55"/>
                        <a:pt x="41" y="56"/>
                        <a:pt x="41" y="56"/>
                      </a:cubicBezTo>
                      <a:cubicBezTo>
                        <a:pt x="40" y="56"/>
                        <a:pt x="39" y="57"/>
                        <a:pt x="39" y="57"/>
                      </a:cubicBezTo>
                      <a:cubicBezTo>
                        <a:pt x="38" y="57"/>
                        <a:pt x="37" y="58"/>
                        <a:pt x="36" y="58"/>
                      </a:cubicBezTo>
                      <a:cubicBezTo>
                        <a:pt x="36" y="58"/>
                        <a:pt x="35" y="59"/>
                        <a:pt x="34" y="59"/>
                      </a:cubicBezTo>
                      <a:cubicBezTo>
                        <a:pt x="33" y="60"/>
                        <a:pt x="33" y="60"/>
                        <a:pt x="33" y="60"/>
                      </a:cubicBezTo>
                      <a:cubicBezTo>
                        <a:pt x="33" y="60"/>
                        <a:pt x="32" y="60"/>
                        <a:pt x="32" y="60"/>
                      </a:cubicBezTo>
                      <a:cubicBezTo>
                        <a:pt x="31" y="60"/>
                        <a:pt x="31" y="61"/>
                        <a:pt x="30" y="61"/>
                      </a:cubicBezTo>
                      <a:cubicBezTo>
                        <a:pt x="30" y="62"/>
                        <a:pt x="29" y="62"/>
                        <a:pt x="28" y="62"/>
                      </a:cubicBezTo>
                      <a:cubicBezTo>
                        <a:pt x="28" y="63"/>
                        <a:pt x="27" y="63"/>
                        <a:pt x="26" y="63"/>
                      </a:cubicBezTo>
                      <a:cubicBezTo>
                        <a:pt x="26" y="64"/>
                        <a:pt x="26" y="64"/>
                        <a:pt x="26" y="64"/>
                      </a:cubicBezTo>
                      <a:cubicBezTo>
                        <a:pt x="25" y="64"/>
                        <a:pt x="25" y="64"/>
                        <a:pt x="24" y="64"/>
                      </a:cubicBezTo>
                      <a:cubicBezTo>
                        <a:pt x="24" y="65"/>
                        <a:pt x="23" y="65"/>
                        <a:pt x="23" y="65"/>
                      </a:cubicBezTo>
                      <a:cubicBezTo>
                        <a:pt x="22" y="66"/>
                        <a:pt x="22" y="66"/>
                        <a:pt x="21" y="67"/>
                      </a:cubicBezTo>
                      <a:cubicBezTo>
                        <a:pt x="21" y="67"/>
                        <a:pt x="20" y="67"/>
                        <a:pt x="20" y="68"/>
                      </a:cubicBezTo>
                      <a:cubicBezTo>
                        <a:pt x="19" y="68"/>
                        <a:pt x="19" y="68"/>
                        <a:pt x="19" y="68"/>
                      </a:cubicBezTo>
                      <a:cubicBezTo>
                        <a:pt x="19" y="68"/>
                        <a:pt x="18" y="69"/>
                        <a:pt x="18" y="69"/>
                      </a:cubicBezTo>
                      <a:cubicBezTo>
                        <a:pt x="17" y="69"/>
                        <a:pt x="17" y="70"/>
                        <a:pt x="17" y="70"/>
                      </a:cubicBezTo>
                      <a:cubicBezTo>
                        <a:pt x="16" y="70"/>
                        <a:pt x="15" y="71"/>
                        <a:pt x="15" y="71"/>
                      </a:cubicBezTo>
                      <a:cubicBezTo>
                        <a:pt x="15" y="71"/>
                        <a:pt x="14" y="72"/>
                        <a:pt x="14" y="72"/>
                      </a:cubicBezTo>
                      <a:cubicBezTo>
                        <a:pt x="13" y="72"/>
                        <a:pt x="13" y="72"/>
                        <a:pt x="13" y="72"/>
                      </a:cubicBezTo>
                      <a:cubicBezTo>
                        <a:pt x="13" y="73"/>
                        <a:pt x="13" y="73"/>
                        <a:pt x="12" y="73"/>
                      </a:cubicBezTo>
                      <a:cubicBezTo>
                        <a:pt x="11" y="74"/>
                        <a:pt x="11" y="74"/>
                        <a:pt x="11" y="74"/>
                      </a:cubicBezTo>
                      <a:cubicBezTo>
                        <a:pt x="11" y="75"/>
                        <a:pt x="10" y="76"/>
                        <a:pt x="9" y="76"/>
                      </a:cubicBezTo>
                      <a:cubicBezTo>
                        <a:pt x="9" y="77"/>
                        <a:pt x="9" y="77"/>
                        <a:pt x="9" y="77"/>
                      </a:cubicBezTo>
                      <a:cubicBezTo>
                        <a:pt x="9" y="77"/>
                        <a:pt x="9" y="77"/>
                        <a:pt x="9" y="77"/>
                      </a:cubicBezTo>
                      <a:cubicBezTo>
                        <a:pt x="8" y="77"/>
                        <a:pt x="8" y="78"/>
                        <a:pt x="7" y="79"/>
                      </a:cubicBezTo>
                      <a:cubicBezTo>
                        <a:pt x="7" y="79"/>
                        <a:pt x="7" y="79"/>
                        <a:pt x="7" y="79"/>
                      </a:cubicBezTo>
                      <a:cubicBezTo>
                        <a:pt x="6" y="80"/>
                        <a:pt x="6" y="80"/>
                        <a:pt x="5" y="81"/>
                      </a:cubicBezTo>
                      <a:cubicBezTo>
                        <a:pt x="5" y="81"/>
                        <a:pt x="5" y="81"/>
                        <a:pt x="5" y="81"/>
                      </a:cubicBezTo>
                      <a:cubicBezTo>
                        <a:pt x="5" y="82"/>
                        <a:pt x="5" y="82"/>
                        <a:pt x="5" y="82"/>
                      </a:cubicBezTo>
                      <a:cubicBezTo>
                        <a:pt x="4" y="82"/>
                        <a:pt x="4" y="83"/>
                        <a:pt x="4" y="83"/>
                      </a:cubicBezTo>
                      <a:cubicBezTo>
                        <a:pt x="3" y="84"/>
                        <a:pt x="3" y="84"/>
                        <a:pt x="3" y="84"/>
                      </a:cubicBezTo>
                      <a:cubicBezTo>
                        <a:pt x="3" y="86"/>
                        <a:pt x="3" y="86"/>
                        <a:pt x="3" y="86"/>
                      </a:cubicBezTo>
                      <a:cubicBezTo>
                        <a:pt x="2" y="86"/>
                        <a:pt x="2" y="86"/>
                        <a:pt x="2" y="86"/>
                      </a:cubicBezTo>
                      <a:cubicBezTo>
                        <a:pt x="2" y="86"/>
                        <a:pt x="2" y="87"/>
                        <a:pt x="2" y="87"/>
                      </a:cubicBezTo>
                      <a:cubicBezTo>
                        <a:pt x="2" y="87"/>
                        <a:pt x="2" y="88"/>
                        <a:pt x="2" y="88"/>
                      </a:cubicBezTo>
                      <a:cubicBezTo>
                        <a:pt x="1" y="89"/>
                        <a:pt x="1" y="89"/>
                        <a:pt x="1" y="89"/>
                      </a:cubicBezTo>
                      <a:cubicBezTo>
                        <a:pt x="1" y="90"/>
                        <a:pt x="1" y="90"/>
                        <a:pt x="1" y="90"/>
                      </a:cubicBezTo>
                      <a:cubicBezTo>
                        <a:pt x="1" y="91"/>
                        <a:pt x="1" y="91"/>
                        <a:pt x="1" y="91"/>
                      </a:cubicBezTo>
                      <a:cubicBezTo>
                        <a:pt x="1" y="91"/>
                        <a:pt x="0" y="92"/>
                        <a:pt x="0" y="93"/>
                      </a:cubicBezTo>
                      <a:cubicBezTo>
                        <a:pt x="0" y="94"/>
                        <a:pt x="0" y="94"/>
                        <a:pt x="0" y="95"/>
                      </a:cubicBezTo>
                      <a:cubicBezTo>
                        <a:pt x="0" y="96"/>
                        <a:pt x="0" y="96"/>
                        <a:pt x="0" y="96"/>
                      </a:cubicBezTo>
                      <a:cubicBezTo>
                        <a:pt x="0" y="96"/>
                        <a:pt x="0" y="96"/>
                        <a:pt x="0" y="97"/>
                      </a:cubicBezTo>
                      <a:cubicBezTo>
                        <a:pt x="0" y="97"/>
                        <a:pt x="1" y="98"/>
                        <a:pt x="1" y="98"/>
                      </a:cubicBezTo>
                      <a:cubicBezTo>
                        <a:pt x="1" y="99"/>
                        <a:pt x="1" y="99"/>
                        <a:pt x="1" y="99"/>
                      </a:cubicBezTo>
                      <a:cubicBezTo>
                        <a:pt x="1" y="100"/>
                        <a:pt x="1" y="100"/>
                        <a:pt x="1" y="100"/>
                      </a:cubicBezTo>
                      <a:cubicBezTo>
                        <a:pt x="1" y="101"/>
                        <a:pt x="1" y="101"/>
                        <a:pt x="1" y="101"/>
                      </a:cubicBezTo>
                      <a:cubicBezTo>
                        <a:pt x="1" y="102"/>
                        <a:pt x="1" y="102"/>
                        <a:pt x="1" y="102"/>
                      </a:cubicBezTo>
                      <a:cubicBezTo>
                        <a:pt x="2" y="103"/>
                        <a:pt x="2" y="103"/>
                        <a:pt x="2" y="104"/>
                      </a:cubicBezTo>
                      <a:cubicBezTo>
                        <a:pt x="15" y="132"/>
                        <a:pt x="28" y="160"/>
                        <a:pt x="41" y="188"/>
                      </a:cubicBezTo>
                      <a:cubicBezTo>
                        <a:pt x="75" y="263"/>
                        <a:pt x="110" y="339"/>
                        <a:pt x="145" y="414"/>
                      </a:cubicBezTo>
                      <a:cubicBezTo>
                        <a:pt x="145" y="415"/>
                        <a:pt x="145" y="416"/>
                        <a:pt x="146" y="417"/>
                      </a:cubicBezTo>
                      <a:cubicBezTo>
                        <a:pt x="146" y="417"/>
                        <a:pt x="146" y="417"/>
                        <a:pt x="146" y="417"/>
                      </a:cubicBezTo>
                      <a:cubicBezTo>
                        <a:pt x="146" y="418"/>
                        <a:pt x="146" y="418"/>
                        <a:pt x="147" y="418"/>
                      </a:cubicBezTo>
                      <a:cubicBezTo>
                        <a:pt x="147" y="419"/>
                        <a:pt x="147" y="419"/>
                        <a:pt x="147" y="419"/>
                      </a:cubicBezTo>
                      <a:cubicBezTo>
                        <a:pt x="148" y="420"/>
                        <a:pt x="148" y="420"/>
                        <a:pt x="148" y="420"/>
                      </a:cubicBezTo>
                      <a:cubicBezTo>
                        <a:pt x="148" y="420"/>
                        <a:pt x="148" y="420"/>
                        <a:pt x="148" y="420"/>
                      </a:cubicBezTo>
                      <a:cubicBezTo>
                        <a:pt x="148" y="420"/>
                        <a:pt x="148" y="420"/>
                        <a:pt x="148" y="420"/>
                      </a:cubicBezTo>
                      <a:cubicBezTo>
                        <a:pt x="148" y="421"/>
                        <a:pt x="148" y="421"/>
                        <a:pt x="148" y="421"/>
                      </a:cubicBezTo>
                      <a:cubicBezTo>
                        <a:pt x="149" y="421"/>
                        <a:pt x="149" y="422"/>
                        <a:pt x="150" y="422"/>
                      </a:cubicBezTo>
                      <a:cubicBezTo>
                        <a:pt x="150" y="423"/>
                        <a:pt x="150" y="423"/>
                        <a:pt x="150" y="423"/>
                      </a:cubicBezTo>
                      <a:cubicBezTo>
                        <a:pt x="150" y="423"/>
                        <a:pt x="150" y="423"/>
                        <a:pt x="150" y="423"/>
                      </a:cubicBezTo>
                      <a:cubicBezTo>
                        <a:pt x="150" y="423"/>
                        <a:pt x="150" y="423"/>
                        <a:pt x="150" y="423"/>
                      </a:cubicBezTo>
                      <a:cubicBezTo>
                        <a:pt x="151" y="424"/>
                        <a:pt x="151" y="424"/>
                        <a:pt x="151" y="424"/>
                      </a:cubicBezTo>
                      <a:cubicBezTo>
                        <a:pt x="152" y="425"/>
                        <a:pt x="152" y="425"/>
                        <a:pt x="152" y="425"/>
                      </a:cubicBezTo>
                      <a:cubicBezTo>
                        <a:pt x="153" y="426"/>
                        <a:pt x="153" y="426"/>
                        <a:pt x="153" y="426"/>
                      </a:cubicBezTo>
                      <a:cubicBezTo>
                        <a:pt x="153" y="426"/>
                        <a:pt x="153" y="426"/>
                        <a:pt x="153" y="426"/>
                      </a:cubicBezTo>
                      <a:cubicBezTo>
                        <a:pt x="153" y="426"/>
                        <a:pt x="153" y="426"/>
                        <a:pt x="153" y="426"/>
                      </a:cubicBezTo>
                      <a:cubicBezTo>
                        <a:pt x="154" y="427"/>
                        <a:pt x="154" y="427"/>
                        <a:pt x="154" y="427"/>
                      </a:cubicBezTo>
                      <a:cubicBezTo>
                        <a:pt x="155" y="427"/>
                        <a:pt x="155" y="427"/>
                        <a:pt x="156" y="428"/>
                      </a:cubicBezTo>
                      <a:cubicBezTo>
                        <a:pt x="156" y="429"/>
                        <a:pt x="156" y="429"/>
                        <a:pt x="156" y="429"/>
                      </a:cubicBezTo>
                      <a:cubicBezTo>
                        <a:pt x="157" y="429"/>
                        <a:pt x="157" y="429"/>
                        <a:pt x="157" y="429"/>
                      </a:cubicBezTo>
                      <a:cubicBezTo>
                        <a:pt x="157" y="429"/>
                        <a:pt x="157" y="429"/>
                        <a:pt x="157" y="429"/>
                      </a:cubicBezTo>
                      <a:cubicBezTo>
                        <a:pt x="158" y="430"/>
                        <a:pt x="158" y="430"/>
                        <a:pt x="158" y="430"/>
                      </a:cubicBezTo>
                      <a:cubicBezTo>
                        <a:pt x="159" y="430"/>
                        <a:pt x="159" y="430"/>
                        <a:pt x="159" y="430"/>
                      </a:cubicBezTo>
                      <a:cubicBezTo>
                        <a:pt x="160" y="431"/>
                        <a:pt x="160" y="431"/>
                        <a:pt x="161" y="431"/>
                      </a:cubicBezTo>
                      <a:cubicBezTo>
                        <a:pt x="161" y="431"/>
                        <a:pt x="161" y="431"/>
                        <a:pt x="161" y="431"/>
                      </a:cubicBezTo>
                      <a:cubicBezTo>
                        <a:pt x="161" y="432"/>
                        <a:pt x="161" y="432"/>
                        <a:pt x="161" y="432"/>
                      </a:cubicBezTo>
                      <a:cubicBezTo>
                        <a:pt x="162" y="432"/>
                        <a:pt x="162" y="432"/>
                        <a:pt x="162" y="432"/>
                      </a:cubicBezTo>
                      <a:cubicBezTo>
                        <a:pt x="162" y="432"/>
                        <a:pt x="163" y="433"/>
                        <a:pt x="164" y="434"/>
                      </a:cubicBezTo>
                      <a:cubicBezTo>
                        <a:pt x="165" y="434"/>
                        <a:pt x="165" y="434"/>
                        <a:pt x="165" y="434"/>
                      </a:cubicBezTo>
                      <a:cubicBezTo>
                        <a:pt x="166" y="434"/>
                        <a:pt x="166" y="434"/>
                        <a:pt x="166" y="434"/>
                      </a:cubicBezTo>
                      <a:cubicBezTo>
                        <a:pt x="166" y="435"/>
                        <a:pt x="166" y="435"/>
                        <a:pt x="166" y="435"/>
                      </a:cubicBezTo>
                      <a:cubicBezTo>
                        <a:pt x="167" y="435"/>
                        <a:pt x="167" y="435"/>
                        <a:pt x="167" y="435"/>
                      </a:cubicBezTo>
                      <a:cubicBezTo>
                        <a:pt x="168" y="435"/>
                        <a:pt x="168" y="436"/>
                        <a:pt x="169" y="436"/>
                      </a:cubicBezTo>
                      <a:cubicBezTo>
                        <a:pt x="169" y="436"/>
                        <a:pt x="170" y="436"/>
                        <a:pt x="171" y="437"/>
                      </a:cubicBezTo>
                      <a:cubicBezTo>
                        <a:pt x="171" y="437"/>
                        <a:pt x="171" y="437"/>
                        <a:pt x="171" y="437"/>
                      </a:cubicBezTo>
                      <a:cubicBezTo>
                        <a:pt x="172" y="437"/>
                        <a:pt x="172" y="437"/>
                        <a:pt x="172" y="437"/>
                      </a:cubicBezTo>
                      <a:cubicBezTo>
                        <a:pt x="172" y="437"/>
                        <a:pt x="172" y="437"/>
                        <a:pt x="172" y="437"/>
                      </a:cubicBezTo>
                      <a:cubicBezTo>
                        <a:pt x="173" y="438"/>
                        <a:pt x="174" y="438"/>
                        <a:pt x="174" y="438"/>
                      </a:cubicBezTo>
                      <a:cubicBezTo>
                        <a:pt x="175" y="439"/>
                        <a:pt x="175" y="439"/>
                        <a:pt x="176" y="439"/>
                      </a:cubicBezTo>
                      <a:cubicBezTo>
                        <a:pt x="176" y="439"/>
                        <a:pt x="177" y="439"/>
                        <a:pt x="177" y="440"/>
                      </a:cubicBezTo>
                      <a:cubicBezTo>
                        <a:pt x="178" y="440"/>
                        <a:pt x="178" y="440"/>
                        <a:pt x="178" y="440"/>
                      </a:cubicBezTo>
                      <a:cubicBezTo>
                        <a:pt x="179" y="440"/>
                        <a:pt x="179" y="440"/>
                        <a:pt x="180" y="441"/>
                      </a:cubicBezTo>
                      <a:cubicBezTo>
                        <a:pt x="180" y="441"/>
                        <a:pt x="182" y="441"/>
                        <a:pt x="183" y="442"/>
                      </a:cubicBezTo>
                      <a:cubicBezTo>
                        <a:pt x="183" y="442"/>
                        <a:pt x="183" y="442"/>
                        <a:pt x="183" y="442"/>
                      </a:cubicBezTo>
                      <a:cubicBezTo>
                        <a:pt x="184" y="442"/>
                        <a:pt x="184" y="442"/>
                        <a:pt x="184" y="442"/>
                      </a:cubicBezTo>
                      <a:cubicBezTo>
                        <a:pt x="185" y="443"/>
                        <a:pt x="185" y="443"/>
                        <a:pt x="185" y="443"/>
                      </a:cubicBezTo>
                      <a:cubicBezTo>
                        <a:pt x="186" y="443"/>
                        <a:pt x="187" y="443"/>
                        <a:pt x="188" y="444"/>
                      </a:cubicBezTo>
                      <a:cubicBezTo>
                        <a:pt x="188" y="444"/>
                        <a:pt x="188" y="444"/>
                        <a:pt x="189" y="444"/>
                      </a:cubicBezTo>
                      <a:cubicBezTo>
                        <a:pt x="190" y="444"/>
                        <a:pt x="191" y="445"/>
                        <a:pt x="191" y="445"/>
                      </a:cubicBezTo>
                      <a:cubicBezTo>
                        <a:pt x="192" y="445"/>
                        <a:pt x="192" y="445"/>
                        <a:pt x="192" y="445"/>
                      </a:cubicBezTo>
                      <a:cubicBezTo>
                        <a:pt x="192" y="445"/>
                        <a:pt x="192" y="445"/>
                        <a:pt x="192" y="445"/>
                      </a:cubicBezTo>
                      <a:cubicBezTo>
                        <a:pt x="192" y="445"/>
                        <a:pt x="193" y="446"/>
                        <a:pt x="194" y="446"/>
                      </a:cubicBezTo>
                      <a:cubicBezTo>
                        <a:pt x="195" y="446"/>
                        <a:pt x="195" y="446"/>
                        <a:pt x="196" y="447"/>
                      </a:cubicBezTo>
                      <a:cubicBezTo>
                        <a:pt x="197" y="447"/>
                        <a:pt x="198" y="447"/>
                        <a:pt x="198" y="447"/>
                      </a:cubicBezTo>
                      <a:cubicBezTo>
                        <a:pt x="199" y="447"/>
                        <a:pt x="199" y="447"/>
                        <a:pt x="199" y="447"/>
                      </a:cubicBezTo>
                      <a:cubicBezTo>
                        <a:pt x="199" y="448"/>
                        <a:pt x="199" y="448"/>
                        <a:pt x="199" y="448"/>
                      </a:cubicBezTo>
                      <a:cubicBezTo>
                        <a:pt x="200" y="448"/>
                        <a:pt x="200" y="448"/>
                        <a:pt x="201" y="448"/>
                      </a:cubicBezTo>
                      <a:cubicBezTo>
                        <a:pt x="202" y="448"/>
                        <a:pt x="202" y="448"/>
                        <a:pt x="203" y="449"/>
                      </a:cubicBezTo>
                      <a:cubicBezTo>
                        <a:pt x="204" y="449"/>
                        <a:pt x="205" y="449"/>
                        <a:pt x="206" y="450"/>
                      </a:cubicBezTo>
                      <a:cubicBezTo>
                        <a:pt x="207" y="450"/>
                        <a:pt x="207" y="450"/>
                        <a:pt x="207" y="450"/>
                      </a:cubicBezTo>
                      <a:cubicBezTo>
                        <a:pt x="207" y="450"/>
                        <a:pt x="207" y="450"/>
                        <a:pt x="207" y="450"/>
                      </a:cubicBezTo>
                      <a:cubicBezTo>
                        <a:pt x="208" y="450"/>
                        <a:pt x="208" y="450"/>
                        <a:pt x="208" y="450"/>
                      </a:cubicBezTo>
                      <a:cubicBezTo>
                        <a:pt x="210" y="450"/>
                        <a:pt x="211" y="451"/>
                        <a:pt x="213" y="451"/>
                      </a:cubicBezTo>
                      <a:cubicBezTo>
                        <a:pt x="213" y="451"/>
                        <a:pt x="214" y="452"/>
                        <a:pt x="214" y="452"/>
                      </a:cubicBezTo>
                      <a:cubicBezTo>
                        <a:pt x="215" y="452"/>
                        <a:pt x="215" y="452"/>
                        <a:pt x="215" y="452"/>
                      </a:cubicBezTo>
                      <a:cubicBezTo>
                        <a:pt x="216" y="452"/>
                        <a:pt x="216" y="452"/>
                        <a:pt x="217" y="452"/>
                      </a:cubicBezTo>
                      <a:cubicBezTo>
                        <a:pt x="217" y="452"/>
                        <a:pt x="218" y="453"/>
                        <a:pt x="218" y="453"/>
                      </a:cubicBezTo>
                      <a:cubicBezTo>
                        <a:pt x="219" y="453"/>
                        <a:pt x="220" y="453"/>
                        <a:pt x="220" y="453"/>
                      </a:cubicBezTo>
                      <a:cubicBezTo>
                        <a:pt x="221" y="453"/>
                        <a:pt x="223" y="454"/>
                        <a:pt x="224" y="454"/>
                      </a:cubicBezTo>
                      <a:cubicBezTo>
                        <a:pt x="224" y="454"/>
                        <a:pt x="225" y="454"/>
                        <a:pt x="225" y="454"/>
                      </a:cubicBezTo>
                      <a:cubicBezTo>
                        <a:pt x="226" y="454"/>
                        <a:pt x="226" y="454"/>
                        <a:pt x="226" y="454"/>
                      </a:cubicBezTo>
                      <a:cubicBezTo>
                        <a:pt x="226" y="455"/>
                        <a:pt x="226" y="455"/>
                        <a:pt x="226" y="455"/>
                      </a:cubicBezTo>
                      <a:cubicBezTo>
                        <a:pt x="227" y="455"/>
                        <a:pt x="228" y="455"/>
                        <a:pt x="229" y="455"/>
                      </a:cubicBezTo>
                      <a:cubicBezTo>
                        <a:pt x="230" y="455"/>
                        <a:pt x="231" y="456"/>
                        <a:pt x="232" y="456"/>
                      </a:cubicBezTo>
                      <a:cubicBezTo>
                        <a:pt x="233" y="456"/>
                        <a:pt x="233" y="456"/>
                        <a:pt x="234" y="456"/>
                      </a:cubicBezTo>
                      <a:cubicBezTo>
                        <a:pt x="235" y="456"/>
                        <a:pt x="235" y="457"/>
                        <a:pt x="236" y="457"/>
                      </a:cubicBezTo>
                      <a:cubicBezTo>
                        <a:pt x="236" y="457"/>
                        <a:pt x="237" y="457"/>
                        <a:pt x="238" y="457"/>
                      </a:cubicBezTo>
                      <a:cubicBezTo>
                        <a:pt x="239" y="457"/>
                        <a:pt x="240" y="458"/>
                        <a:pt x="242" y="458"/>
                      </a:cubicBezTo>
                      <a:cubicBezTo>
                        <a:pt x="242" y="458"/>
                        <a:pt x="243" y="458"/>
                        <a:pt x="244" y="458"/>
                      </a:cubicBezTo>
                      <a:cubicBezTo>
                        <a:pt x="245" y="458"/>
                        <a:pt x="245" y="458"/>
                        <a:pt x="245" y="458"/>
                      </a:cubicBezTo>
                      <a:cubicBezTo>
                        <a:pt x="245" y="459"/>
                        <a:pt x="245" y="459"/>
                        <a:pt x="246" y="459"/>
                      </a:cubicBezTo>
                      <a:cubicBezTo>
                        <a:pt x="247" y="459"/>
                        <a:pt x="248" y="459"/>
                        <a:pt x="250" y="459"/>
                      </a:cubicBezTo>
                      <a:cubicBezTo>
                        <a:pt x="250" y="460"/>
                        <a:pt x="251" y="460"/>
                        <a:pt x="252" y="460"/>
                      </a:cubicBezTo>
                      <a:cubicBezTo>
                        <a:pt x="253" y="460"/>
                        <a:pt x="254" y="460"/>
                        <a:pt x="255" y="460"/>
                      </a:cubicBezTo>
                      <a:cubicBezTo>
                        <a:pt x="256" y="461"/>
                        <a:pt x="256" y="461"/>
                        <a:pt x="256" y="461"/>
                      </a:cubicBezTo>
                      <a:cubicBezTo>
                        <a:pt x="257" y="461"/>
                        <a:pt x="258" y="461"/>
                        <a:pt x="259" y="461"/>
                      </a:cubicBezTo>
                      <a:cubicBezTo>
                        <a:pt x="260" y="461"/>
                        <a:pt x="261" y="461"/>
                        <a:pt x="262" y="462"/>
                      </a:cubicBezTo>
                      <a:cubicBezTo>
                        <a:pt x="263" y="462"/>
                        <a:pt x="264" y="462"/>
                        <a:pt x="265" y="462"/>
                      </a:cubicBezTo>
                      <a:cubicBezTo>
                        <a:pt x="266" y="462"/>
                        <a:pt x="266" y="462"/>
                        <a:pt x="266" y="462"/>
                      </a:cubicBezTo>
                      <a:cubicBezTo>
                        <a:pt x="267" y="462"/>
                        <a:pt x="267" y="462"/>
                        <a:pt x="267" y="462"/>
                      </a:cubicBezTo>
                      <a:cubicBezTo>
                        <a:pt x="267" y="462"/>
                        <a:pt x="268" y="463"/>
                        <a:pt x="269" y="463"/>
                      </a:cubicBezTo>
                      <a:cubicBezTo>
                        <a:pt x="270" y="463"/>
                        <a:pt x="271" y="463"/>
                        <a:pt x="272" y="463"/>
                      </a:cubicBezTo>
                      <a:cubicBezTo>
                        <a:pt x="273" y="463"/>
                        <a:pt x="274" y="464"/>
                        <a:pt x="276" y="464"/>
                      </a:cubicBezTo>
                      <a:cubicBezTo>
                        <a:pt x="277" y="464"/>
                        <a:pt x="278" y="464"/>
                        <a:pt x="278" y="464"/>
                      </a:cubicBezTo>
                      <a:cubicBezTo>
                        <a:pt x="280" y="464"/>
                        <a:pt x="282" y="465"/>
                        <a:pt x="284" y="465"/>
                      </a:cubicBezTo>
                      <a:cubicBezTo>
                        <a:pt x="285" y="465"/>
                        <a:pt x="285" y="465"/>
                        <a:pt x="286" y="465"/>
                      </a:cubicBezTo>
                      <a:cubicBezTo>
                        <a:pt x="287" y="465"/>
                        <a:pt x="288" y="466"/>
                        <a:pt x="289" y="466"/>
                      </a:cubicBezTo>
                      <a:cubicBezTo>
                        <a:pt x="289" y="466"/>
                        <a:pt x="290" y="466"/>
                        <a:pt x="290" y="466"/>
                      </a:cubicBezTo>
                      <a:cubicBezTo>
                        <a:pt x="291" y="466"/>
                        <a:pt x="291" y="466"/>
                        <a:pt x="292" y="466"/>
                      </a:cubicBezTo>
                      <a:cubicBezTo>
                        <a:pt x="293" y="466"/>
                        <a:pt x="293" y="466"/>
                        <a:pt x="293" y="466"/>
                      </a:cubicBezTo>
                      <a:cubicBezTo>
                        <a:pt x="293" y="466"/>
                        <a:pt x="293" y="466"/>
                        <a:pt x="293" y="466"/>
                      </a:cubicBezTo>
                      <a:cubicBezTo>
                        <a:pt x="296" y="467"/>
                        <a:pt x="298" y="467"/>
                        <a:pt x="301" y="467"/>
                      </a:cubicBezTo>
                      <a:cubicBezTo>
                        <a:pt x="301" y="467"/>
                        <a:pt x="302" y="467"/>
                        <a:pt x="302" y="467"/>
                      </a:cubicBezTo>
                      <a:cubicBezTo>
                        <a:pt x="305" y="468"/>
                        <a:pt x="307" y="468"/>
                        <a:pt x="309" y="468"/>
                      </a:cubicBezTo>
                      <a:cubicBezTo>
                        <a:pt x="311" y="468"/>
                        <a:pt x="311" y="468"/>
                        <a:pt x="311" y="468"/>
                      </a:cubicBezTo>
                      <a:cubicBezTo>
                        <a:pt x="311" y="468"/>
                        <a:pt x="312" y="469"/>
                        <a:pt x="313" y="469"/>
                      </a:cubicBezTo>
                      <a:cubicBezTo>
                        <a:pt x="314" y="469"/>
                        <a:pt x="314" y="469"/>
                        <a:pt x="315" y="469"/>
                      </a:cubicBezTo>
                      <a:cubicBezTo>
                        <a:pt x="319" y="469"/>
                        <a:pt x="322" y="470"/>
                        <a:pt x="326" y="470"/>
                      </a:cubicBezTo>
                      <a:cubicBezTo>
                        <a:pt x="327" y="470"/>
                        <a:pt x="327" y="470"/>
                        <a:pt x="328" y="470"/>
                      </a:cubicBezTo>
                      <a:cubicBezTo>
                        <a:pt x="328" y="470"/>
                        <a:pt x="328" y="470"/>
                        <a:pt x="328" y="470"/>
                      </a:cubicBezTo>
                      <a:cubicBezTo>
                        <a:pt x="329" y="470"/>
                        <a:pt x="329" y="470"/>
                        <a:pt x="329" y="470"/>
                      </a:cubicBezTo>
                      <a:cubicBezTo>
                        <a:pt x="333" y="471"/>
                        <a:pt x="336" y="471"/>
                        <a:pt x="340" y="471"/>
                      </a:cubicBezTo>
                      <a:cubicBezTo>
                        <a:pt x="341" y="471"/>
                        <a:pt x="341" y="471"/>
                        <a:pt x="341" y="471"/>
                      </a:cubicBezTo>
                      <a:cubicBezTo>
                        <a:pt x="341" y="471"/>
                        <a:pt x="342" y="471"/>
                        <a:pt x="343" y="471"/>
                      </a:cubicBezTo>
                      <a:cubicBezTo>
                        <a:pt x="343" y="472"/>
                        <a:pt x="344" y="472"/>
                        <a:pt x="344" y="472"/>
                      </a:cubicBezTo>
                      <a:cubicBezTo>
                        <a:pt x="347" y="472"/>
                        <a:pt x="350" y="472"/>
                        <a:pt x="353" y="472"/>
                      </a:cubicBezTo>
                      <a:cubicBezTo>
                        <a:pt x="353" y="472"/>
                        <a:pt x="353" y="472"/>
                        <a:pt x="353" y="472"/>
                      </a:cubicBezTo>
                      <a:cubicBezTo>
                        <a:pt x="355" y="472"/>
                        <a:pt x="357" y="473"/>
                        <a:pt x="359" y="473"/>
                      </a:cubicBezTo>
                      <a:cubicBezTo>
                        <a:pt x="360" y="473"/>
                        <a:pt x="360" y="473"/>
                        <a:pt x="360" y="473"/>
                      </a:cubicBezTo>
                      <a:cubicBezTo>
                        <a:pt x="360" y="473"/>
                        <a:pt x="360" y="473"/>
                        <a:pt x="360" y="473"/>
                      </a:cubicBezTo>
                      <a:cubicBezTo>
                        <a:pt x="362" y="473"/>
                        <a:pt x="364" y="473"/>
                        <a:pt x="366" y="473"/>
                      </a:cubicBezTo>
                      <a:cubicBezTo>
                        <a:pt x="367" y="473"/>
                        <a:pt x="367" y="473"/>
                        <a:pt x="367" y="473"/>
                      </a:cubicBezTo>
                      <a:cubicBezTo>
                        <a:pt x="370" y="473"/>
                        <a:pt x="372" y="474"/>
                        <a:pt x="374" y="474"/>
                      </a:cubicBezTo>
                      <a:cubicBezTo>
                        <a:pt x="374" y="474"/>
                        <a:pt x="375" y="474"/>
                        <a:pt x="375" y="474"/>
                      </a:cubicBezTo>
                      <a:cubicBezTo>
                        <a:pt x="377" y="474"/>
                        <a:pt x="378" y="474"/>
                        <a:pt x="380" y="474"/>
                      </a:cubicBezTo>
                      <a:cubicBezTo>
                        <a:pt x="381" y="474"/>
                        <a:pt x="381" y="474"/>
                        <a:pt x="382" y="474"/>
                      </a:cubicBezTo>
                      <a:cubicBezTo>
                        <a:pt x="384" y="474"/>
                        <a:pt x="387" y="474"/>
                        <a:pt x="389" y="474"/>
                      </a:cubicBezTo>
                      <a:cubicBezTo>
                        <a:pt x="390" y="475"/>
                        <a:pt x="390" y="475"/>
                        <a:pt x="390" y="475"/>
                      </a:cubicBezTo>
                      <a:cubicBezTo>
                        <a:pt x="390" y="475"/>
                        <a:pt x="390" y="475"/>
                        <a:pt x="390" y="475"/>
                      </a:cubicBezTo>
                      <a:cubicBezTo>
                        <a:pt x="391" y="475"/>
                        <a:pt x="393" y="475"/>
                        <a:pt x="394" y="475"/>
                      </a:cubicBezTo>
                      <a:cubicBezTo>
                        <a:pt x="395" y="475"/>
                        <a:pt x="396" y="475"/>
                        <a:pt x="396" y="475"/>
                      </a:cubicBezTo>
                      <a:cubicBezTo>
                        <a:pt x="399" y="475"/>
                        <a:pt x="402" y="475"/>
                        <a:pt x="404" y="475"/>
                      </a:cubicBezTo>
                      <a:cubicBezTo>
                        <a:pt x="405" y="475"/>
                        <a:pt x="405" y="475"/>
                        <a:pt x="406" y="475"/>
                      </a:cubicBezTo>
                      <a:cubicBezTo>
                        <a:pt x="407" y="475"/>
                        <a:pt x="408" y="475"/>
                        <a:pt x="409" y="475"/>
                      </a:cubicBezTo>
                      <a:cubicBezTo>
                        <a:pt x="409" y="475"/>
                        <a:pt x="410" y="475"/>
                        <a:pt x="411" y="475"/>
                      </a:cubicBezTo>
                      <a:cubicBezTo>
                        <a:pt x="414" y="475"/>
                        <a:pt x="417" y="476"/>
                        <a:pt x="420" y="476"/>
                      </a:cubicBezTo>
                      <a:cubicBezTo>
                        <a:pt x="421" y="476"/>
                        <a:pt x="421" y="476"/>
                        <a:pt x="421" y="476"/>
                      </a:cubicBezTo>
                      <a:cubicBezTo>
                        <a:pt x="421" y="476"/>
                        <a:pt x="421" y="476"/>
                        <a:pt x="421" y="476"/>
                      </a:cubicBezTo>
                      <a:cubicBezTo>
                        <a:pt x="422" y="476"/>
                        <a:pt x="423" y="476"/>
                        <a:pt x="424" y="476"/>
                      </a:cubicBezTo>
                      <a:cubicBezTo>
                        <a:pt x="424" y="476"/>
                        <a:pt x="425" y="476"/>
                        <a:pt x="426" y="476"/>
                      </a:cubicBezTo>
                      <a:cubicBezTo>
                        <a:pt x="429" y="476"/>
                        <a:pt x="433" y="476"/>
                        <a:pt x="437" y="476"/>
                      </a:cubicBezTo>
                      <a:cubicBezTo>
                        <a:pt x="437" y="476"/>
                        <a:pt x="437" y="476"/>
                        <a:pt x="437" y="476"/>
                      </a:cubicBezTo>
                      <a:cubicBezTo>
                        <a:pt x="438" y="476"/>
                        <a:pt x="438" y="476"/>
                        <a:pt x="439" y="476"/>
                      </a:cubicBezTo>
                      <a:cubicBezTo>
                        <a:pt x="439" y="476"/>
                        <a:pt x="440" y="476"/>
                        <a:pt x="440" y="476"/>
                      </a:cubicBezTo>
                      <a:cubicBezTo>
                        <a:pt x="445" y="476"/>
                        <a:pt x="450" y="476"/>
                        <a:pt x="454" y="476"/>
                      </a:cubicBezTo>
                      <a:cubicBezTo>
                        <a:pt x="459" y="476"/>
                        <a:pt x="464" y="476"/>
                        <a:pt x="469" y="476"/>
                      </a:cubicBezTo>
                      <a:cubicBezTo>
                        <a:pt x="470" y="476"/>
                        <a:pt x="470" y="476"/>
                        <a:pt x="470" y="476"/>
                      </a:cubicBezTo>
                      <a:cubicBezTo>
                        <a:pt x="471" y="476"/>
                        <a:pt x="472" y="476"/>
                        <a:pt x="473" y="476"/>
                      </a:cubicBezTo>
                      <a:cubicBezTo>
                        <a:pt x="473" y="476"/>
                        <a:pt x="474" y="476"/>
                        <a:pt x="475" y="476"/>
                      </a:cubicBezTo>
                      <a:cubicBezTo>
                        <a:pt x="478" y="476"/>
                        <a:pt x="481" y="476"/>
                        <a:pt x="484" y="476"/>
                      </a:cubicBezTo>
                      <a:cubicBezTo>
                        <a:pt x="485" y="476"/>
                        <a:pt x="485" y="476"/>
                        <a:pt x="486" y="476"/>
                      </a:cubicBezTo>
                      <a:cubicBezTo>
                        <a:pt x="488" y="476"/>
                        <a:pt x="489" y="476"/>
                        <a:pt x="491" y="476"/>
                      </a:cubicBezTo>
                      <a:cubicBezTo>
                        <a:pt x="492" y="476"/>
                        <a:pt x="492" y="476"/>
                        <a:pt x="492" y="476"/>
                      </a:cubicBezTo>
                      <a:cubicBezTo>
                        <a:pt x="493" y="476"/>
                        <a:pt x="493" y="476"/>
                        <a:pt x="493" y="476"/>
                      </a:cubicBezTo>
                      <a:cubicBezTo>
                        <a:pt x="495" y="476"/>
                        <a:pt x="497" y="476"/>
                        <a:pt x="499" y="476"/>
                      </a:cubicBezTo>
                      <a:cubicBezTo>
                        <a:pt x="500" y="476"/>
                        <a:pt x="500" y="476"/>
                        <a:pt x="501" y="476"/>
                      </a:cubicBezTo>
                      <a:cubicBezTo>
                        <a:pt x="502" y="476"/>
                        <a:pt x="503" y="476"/>
                        <a:pt x="504" y="475"/>
                      </a:cubicBezTo>
                      <a:cubicBezTo>
                        <a:pt x="505" y="475"/>
                        <a:pt x="506" y="475"/>
                        <a:pt x="507" y="475"/>
                      </a:cubicBezTo>
                      <a:cubicBezTo>
                        <a:pt x="509" y="475"/>
                        <a:pt x="512" y="475"/>
                        <a:pt x="514" y="475"/>
                      </a:cubicBezTo>
                      <a:cubicBezTo>
                        <a:pt x="515" y="475"/>
                        <a:pt x="515" y="475"/>
                        <a:pt x="516" y="475"/>
                      </a:cubicBezTo>
                      <a:cubicBezTo>
                        <a:pt x="517" y="475"/>
                        <a:pt x="517" y="475"/>
                        <a:pt x="518" y="475"/>
                      </a:cubicBezTo>
                      <a:cubicBezTo>
                        <a:pt x="518" y="475"/>
                        <a:pt x="518" y="475"/>
                        <a:pt x="518" y="475"/>
                      </a:cubicBezTo>
                      <a:cubicBezTo>
                        <a:pt x="522" y="475"/>
                        <a:pt x="525" y="475"/>
                        <a:pt x="529" y="475"/>
                      </a:cubicBezTo>
                      <a:cubicBezTo>
                        <a:pt x="529" y="475"/>
                        <a:pt x="530" y="475"/>
                        <a:pt x="530" y="475"/>
                      </a:cubicBezTo>
                      <a:cubicBezTo>
                        <a:pt x="531" y="474"/>
                        <a:pt x="531" y="474"/>
                        <a:pt x="531" y="474"/>
                      </a:cubicBezTo>
                      <a:cubicBezTo>
                        <a:pt x="535" y="474"/>
                        <a:pt x="539" y="474"/>
                        <a:pt x="542" y="474"/>
                      </a:cubicBezTo>
                      <a:cubicBezTo>
                        <a:pt x="543" y="474"/>
                        <a:pt x="543" y="474"/>
                        <a:pt x="543" y="474"/>
                      </a:cubicBezTo>
                      <a:cubicBezTo>
                        <a:pt x="544" y="474"/>
                        <a:pt x="544" y="474"/>
                        <a:pt x="544" y="474"/>
                      </a:cubicBezTo>
                      <a:cubicBezTo>
                        <a:pt x="544" y="474"/>
                        <a:pt x="545" y="474"/>
                        <a:pt x="545" y="474"/>
                      </a:cubicBezTo>
                      <a:cubicBezTo>
                        <a:pt x="549" y="473"/>
                        <a:pt x="553" y="473"/>
                        <a:pt x="558" y="473"/>
                      </a:cubicBezTo>
                      <a:cubicBezTo>
                        <a:pt x="558" y="473"/>
                        <a:pt x="558" y="473"/>
                        <a:pt x="558" y="473"/>
                      </a:cubicBezTo>
                      <a:cubicBezTo>
                        <a:pt x="559" y="473"/>
                        <a:pt x="559" y="473"/>
                        <a:pt x="560" y="473"/>
                      </a:cubicBezTo>
                      <a:cubicBezTo>
                        <a:pt x="564" y="472"/>
                        <a:pt x="568" y="472"/>
                        <a:pt x="572" y="472"/>
                      </a:cubicBezTo>
                      <a:cubicBezTo>
                        <a:pt x="572" y="472"/>
                        <a:pt x="573" y="472"/>
                        <a:pt x="573" y="472"/>
                      </a:cubicBezTo>
                      <a:cubicBezTo>
                        <a:pt x="573" y="472"/>
                        <a:pt x="573" y="472"/>
                        <a:pt x="573" y="472"/>
                      </a:cubicBezTo>
                      <a:cubicBezTo>
                        <a:pt x="574" y="472"/>
                        <a:pt x="575" y="472"/>
                        <a:pt x="575" y="472"/>
                      </a:cubicBezTo>
                      <a:cubicBezTo>
                        <a:pt x="579" y="471"/>
                        <a:pt x="582" y="471"/>
                        <a:pt x="585" y="471"/>
                      </a:cubicBezTo>
                      <a:cubicBezTo>
                        <a:pt x="586" y="471"/>
                        <a:pt x="586" y="471"/>
                        <a:pt x="586" y="471"/>
                      </a:cubicBezTo>
                      <a:cubicBezTo>
                        <a:pt x="587" y="471"/>
                        <a:pt x="588" y="471"/>
                        <a:pt x="589" y="470"/>
                      </a:cubicBezTo>
                      <a:cubicBezTo>
                        <a:pt x="589" y="470"/>
                        <a:pt x="590" y="470"/>
                        <a:pt x="590" y="470"/>
                      </a:cubicBezTo>
                      <a:cubicBezTo>
                        <a:pt x="593" y="470"/>
                        <a:pt x="596" y="470"/>
                        <a:pt x="599" y="469"/>
                      </a:cubicBezTo>
                      <a:cubicBezTo>
                        <a:pt x="599" y="469"/>
                        <a:pt x="599" y="469"/>
                        <a:pt x="599" y="469"/>
                      </a:cubicBezTo>
                      <a:cubicBezTo>
                        <a:pt x="601" y="469"/>
                        <a:pt x="602" y="469"/>
                        <a:pt x="604" y="469"/>
                      </a:cubicBezTo>
                      <a:cubicBezTo>
                        <a:pt x="605" y="469"/>
                        <a:pt x="605" y="469"/>
                        <a:pt x="605" y="469"/>
                      </a:cubicBezTo>
                      <a:cubicBezTo>
                        <a:pt x="607" y="469"/>
                        <a:pt x="609" y="468"/>
                        <a:pt x="612" y="468"/>
                      </a:cubicBezTo>
                      <a:cubicBezTo>
                        <a:pt x="612" y="468"/>
                        <a:pt x="612" y="468"/>
                        <a:pt x="612" y="468"/>
                      </a:cubicBezTo>
                      <a:cubicBezTo>
                        <a:pt x="614" y="468"/>
                        <a:pt x="616" y="468"/>
                        <a:pt x="618" y="467"/>
                      </a:cubicBezTo>
                      <a:cubicBezTo>
                        <a:pt x="619" y="467"/>
                        <a:pt x="619" y="467"/>
                        <a:pt x="619" y="467"/>
                      </a:cubicBezTo>
                      <a:cubicBezTo>
                        <a:pt x="620" y="467"/>
                        <a:pt x="622" y="467"/>
                        <a:pt x="624" y="467"/>
                      </a:cubicBezTo>
                      <a:cubicBezTo>
                        <a:pt x="625" y="466"/>
                        <a:pt x="625" y="466"/>
                        <a:pt x="625" y="466"/>
                      </a:cubicBezTo>
                      <a:cubicBezTo>
                        <a:pt x="627" y="466"/>
                        <a:pt x="630" y="466"/>
                        <a:pt x="632" y="465"/>
                      </a:cubicBezTo>
                      <a:cubicBezTo>
                        <a:pt x="633" y="465"/>
                        <a:pt x="633" y="465"/>
                        <a:pt x="633" y="465"/>
                      </a:cubicBezTo>
                      <a:cubicBezTo>
                        <a:pt x="634" y="465"/>
                        <a:pt x="635" y="465"/>
                        <a:pt x="636" y="465"/>
                      </a:cubicBezTo>
                      <a:cubicBezTo>
                        <a:pt x="636" y="465"/>
                        <a:pt x="637" y="465"/>
                        <a:pt x="637" y="465"/>
                      </a:cubicBezTo>
                      <a:cubicBezTo>
                        <a:pt x="640" y="464"/>
                        <a:pt x="643" y="464"/>
                        <a:pt x="645" y="464"/>
                      </a:cubicBezTo>
                      <a:cubicBezTo>
                        <a:pt x="646" y="464"/>
                        <a:pt x="646" y="463"/>
                        <a:pt x="647" y="463"/>
                      </a:cubicBezTo>
                      <a:cubicBezTo>
                        <a:pt x="647" y="463"/>
                        <a:pt x="647" y="463"/>
                        <a:pt x="647" y="463"/>
                      </a:cubicBezTo>
                      <a:cubicBezTo>
                        <a:pt x="648" y="463"/>
                        <a:pt x="648" y="463"/>
                        <a:pt x="649" y="463"/>
                      </a:cubicBezTo>
                      <a:cubicBezTo>
                        <a:pt x="652" y="463"/>
                        <a:pt x="655" y="462"/>
                        <a:pt x="658" y="462"/>
                      </a:cubicBezTo>
                      <a:cubicBezTo>
                        <a:pt x="659" y="461"/>
                        <a:pt x="659" y="461"/>
                        <a:pt x="659" y="461"/>
                      </a:cubicBezTo>
                      <a:cubicBezTo>
                        <a:pt x="659" y="461"/>
                        <a:pt x="659" y="461"/>
                        <a:pt x="659" y="461"/>
                      </a:cubicBezTo>
                      <a:cubicBezTo>
                        <a:pt x="660" y="461"/>
                        <a:pt x="660" y="461"/>
                        <a:pt x="660" y="461"/>
                      </a:cubicBezTo>
                      <a:cubicBezTo>
                        <a:pt x="663" y="461"/>
                        <a:pt x="666" y="460"/>
                        <a:pt x="668" y="460"/>
                      </a:cubicBezTo>
                      <a:cubicBezTo>
                        <a:pt x="669" y="460"/>
                        <a:pt x="669" y="460"/>
                        <a:pt x="669" y="460"/>
                      </a:cubicBezTo>
                      <a:cubicBezTo>
                        <a:pt x="670" y="459"/>
                        <a:pt x="670" y="459"/>
                        <a:pt x="670" y="459"/>
                      </a:cubicBezTo>
                      <a:cubicBezTo>
                        <a:pt x="670" y="459"/>
                        <a:pt x="671" y="459"/>
                        <a:pt x="671" y="459"/>
                      </a:cubicBezTo>
                      <a:cubicBezTo>
                        <a:pt x="673" y="459"/>
                        <a:pt x="675" y="458"/>
                        <a:pt x="677" y="458"/>
                      </a:cubicBezTo>
                      <a:cubicBezTo>
                        <a:pt x="678" y="458"/>
                        <a:pt x="678" y="458"/>
                        <a:pt x="678" y="458"/>
                      </a:cubicBezTo>
                      <a:cubicBezTo>
                        <a:pt x="679" y="458"/>
                        <a:pt x="680" y="458"/>
                        <a:pt x="680" y="457"/>
                      </a:cubicBezTo>
                      <a:cubicBezTo>
                        <a:pt x="681" y="457"/>
                        <a:pt x="681" y="457"/>
                        <a:pt x="682" y="457"/>
                      </a:cubicBezTo>
                      <a:cubicBezTo>
                        <a:pt x="683" y="457"/>
                        <a:pt x="685" y="457"/>
                        <a:pt x="686" y="456"/>
                      </a:cubicBezTo>
                      <a:cubicBezTo>
                        <a:pt x="687" y="456"/>
                        <a:pt x="687" y="456"/>
                        <a:pt x="688" y="456"/>
                      </a:cubicBezTo>
                      <a:cubicBezTo>
                        <a:pt x="689" y="456"/>
                        <a:pt x="690" y="455"/>
                        <a:pt x="691" y="455"/>
                      </a:cubicBezTo>
                      <a:cubicBezTo>
                        <a:pt x="691" y="455"/>
                        <a:pt x="691" y="455"/>
                        <a:pt x="692" y="455"/>
                      </a:cubicBezTo>
                      <a:cubicBezTo>
                        <a:pt x="693" y="455"/>
                        <a:pt x="694" y="454"/>
                        <a:pt x="696" y="454"/>
                      </a:cubicBezTo>
                      <a:cubicBezTo>
                        <a:pt x="696" y="454"/>
                        <a:pt x="696" y="454"/>
                        <a:pt x="696" y="454"/>
                      </a:cubicBezTo>
                      <a:cubicBezTo>
                        <a:pt x="696" y="454"/>
                        <a:pt x="697" y="454"/>
                        <a:pt x="697" y="454"/>
                      </a:cubicBezTo>
                      <a:cubicBezTo>
                        <a:pt x="698" y="454"/>
                        <a:pt x="699" y="453"/>
                        <a:pt x="700" y="453"/>
                      </a:cubicBezTo>
                      <a:cubicBezTo>
                        <a:pt x="701" y="453"/>
                        <a:pt x="701" y="453"/>
                        <a:pt x="701" y="453"/>
                      </a:cubicBezTo>
                      <a:cubicBezTo>
                        <a:pt x="702" y="453"/>
                        <a:pt x="703" y="452"/>
                        <a:pt x="703" y="452"/>
                      </a:cubicBezTo>
                      <a:cubicBezTo>
                        <a:pt x="704" y="452"/>
                        <a:pt x="706" y="452"/>
                        <a:pt x="707" y="451"/>
                      </a:cubicBezTo>
                      <a:cubicBezTo>
                        <a:pt x="707" y="451"/>
                        <a:pt x="708" y="451"/>
                        <a:pt x="709" y="451"/>
                      </a:cubicBezTo>
                      <a:cubicBezTo>
                        <a:pt x="710" y="451"/>
                        <a:pt x="710" y="451"/>
                        <a:pt x="710" y="451"/>
                      </a:cubicBezTo>
                      <a:cubicBezTo>
                        <a:pt x="710" y="450"/>
                        <a:pt x="710" y="450"/>
                        <a:pt x="710" y="450"/>
                      </a:cubicBezTo>
                      <a:cubicBezTo>
                        <a:pt x="711" y="450"/>
                        <a:pt x="712" y="450"/>
                        <a:pt x="713" y="450"/>
                      </a:cubicBezTo>
                      <a:cubicBezTo>
                        <a:pt x="713" y="450"/>
                        <a:pt x="713" y="450"/>
                        <a:pt x="714" y="449"/>
                      </a:cubicBezTo>
                      <a:cubicBezTo>
                        <a:pt x="715" y="449"/>
                        <a:pt x="717" y="449"/>
                        <a:pt x="718" y="448"/>
                      </a:cubicBezTo>
                      <a:cubicBezTo>
                        <a:pt x="718" y="448"/>
                        <a:pt x="718" y="448"/>
                        <a:pt x="718" y="448"/>
                      </a:cubicBezTo>
                      <a:cubicBezTo>
                        <a:pt x="719" y="448"/>
                        <a:pt x="719" y="448"/>
                        <a:pt x="719" y="448"/>
                      </a:cubicBezTo>
                      <a:cubicBezTo>
                        <a:pt x="719" y="448"/>
                        <a:pt x="719" y="448"/>
                        <a:pt x="719" y="448"/>
                      </a:cubicBezTo>
                      <a:cubicBezTo>
                        <a:pt x="720" y="448"/>
                        <a:pt x="720" y="448"/>
                        <a:pt x="720" y="448"/>
                      </a:cubicBezTo>
                      <a:cubicBezTo>
                        <a:pt x="721" y="447"/>
                        <a:pt x="722" y="447"/>
                        <a:pt x="723" y="447"/>
                      </a:cubicBezTo>
                      <a:cubicBezTo>
                        <a:pt x="724" y="446"/>
                        <a:pt x="724" y="446"/>
                        <a:pt x="725" y="446"/>
                      </a:cubicBezTo>
                      <a:cubicBezTo>
                        <a:pt x="726" y="446"/>
                        <a:pt x="726" y="446"/>
                        <a:pt x="726" y="446"/>
                      </a:cubicBezTo>
                      <a:cubicBezTo>
                        <a:pt x="727" y="446"/>
                        <a:pt x="727" y="446"/>
                        <a:pt x="727" y="446"/>
                      </a:cubicBezTo>
                      <a:cubicBezTo>
                        <a:pt x="728" y="445"/>
                        <a:pt x="728" y="445"/>
                        <a:pt x="728" y="445"/>
                      </a:cubicBezTo>
                      <a:cubicBezTo>
                        <a:pt x="728" y="445"/>
                        <a:pt x="729" y="445"/>
                        <a:pt x="729" y="445"/>
                      </a:cubicBezTo>
                      <a:cubicBezTo>
                        <a:pt x="730" y="444"/>
                        <a:pt x="731" y="444"/>
                        <a:pt x="732" y="444"/>
                      </a:cubicBezTo>
                      <a:cubicBezTo>
                        <a:pt x="732" y="444"/>
                        <a:pt x="733" y="443"/>
                        <a:pt x="733" y="443"/>
                      </a:cubicBezTo>
                      <a:cubicBezTo>
                        <a:pt x="734" y="443"/>
                        <a:pt x="734" y="443"/>
                        <a:pt x="734" y="443"/>
                      </a:cubicBezTo>
                      <a:cubicBezTo>
                        <a:pt x="735" y="443"/>
                        <a:pt x="735" y="443"/>
                        <a:pt x="736" y="442"/>
                      </a:cubicBezTo>
                      <a:cubicBezTo>
                        <a:pt x="737" y="442"/>
                        <a:pt x="737" y="442"/>
                        <a:pt x="737" y="442"/>
                      </a:cubicBezTo>
                      <a:cubicBezTo>
                        <a:pt x="737" y="442"/>
                        <a:pt x="737" y="442"/>
                        <a:pt x="737" y="442"/>
                      </a:cubicBezTo>
                      <a:cubicBezTo>
                        <a:pt x="738" y="442"/>
                        <a:pt x="739" y="441"/>
                        <a:pt x="740" y="441"/>
                      </a:cubicBezTo>
                      <a:cubicBezTo>
                        <a:pt x="741" y="440"/>
                        <a:pt x="741" y="440"/>
                        <a:pt x="741" y="440"/>
                      </a:cubicBezTo>
                      <a:cubicBezTo>
                        <a:pt x="742" y="440"/>
                        <a:pt x="743" y="440"/>
                        <a:pt x="743" y="439"/>
                      </a:cubicBezTo>
                      <a:cubicBezTo>
                        <a:pt x="744" y="439"/>
                        <a:pt x="744" y="439"/>
                        <a:pt x="744" y="439"/>
                      </a:cubicBezTo>
                      <a:cubicBezTo>
                        <a:pt x="745" y="439"/>
                        <a:pt x="746" y="438"/>
                        <a:pt x="747" y="438"/>
                      </a:cubicBezTo>
                      <a:cubicBezTo>
                        <a:pt x="748" y="438"/>
                        <a:pt x="748" y="438"/>
                        <a:pt x="748" y="438"/>
                      </a:cubicBezTo>
                      <a:cubicBezTo>
                        <a:pt x="748" y="437"/>
                        <a:pt x="749" y="437"/>
                        <a:pt x="750" y="436"/>
                      </a:cubicBezTo>
                      <a:cubicBezTo>
                        <a:pt x="750" y="436"/>
                        <a:pt x="750" y="436"/>
                        <a:pt x="750" y="436"/>
                      </a:cubicBezTo>
                      <a:cubicBezTo>
                        <a:pt x="751" y="436"/>
                        <a:pt x="751" y="436"/>
                        <a:pt x="751" y="436"/>
                      </a:cubicBezTo>
                      <a:cubicBezTo>
                        <a:pt x="751" y="436"/>
                        <a:pt x="752" y="435"/>
                        <a:pt x="752" y="435"/>
                      </a:cubicBezTo>
                      <a:cubicBezTo>
                        <a:pt x="753" y="435"/>
                        <a:pt x="753" y="435"/>
                        <a:pt x="753" y="435"/>
                      </a:cubicBezTo>
                      <a:cubicBezTo>
                        <a:pt x="753" y="435"/>
                        <a:pt x="753" y="435"/>
                        <a:pt x="753" y="435"/>
                      </a:cubicBezTo>
                      <a:cubicBezTo>
                        <a:pt x="754" y="434"/>
                        <a:pt x="754" y="434"/>
                        <a:pt x="754" y="434"/>
                      </a:cubicBezTo>
                      <a:cubicBezTo>
                        <a:pt x="754" y="434"/>
                        <a:pt x="755" y="434"/>
                        <a:pt x="755" y="434"/>
                      </a:cubicBezTo>
                      <a:cubicBezTo>
                        <a:pt x="756" y="433"/>
                        <a:pt x="756" y="433"/>
                        <a:pt x="757" y="433"/>
                      </a:cubicBezTo>
                      <a:cubicBezTo>
                        <a:pt x="757" y="433"/>
                        <a:pt x="757" y="432"/>
                        <a:pt x="758" y="432"/>
                      </a:cubicBezTo>
                      <a:cubicBezTo>
                        <a:pt x="758" y="432"/>
                        <a:pt x="758" y="432"/>
                        <a:pt x="758" y="432"/>
                      </a:cubicBezTo>
                      <a:cubicBezTo>
                        <a:pt x="759" y="431"/>
                        <a:pt x="759" y="431"/>
                        <a:pt x="759" y="431"/>
                      </a:cubicBezTo>
                      <a:cubicBezTo>
                        <a:pt x="760" y="431"/>
                        <a:pt x="760" y="431"/>
                        <a:pt x="760" y="431"/>
                      </a:cubicBezTo>
                      <a:cubicBezTo>
                        <a:pt x="761" y="430"/>
                        <a:pt x="761" y="430"/>
                        <a:pt x="761" y="430"/>
                      </a:cubicBezTo>
                      <a:cubicBezTo>
                        <a:pt x="761" y="430"/>
                        <a:pt x="761" y="430"/>
                        <a:pt x="761" y="430"/>
                      </a:cubicBezTo>
                      <a:cubicBezTo>
                        <a:pt x="762" y="429"/>
                        <a:pt x="762" y="429"/>
                        <a:pt x="762" y="429"/>
                      </a:cubicBezTo>
                      <a:cubicBezTo>
                        <a:pt x="763" y="429"/>
                        <a:pt x="763" y="429"/>
                        <a:pt x="763" y="429"/>
                      </a:cubicBezTo>
                      <a:cubicBezTo>
                        <a:pt x="764" y="428"/>
                        <a:pt x="764" y="428"/>
                        <a:pt x="764" y="428"/>
                      </a:cubicBezTo>
                      <a:cubicBezTo>
                        <a:pt x="764" y="428"/>
                        <a:pt x="765" y="428"/>
                        <a:pt x="765" y="427"/>
                      </a:cubicBezTo>
                      <a:cubicBezTo>
                        <a:pt x="766" y="427"/>
                        <a:pt x="766" y="427"/>
                        <a:pt x="766" y="427"/>
                      </a:cubicBezTo>
                      <a:cubicBezTo>
                        <a:pt x="766" y="426"/>
                        <a:pt x="766" y="426"/>
                        <a:pt x="766" y="426"/>
                      </a:cubicBezTo>
                      <a:cubicBezTo>
                        <a:pt x="767" y="426"/>
                        <a:pt x="767" y="426"/>
                        <a:pt x="767" y="426"/>
                      </a:cubicBezTo>
                      <a:cubicBezTo>
                        <a:pt x="767" y="426"/>
                        <a:pt x="767" y="426"/>
                        <a:pt x="767" y="426"/>
                      </a:cubicBezTo>
                      <a:cubicBezTo>
                        <a:pt x="768" y="425"/>
                        <a:pt x="768" y="425"/>
                        <a:pt x="768" y="425"/>
                      </a:cubicBezTo>
                      <a:cubicBezTo>
                        <a:pt x="768" y="425"/>
                        <a:pt x="769" y="424"/>
                        <a:pt x="769" y="424"/>
                      </a:cubicBezTo>
                      <a:cubicBezTo>
                        <a:pt x="769" y="423"/>
                        <a:pt x="769" y="423"/>
                        <a:pt x="769" y="423"/>
                      </a:cubicBezTo>
                      <a:cubicBezTo>
                        <a:pt x="770" y="423"/>
                        <a:pt x="770" y="423"/>
                        <a:pt x="770" y="423"/>
                      </a:cubicBezTo>
                      <a:cubicBezTo>
                        <a:pt x="770" y="423"/>
                        <a:pt x="770" y="423"/>
                        <a:pt x="770" y="423"/>
                      </a:cubicBezTo>
                      <a:cubicBezTo>
                        <a:pt x="770" y="422"/>
                        <a:pt x="771" y="422"/>
                        <a:pt x="771" y="422"/>
                      </a:cubicBezTo>
                      <a:cubicBezTo>
                        <a:pt x="771" y="421"/>
                        <a:pt x="771" y="421"/>
                        <a:pt x="771" y="421"/>
                      </a:cubicBezTo>
                      <a:cubicBezTo>
                        <a:pt x="772" y="421"/>
                        <a:pt x="772" y="420"/>
                        <a:pt x="772" y="420"/>
                      </a:cubicBezTo>
                      <a:cubicBezTo>
                        <a:pt x="772" y="420"/>
                        <a:pt x="772" y="420"/>
                        <a:pt x="772" y="420"/>
                      </a:cubicBezTo>
                      <a:cubicBezTo>
                        <a:pt x="772" y="420"/>
                        <a:pt x="772" y="420"/>
                        <a:pt x="772" y="420"/>
                      </a:cubicBezTo>
                      <a:cubicBezTo>
                        <a:pt x="772" y="420"/>
                        <a:pt x="772" y="420"/>
                        <a:pt x="772" y="420"/>
                      </a:cubicBezTo>
                      <a:cubicBezTo>
                        <a:pt x="773" y="418"/>
                        <a:pt x="773" y="418"/>
                        <a:pt x="773" y="418"/>
                      </a:cubicBezTo>
                      <a:cubicBezTo>
                        <a:pt x="773" y="418"/>
                        <a:pt x="773" y="418"/>
                        <a:pt x="773" y="418"/>
                      </a:cubicBezTo>
                      <a:cubicBezTo>
                        <a:pt x="774" y="418"/>
                        <a:pt x="774" y="417"/>
                        <a:pt x="774" y="417"/>
                      </a:cubicBezTo>
                      <a:cubicBezTo>
                        <a:pt x="774" y="416"/>
                        <a:pt x="775" y="415"/>
                        <a:pt x="775" y="414"/>
                      </a:cubicBezTo>
                      <a:cubicBezTo>
                        <a:pt x="810" y="339"/>
                        <a:pt x="844" y="263"/>
                        <a:pt x="879" y="188"/>
                      </a:cubicBezTo>
                      <a:cubicBezTo>
                        <a:pt x="892" y="160"/>
                        <a:pt x="905" y="132"/>
                        <a:pt x="917" y="104"/>
                      </a:cubicBezTo>
                      <a:cubicBezTo>
                        <a:pt x="919" y="102"/>
                        <a:pt x="919" y="99"/>
                        <a:pt x="919" y="97"/>
                      </a:cubicBezTo>
                      <a:cubicBezTo>
                        <a:pt x="920" y="96"/>
                        <a:pt x="920" y="95"/>
                        <a:pt x="919" y="94"/>
                      </a:cubicBezTo>
                      <a:cubicBezTo>
                        <a:pt x="919" y="93"/>
                        <a:pt x="919" y="93"/>
                        <a:pt x="919" y="93"/>
                      </a:cubicBezTo>
                    </a:path>
                  </a:pathLst>
                </a:custGeom>
                <a:solidFill>
                  <a:srgbClr val="D3A036"/>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sp>
              <p:nvSpPr>
                <p:cNvPr id="15" name="Freeform 156">
                  <a:extLst>
                    <a:ext uri="{FF2B5EF4-FFF2-40B4-BE49-F238E27FC236}">
                      <a16:creationId xmlns:a16="http://schemas.microsoft.com/office/drawing/2014/main" id="{9C0245CB-E271-E899-88C8-53D982E0101E}"/>
                    </a:ext>
                  </a:extLst>
                </p:cNvPr>
                <p:cNvSpPr>
                  <a:spLocks/>
                </p:cNvSpPr>
                <p:nvPr/>
              </p:nvSpPr>
              <p:spPr bwMode="auto">
                <a:xfrm>
                  <a:off x="2951147" y="3594643"/>
                  <a:ext cx="2619062" cy="432436"/>
                </a:xfrm>
                <a:custGeom>
                  <a:avLst/>
                  <a:gdLst>
                    <a:gd name="T0" fmla="*/ 923 w 928"/>
                    <a:gd name="T1" fmla="*/ 98 h 193"/>
                    <a:gd name="T2" fmla="*/ 456 w 928"/>
                    <a:gd name="T3" fmla="*/ 192 h 193"/>
                    <a:gd name="T4" fmla="*/ 4 w 928"/>
                    <a:gd name="T5" fmla="*/ 94 h 193"/>
                    <a:gd name="T6" fmla="*/ 472 w 928"/>
                    <a:gd name="T7" fmla="*/ 1 h 193"/>
                    <a:gd name="T8" fmla="*/ 923 w 928"/>
                    <a:gd name="T9" fmla="*/ 98 h 193"/>
                  </a:gdLst>
                  <a:ahLst/>
                  <a:cxnLst>
                    <a:cxn ang="0">
                      <a:pos x="T0" y="T1"/>
                    </a:cxn>
                    <a:cxn ang="0">
                      <a:pos x="T2" y="T3"/>
                    </a:cxn>
                    <a:cxn ang="0">
                      <a:pos x="T4" y="T5"/>
                    </a:cxn>
                    <a:cxn ang="0">
                      <a:pos x="T6" y="T7"/>
                    </a:cxn>
                    <a:cxn ang="0">
                      <a:pos x="T8" y="T9"/>
                    </a:cxn>
                  </a:cxnLst>
                  <a:rect l="0" t="0" r="r" b="b"/>
                  <a:pathLst>
                    <a:path w="928" h="193">
                      <a:moveTo>
                        <a:pt x="923" y="98"/>
                      </a:moveTo>
                      <a:cubicBezTo>
                        <a:pt x="919" y="151"/>
                        <a:pt x="710" y="193"/>
                        <a:pt x="456" y="192"/>
                      </a:cubicBezTo>
                      <a:cubicBezTo>
                        <a:pt x="202" y="191"/>
                        <a:pt x="0" y="147"/>
                        <a:pt x="4" y="94"/>
                      </a:cubicBezTo>
                      <a:cubicBezTo>
                        <a:pt x="9" y="42"/>
                        <a:pt x="218" y="0"/>
                        <a:pt x="472" y="1"/>
                      </a:cubicBezTo>
                      <a:cubicBezTo>
                        <a:pt x="726" y="1"/>
                        <a:pt x="928" y="45"/>
                        <a:pt x="923" y="98"/>
                      </a:cubicBezTo>
                    </a:path>
                  </a:pathLst>
                </a:custGeom>
                <a:solidFill>
                  <a:srgbClr val="B5872D"/>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grpSp>
          <p:grpSp>
            <p:nvGrpSpPr>
              <p:cNvPr id="6" name="Group 5">
                <a:extLst>
                  <a:ext uri="{FF2B5EF4-FFF2-40B4-BE49-F238E27FC236}">
                    <a16:creationId xmlns:a16="http://schemas.microsoft.com/office/drawing/2014/main" id="{655C1068-277E-180D-97D1-C92098A4B867}"/>
                  </a:ext>
                </a:extLst>
              </p:cNvPr>
              <p:cNvGrpSpPr/>
              <p:nvPr/>
            </p:nvGrpSpPr>
            <p:grpSpPr>
              <a:xfrm>
                <a:off x="2535869" y="5128631"/>
                <a:ext cx="3832590" cy="1323125"/>
                <a:chOff x="2490993" y="2652179"/>
                <a:chExt cx="3535793" cy="1220662"/>
              </a:xfrm>
            </p:grpSpPr>
            <p:sp>
              <p:nvSpPr>
                <p:cNvPr id="12" name="Freeform 163">
                  <a:extLst>
                    <a:ext uri="{FF2B5EF4-FFF2-40B4-BE49-F238E27FC236}">
                      <a16:creationId xmlns:a16="http://schemas.microsoft.com/office/drawing/2014/main" id="{5583FBBC-26C0-BA3F-E0F7-98EBFEF59094}"/>
                    </a:ext>
                  </a:extLst>
                </p:cNvPr>
                <p:cNvSpPr>
                  <a:spLocks/>
                </p:cNvSpPr>
                <p:nvPr/>
              </p:nvSpPr>
              <p:spPr bwMode="auto">
                <a:xfrm>
                  <a:off x="2508875" y="2655018"/>
                  <a:ext cx="3503607" cy="1217823"/>
                </a:xfrm>
                <a:custGeom>
                  <a:avLst/>
                  <a:gdLst>
                    <a:gd name="T0" fmla="*/ 1230 w 1242"/>
                    <a:gd name="T1" fmla="*/ 105 h 544"/>
                    <a:gd name="T2" fmla="*/ 1200 w 1242"/>
                    <a:gd name="T3" fmla="*/ 83 h 544"/>
                    <a:gd name="T4" fmla="*/ 1159 w 1242"/>
                    <a:gd name="T5" fmla="*/ 65 h 544"/>
                    <a:gd name="T6" fmla="*/ 1115 w 1242"/>
                    <a:gd name="T7" fmla="*/ 51 h 544"/>
                    <a:gd name="T8" fmla="*/ 1059 w 1242"/>
                    <a:gd name="T9" fmla="*/ 38 h 544"/>
                    <a:gd name="T10" fmla="*/ 993 w 1242"/>
                    <a:gd name="T11" fmla="*/ 26 h 544"/>
                    <a:gd name="T12" fmla="*/ 933 w 1242"/>
                    <a:gd name="T13" fmla="*/ 18 h 544"/>
                    <a:gd name="T14" fmla="*/ 859 w 1242"/>
                    <a:gd name="T15" fmla="*/ 10 h 544"/>
                    <a:gd name="T16" fmla="*/ 775 w 1242"/>
                    <a:gd name="T17" fmla="*/ 4 h 544"/>
                    <a:gd name="T18" fmla="*/ 712 w 1242"/>
                    <a:gd name="T19" fmla="*/ 2 h 544"/>
                    <a:gd name="T20" fmla="*/ 664 w 1242"/>
                    <a:gd name="T21" fmla="*/ 0 h 544"/>
                    <a:gd name="T22" fmla="*/ 601 w 1242"/>
                    <a:gd name="T23" fmla="*/ 0 h 544"/>
                    <a:gd name="T24" fmla="*/ 554 w 1242"/>
                    <a:gd name="T25" fmla="*/ 1 h 544"/>
                    <a:gd name="T26" fmla="*/ 491 w 1242"/>
                    <a:gd name="T27" fmla="*/ 3 h 544"/>
                    <a:gd name="T28" fmla="*/ 410 w 1242"/>
                    <a:gd name="T29" fmla="*/ 8 h 544"/>
                    <a:gd name="T30" fmla="*/ 361 w 1242"/>
                    <a:gd name="T31" fmla="*/ 12 h 544"/>
                    <a:gd name="T32" fmla="*/ 318 w 1242"/>
                    <a:gd name="T33" fmla="*/ 17 h 544"/>
                    <a:gd name="T34" fmla="*/ 271 w 1242"/>
                    <a:gd name="T35" fmla="*/ 23 h 544"/>
                    <a:gd name="T36" fmla="*/ 213 w 1242"/>
                    <a:gd name="T37" fmla="*/ 32 h 544"/>
                    <a:gd name="T38" fmla="*/ 160 w 1242"/>
                    <a:gd name="T39" fmla="*/ 43 h 544"/>
                    <a:gd name="T40" fmla="*/ 105 w 1242"/>
                    <a:gd name="T41" fmla="*/ 58 h 544"/>
                    <a:gd name="T42" fmla="*/ 65 w 1242"/>
                    <a:gd name="T43" fmla="*/ 72 h 544"/>
                    <a:gd name="T44" fmla="*/ 35 w 1242"/>
                    <a:gd name="T45" fmla="*/ 86 h 544"/>
                    <a:gd name="T46" fmla="*/ 16 w 1242"/>
                    <a:gd name="T47" fmla="*/ 100 h 544"/>
                    <a:gd name="T48" fmla="*/ 4 w 1242"/>
                    <a:gd name="T49" fmla="*/ 115 h 544"/>
                    <a:gd name="T50" fmla="*/ 1 w 1242"/>
                    <a:gd name="T51" fmla="*/ 133 h 544"/>
                    <a:gd name="T52" fmla="*/ 149 w 1242"/>
                    <a:gd name="T53" fmla="*/ 458 h 544"/>
                    <a:gd name="T54" fmla="*/ 156 w 1242"/>
                    <a:gd name="T55" fmla="*/ 466 h 544"/>
                    <a:gd name="T56" fmla="*/ 166 w 1242"/>
                    <a:gd name="T57" fmla="*/ 474 h 544"/>
                    <a:gd name="T58" fmla="*/ 180 w 1242"/>
                    <a:gd name="T59" fmla="*/ 482 h 544"/>
                    <a:gd name="T60" fmla="*/ 199 w 1242"/>
                    <a:gd name="T61" fmla="*/ 491 h 544"/>
                    <a:gd name="T62" fmla="*/ 218 w 1242"/>
                    <a:gd name="T63" fmla="*/ 498 h 544"/>
                    <a:gd name="T64" fmla="*/ 240 w 1242"/>
                    <a:gd name="T65" fmla="*/ 504 h 544"/>
                    <a:gd name="T66" fmla="*/ 268 w 1242"/>
                    <a:gd name="T67" fmla="*/ 511 h 544"/>
                    <a:gd name="T68" fmla="*/ 303 w 1242"/>
                    <a:gd name="T69" fmla="*/ 518 h 544"/>
                    <a:gd name="T70" fmla="*/ 333 w 1242"/>
                    <a:gd name="T71" fmla="*/ 524 h 544"/>
                    <a:gd name="T72" fmla="*/ 368 w 1242"/>
                    <a:gd name="T73" fmla="*/ 529 h 544"/>
                    <a:gd name="T74" fmla="*/ 408 w 1242"/>
                    <a:gd name="T75" fmla="*/ 533 h 544"/>
                    <a:gd name="T76" fmla="*/ 446 w 1242"/>
                    <a:gd name="T77" fmla="*/ 537 h 544"/>
                    <a:gd name="T78" fmla="*/ 493 w 1242"/>
                    <a:gd name="T79" fmla="*/ 540 h 544"/>
                    <a:gd name="T80" fmla="*/ 542 w 1242"/>
                    <a:gd name="T81" fmla="*/ 542 h 544"/>
                    <a:gd name="T82" fmla="*/ 587 w 1242"/>
                    <a:gd name="T83" fmla="*/ 543 h 544"/>
                    <a:gd name="T84" fmla="*/ 648 w 1242"/>
                    <a:gd name="T85" fmla="*/ 544 h 544"/>
                    <a:gd name="T86" fmla="*/ 695 w 1242"/>
                    <a:gd name="T87" fmla="*/ 543 h 544"/>
                    <a:gd name="T88" fmla="*/ 741 w 1242"/>
                    <a:gd name="T89" fmla="*/ 541 h 544"/>
                    <a:gd name="T90" fmla="*/ 778 w 1242"/>
                    <a:gd name="T91" fmla="*/ 538 h 544"/>
                    <a:gd name="T92" fmla="*/ 820 w 1242"/>
                    <a:gd name="T93" fmla="*/ 535 h 544"/>
                    <a:gd name="T94" fmla="*/ 860 w 1242"/>
                    <a:gd name="T95" fmla="*/ 530 h 544"/>
                    <a:gd name="T96" fmla="*/ 898 w 1242"/>
                    <a:gd name="T97" fmla="*/ 525 h 544"/>
                    <a:gd name="T98" fmla="*/ 933 w 1242"/>
                    <a:gd name="T99" fmla="*/ 520 h 544"/>
                    <a:gd name="T100" fmla="*/ 965 w 1242"/>
                    <a:gd name="T101" fmla="*/ 513 h 544"/>
                    <a:gd name="T102" fmla="*/ 1002 w 1242"/>
                    <a:gd name="T103" fmla="*/ 504 h 544"/>
                    <a:gd name="T104" fmla="*/ 1025 w 1242"/>
                    <a:gd name="T105" fmla="*/ 497 h 544"/>
                    <a:gd name="T106" fmla="*/ 1046 w 1242"/>
                    <a:gd name="T107" fmla="*/ 489 h 544"/>
                    <a:gd name="T108" fmla="*/ 1062 w 1242"/>
                    <a:gd name="T109" fmla="*/ 482 h 544"/>
                    <a:gd name="T110" fmla="*/ 1076 w 1242"/>
                    <a:gd name="T111" fmla="*/ 474 h 544"/>
                    <a:gd name="T112" fmla="*/ 1088 w 1242"/>
                    <a:gd name="T113" fmla="*/ 465 h 544"/>
                    <a:gd name="T114" fmla="*/ 1094 w 1242"/>
                    <a:gd name="T115" fmla="*/ 457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42" h="544">
                      <a:moveTo>
                        <a:pt x="1241" y="127"/>
                      </a:moveTo>
                      <a:cubicBezTo>
                        <a:pt x="1241" y="126"/>
                        <a:pt x="1241" y="125"/>
                        <a:pt x="1241" y="124"/>
                      </a:cubicBezTo>
                      <a:cubicBezTo>
                        <a:pt x="1241" y="124"/>
                        <a:pt x="1241" y="123"/>
                        <a:pt x="1241" y="123"/>
                      </a:cubicBezTo>
                      <a:cubicBezTo>
                        <a:pt x="1241" y="122"/>
                        <a:pt x="1240" y="121"/>
                        <a:pt x="1240" y="120"/>
                      </a:cubicBezTo>
                      <a:cubicBezTo>
                        <a:pt x="1240" y="120"/>
                        <a:pt x="1240" y="119"/>
                        <a:pt x="1240" y="119"/>
                      </a:cubicBezTo>
                      <a:cubicBezTo>
                        <a:pt x="1239" y="118"/>
                        <a:pt x="1239" y="117"/>
                        <a:pt x="1238" y="116"/>
                      </a:cubicBezTo>
                      <a:cubicBezTo>
                        <a:pt x="1238" y="115"/>
                        <a:pt x="1238" y="115"/>
                        <a:pt x="1238" y="115"/>
                      </a:cubicBezTo>
                      <a:cubicBezTo>
                        <a:pt x="1237" y="114"/>
                        <a:pt x="1237" y="113"/>
                        <a:pt x="1236" y="112"/>
                      </a:cubicBezTo>
                      <a:cubicBezTo>
                        <a:pt x="1235" y="111"/>
                        <a:pt x="1235" y="111"/>
                        <a:pt x="1235" y="111"/>
                      </a:cubicBezTo>
                      <a:cubicBezTo>
                        <a:pt x="1235" y="110"/>
                        <a:pt x="1234" y="109"/>
                        <a:pt x="1233" y="108"/>
                      </a:cubicBezTo>
                      <a:cubicBezTo>
                        <a:pt x="1233" y="108"/>
                        <a:pt x="1233" y="107"/>
                        <a:pt x="1232" y="107"/>
                      </a:cubicBezTo>
                      <a:cubicBezTo>
                        <a:pt x="1232" y="106"/>
                        <a:pt x="1231" y="105"/>
                        <a:pt x="1230" y="105"/>
                      </a:cubicBezTo>
                      <a:cubicBezTo>
                        <a:pt x="1230" y="104"/>
                        <a:pt x="1229" y="104"/>
                        <a:pt x="1229" y="103"/>
                      </a:cubicBezTo>
                      <a:cubicBezTo>
                        <a:pt x="1228" y="102"/>
                        <a:pt x="1227" y="102"/>
                        <a:pt x="1227" y="101"/>
                      </a:cubicBezTo>
                      <a:cubicBezTo>
                        <a:pt x="1226" y="101"/>
                        <a:pt x="1226" y="100"/>
                        <a:pt x="1225" y="100"/>
                      </a:cubicBezTo>
                      <a:cubicBezTo>
                        <a:pt x="1224" y="99"/>
                        <a:pt x="1223" y="98"/>
                        <a:pt x="1222" y="97"/>
                      </a:cubicBezTo>
                      <a:cubicBezTo>
                        <a:pt x="1221" y="96"/>
                        <a:pt x="1221" y="96"/>
                        <a:pt x="1221" y="96"/>
                      </a:cubicBezTo>
                      <a:cubicBezTo>
                        <a:pt x="1220" y="95"/>
                        <a:pt x="1218" y="94"/>
                        <a:pt x="1216" y="93"/>
                      </a:cubicBezTo>
                      <a:cubicBezTo>
                        <a:pt x="1216" y="93"/>
                        <a:pt x="1216" y="92"/>
                        <a:pt x="1215" y="92"/>
                      </a:cubicBezTo>
                      <a:cubicBezTo>
                        <a:pt x="1214" y="91"/>
                        <a:pt x="1213" y="90"/>
                        <a:pt x="1211" y="89"/>
                      </a:cubicBezTo>
                      <a:cubicBezTo>
                        <a:pt x="1211" y="89"/>
                        <a:pt x="1210" y="89"/>
                        <a:pt x="1210" y="88"/>
                      </a:cubicBezTo>
                      <a:cubicBezTo>
                        <a:pt x="1208" y="88"/>
                        <a:pt x="1207" y="87"/>
                        <a:pt x="1206" y="86"/>
                      </a:cubicBezTo>
                      <a:cubicBezTo>
                        <a:pt x="1205" y="86"/>
                        <a:pt x="1204" y="85"/>
                        <a:pt x="1204" y="85"/>
                      </a:cubicBezTo>
                      <a:cubicBezTo>
                        <a:pt x="1202" y="84"/>
                        <a:pt x="1201" y="83"/>
                        <a:pt x="1200" y="83"/>
                      </a:cubicBezTo>
                      <a:cubicBezTo>
                        <a:pt x="1199" y="82"/>
                        <a:pt x="1198" y="82"/>
                        <a:pt x="1198" y="81"/>
                      </a:cubicBezTo>
                      <a:cubicBezTo>
                        <a:pt x="1196" y="81"/>
                        <a:pt x="1194" y="80"/>
                        <a:pt x="1192" y="79"/>
                      </a:cubicBezTo>
                      <a:cubicBezTo>
                        <a:pt x="1191" y="78"/>
                        <a:pt x="1191" y="78"/>
                        <a:pt x="1191" y="78"/>
                      </a:cubicBezTo>
                      <a:cubicBezTo>
                        <a:pt x="1189" y="77"/>
                        <a:pt x="1187" y="76"/>
                        <a:pt x="1184" y="75"/>
                      </a:cubicBezTo>
                      <a:cubicBezTo>
                        <a:pt x="1184" y="75"/>
                        <a:pt x="1183" y="74"/>
                        <a:pt x="1182" y="74"/>
                      </a:cubicBezTo>
                      <a:cubicBezTo>
                        <a:pt x="1181" y="73"/>
                        <a:pt x="1179" y="73"/>
                        <a:pt x="1177" y="72"/>
                      </a:cubicBezTo>
                      <a:cubicBezTo>
                        <a:pt x="1176" y="71"/>
                        <a:pt x="1176" y="71"/>
                        <a:pt x="1176" y="71"/>
                      </a:cubicBezTo>
                      <a:cubicBezTo>
                        <a:pt x="1175" y="71"/>
                        <a:pt x="1175" y="71"/>
                        <a:pt x="1174" y="71"/>
                      </a:cubicBezTo>
                      <a:cubicBezTo>
                        <a:pt x="1173" y="70"/>
                        <a:pt x="1171" y="70"/>
                        <a:pt x="1170" y="69"/>
                      </a:cubicBezTo>
                      <a:cubicBezTo>
                        <a:pt x="1169" y="69"/>
                        <a:pt x="1168" y="68"/>
                        <a:pt x="1167" y="68"/>
                      </a:cubicBezTo>
                      <a:cubicBezTo>
                        <a:pt x="1165" y="67"/>
                        <a:pt x="1164" y="67"/>
                        <a:pt x="1163" y="66"/>
                      </a:cubicBezTo>
                      <a:cubicBezTo>
                        <a:pt x="1161" y="66"/>
                        <a:pt x="1160" y="65"/>
                        <a:pt x="1159" y="65"/>
                      </a:cubicBezTo>
                      <a:cubicBezTo>
                        <a:pt x="1158" y="64"/>
                        <a:pt x="1156" y="64"/>
                        <a:pt x="1155" y="63"/>
                      </a:cubicBezTo>
                      <a:cubicBezTo>
                        <a:pt x="1154" y="63"/>
                        <a:pt x="1152" y="63"/>
                        <a:pt x="1151" y="62"/>
                      </a:cubicBezTo>
                      <a:cubicBezTo>
                        <a:pt x="1150" y="62"/>
                        <a:pt x="1148" y="61"/>
                        <a:pt x="1146" y="61"/>
                      </a:cubicBezTo>
                      <a:cubicBezTo>
                        <a:pt x="1146" y="60"/>
                        <a:pt x="1145" y="60"/>
                        <a:pt x="1144" y="60"/>
                      </a:cubicBezTo>
                      <a:cubicBezTo>
                        <a:pt x="1144" y="60"/>
                        <a:pt x="1143" y="59"/>
                        <a:pt x="1143" y="59"/>
                      </a:cubicBezTo>
                      <a:cubicBezTo>
                        <a:pt x="1142" y="59"/>
                        <a:pt x="1141" y="59"/>
                        <a:pt x="1140" y="58"/>
                      </a:cubicBezTo>
                      <a:cubicBezTo>
                        <a:pt x="1138" y="58"/>
                        <a:pt x="1136" y="57"/>
                        <a:pt x="1135" y="57"/>
                      </a:cubicBezTo>
                      <a:cubicBezTo>
                        <a:pt x="1134" y="57"/>
                        <a:pt x="1133" y="56"/>
                        <a:pt x="1132" y="56"/>
                      </a:cubicBezTo>
                      <a:cubicBezTo>
                        <a:pt x="1130" y="55"/>
                        <a:pt x="1128" y="55"/>
                        <a:pt x="1127" y="54"/>
                      </a:cubicBezTo>
                      <a:cubicBezTo>
                        <a:pt x="1126" y="54"/>
                        <a:pt x="1125" y="54"/>
                        <a:pt x="1124" y="54"/>
                      </a:cubicBezTo>
                      <a:cubicBezTo>
                        <a:pt x="1122" y="53"/>
                        <a:pt x="1120" y="52"/>
                        <a:pt x="1118" y="52"/>
                      </a:cubicBezTo>
                      <a:cubicBezTo>
                        <a:pt x="1117" y="52"/>
                        <a:pt x="1116" y="51"/>
                        <a:pt x="1115" y="51"/>
                      </a:cubicBezTo>
                      <a:cubicBezTo>
                        <a:pt x="1115" y="51"/>
                        <a:pt x="1115" y="51"/>
                        <a:pt x="1115" y="51"/>
                      </a:cubicBezTo>
                      <a:cubicBezTo>
                        <a:pt x="1115" y="51"/>
                        <a:pt x="1114" y="51"/>
                        <a:pt x="1114" y="51"/>
                      </a:cubicBezTo>
                      <a:cubicBezTo>
                        <a:pt x="1110" y="50"/>
                        <a:pt x="1107" y="49"/>
                        <a:pt x="1103" y="48"/>
                      </a:cubicBezTo>
                      <a:cubicBezTo>
                        <a:pt x="1102" y="48"/>
                        <a:pt x="1101" y="47"/>
                        <a:pt x="1100" y="47"/>
                      </a:cubicBezTo>
                      <a:cubicBezTo>
                        <a:pt x="1096" y="46"/>
                        <a:pt x="1092" y="45"/>
                        <a:pt x="1087" y="44"/>
                      </a:cubicBezTo>
                      <a:cubicBezTo>
                        <a:pt x="1087" y="44"/>
                        <a:pt x="1087" y="44"/>
                        <a:pt x="1087" y="44"/>
                      </a:cubicBezTo>
                      <a:cubicBezTo>
                        <a:pt x="1086" y="44"/>
                        <a:pt x="1086" y="44"/>
                        <a:pt x="1086" y="44"/>
                      </a:cubicBezTo>
                      <a:cubicBezTo>
                        <a:pt x="1083" y="43"/>
                        <a:pt x="1079" y="42"/>
                        <a:pt x="1076" y="41"/>
                      </a:cubicBezTo>
                      <a:cubicBezTo>
                        <a:pt x="1074" y="41"/>
                        <a:pt x="1073" y="41"/>
                        <a:pt x="1072" y="41"/>
                      </a:cubicBezTo>
                      <a:cubicBezTo>
                        <a:pt x="1069" y="40"/>
                        <a:pt x="1066" y="39"/>
                        <a:pt x="1063" y="39"/>
                      </a:cubicBezTo>
                      <a:cubicBezTo>
                        <a:pt x="1062" y="38"/>
                        <a:pt x="1061" y="38"/>
                        <a:pt x="1061" y="38"/>
                      </a:cubicBezTo>
                      <a:cubicBezTo>
                        <a:pt x="1060" y="38"/>
                        <a:pt x="1059" y="38"/>
                        <a:pt x="1059" y="38"/>
                      </a:cubicBezTo>
                      <a:cubicBezTo>
                        <a:pt x="1056" y="37"/>
                        <a:pt x="1053" y="37"/>
                        <a:pt x="1050" y="36"/>
                      </a:cubicBezTo>
                      <a:cubicBezTo>
                        <a:pt x="1049" y="36"/>
                        <a:pt x="1048" y="36"/>
                        <a:pt x="1047" y="35"/>
                      </a:cubicBezTo>
                      <a:cubicBezTo>
                        <a:pt x="1043" y="35"/>
                        <a:pt x="1039" y="34"/>
                        <a:pt x="1035" y="33"/>
                      </a:cubicBezTo>
                      <a:cubicBezTo>
                        <a:pt x="1034" y="33"/>
                        <a:pt x="1034" y="33"/>
                        <a:pt x="1034" y="33"/>
                      </a:cubicBezTo>
                      <a:cubicBezTo>
                        <a:pt x="1033" y="33"/>
                        <a:pt x="1033" y="33"/>
                        <a:pt x="1032" y="33"/>
                      </a:cubicBezTo>
                      <a:cubicBezTo>
                        <a:pt x="1029" y="32"/>
                        <a:pt x="1026" y="31"/>
                        <a:pt x="1023" y="31"/>
                      </a:cubicBezTo>
                      <a:cubicBezTo>
                        <a:pt x="1021" y="31"/>
                        <a:pt x="1020" y="30"/>
                        <a:pt x="1018" y="30"/>
                      </a:cubicBezTo>
                      <a:cubicBezTo>
                        <a:pt x="1016" y="30"/>
                        <a:pt x="1013" y="29"/>
                        <a:pt x="1011" y="29"/>
                      </a:cubicBezTo>
                      <a:cubicBezTo>
                        <a:pt x="1010" y="29"/>
                        <a:pt x="1009" y="29"/>
                        <a:pt x="1009" y="28"/>
                      </a:cubicBezTo>
                      <a:cubicBezTo>
                        <a:pt x="1008" y="28"/>
                        <a:pt x="1007" y="28"/>
                        <a:pt x="1005" y="28"/>
                      </a:cubicBezTo>
                      <a:cubicBezTo>
                        <a:pt x="1003" y="28"/>
                        <a:pt x="1001" y="27"/>
                        <a:pt x="998" y="27"/>
                      </a:cubicBezTo>
                      <a:cubicBezTo>
                        <a:pt x="997" y="26"/>
                        <a:pt x="995" y="26"/>
                        <a:pt x="993" y="26"/>
                      </a:cubicBezTo>
                      <a:cubicBezTo>
                        <a:pt x="991" y="26"/>
                        <a:pt x="988" y="25"/>
                        <a:pt x="986" y="25"/>
                      </a:cubicBezTo>
                      <a:cubicBezTo>
                        <a:pt x="985" y="25"/>
                        <a:pt x="984" y="25"/>
                        <a:pt x="983" y="24"/>
                      </a:cubicBezTo>
                      <a:cubicBezTo>
                        <a:pt x="982" y="24"/>
                        <a:pt x="981" y="24"/>
                        <a:pt x="980" y="24"/>
                      </a:cubicBezTo>
                      <a:cubicBezTo>
                        <a:pt x="978" y="24"/>
                        <a:pt x="976" y="23"/>
                        <a:pt x="974" y="23"/>
                      </a:cubicBezTo>
                      <a:cubicBezTo>
                        <a:pt x="972" y="23"/>
                        <a:pt x="970" y="22"/>
                        <a:pt x="968" y="22"/>
                      </a:cubicBezTo>
                      <a:cubicBezTo>
                        <a:pt x="965" y="22"/>
                        <a:pt x="963" y="22"/>
                        <a:pt x="961" y="21"/>
                      </a:cubicBezTo>
                      <a:cubicBezTo>
                        <a:pt x="960" y="21"/>
                        <a:pt x="959" y="21"/>
                        <a:pt x="958" y="21"/>
                      </a:cubicBezTo>
                      <a:cubicBezTo>
                        <a:pt x="957" y="21"/>
                        <a:pt x="956" y="21"/>
                        <a:pt x="955" y="20"/>
                      </a:cubicBezTo>
                      <a:cubicBezTo>
                        <a:pt x="953" y="20"/>
                        <a:pt x="951" y="20"/>
                        <a:pt x="949" y="20"/>
                      </a:cubicBezTo>
                      <a:cubicBezTo>
                        <a:pt x="947" y="19"/>
                        <a:pt x="944" y="19"/>
                        <a:pt x="942" y="19"/>
                      </a:cubicBezTo>
                      <a:cubicBezTo>
                        <a:pt x="940" y="19"/>
                        <a:pt x="938" y="18"/>
                        <a:pt x="936" y="18"/>
                      </a:cubicBezTo>
                      <a:cubicBezTo>
                        <a:pt x="935" y="18"/>
                        <a:pt x="934" y="18"/>
                        <a:pt x="933" y="18"/>
                      </a:cubicBezTo>
                      <a:cubicBezTo>
                        <a:pt x="932" y="17"/>
                        <a:pt x="930" y="17"/>
                        <a:pt x="929" y="17"/>
                      </a:cubicBezTo>
                      <a:cubicBezTo>
                        <a:pt x="927" y="17"/>
                        <a:pt x="925" y="17"/>
                        <a:pt x="923" y="17"/>
                      </a:cubicBezTo>
                      <a:cubicBezTo>
                        <a:pt x="921" y="16"/>
                        <a:pt x="919" y="16"/>
                        <a:pt x="917" y="16"/>
                      </a:cubicBezTo>
                      <a:cubicBezTo>
                        <a:pt x="914" y="15"/>
                        <a:pt x="912" y="15"/>
                        <a:pt x="910" y="15"/>
                      </a:cubicBezTo>
                      <a:cubicBezTo>
                        <a:pt x="909" y="15"/>
                        <a:pt x="908" y="15"/>
                        <a:pt x="908" y="15"/>
                      </a:cubicBezTo>
                      <a:cubicBezTo>
                        <a:pt x="907" y="15"/>
                        <a:pt x="906" y="15"/>
                        <a:pt x="906" y="15"/>
                      </a:cubicBezTo>
                      <a:cubicBezTo>
                        <a:pt x="899" y="14"/>
                        <a:pt x="891" y="13"/>
                        <a:pt x="884" y="12"/>
                      </a:cubicBezTo>
                      <a:cubicBezTo>
                        <a:pt x="883" y="12"/>
                        <a:pt x="883" y="12"/>
                        <a:pt x="883" y="12"/>
                      </a:cubicBezTo>
                      <a:cubicBezTo>
                        <a:pt x="882" y="12"/>
                        <a:pt x="881" y="12"/>
                        <a:pt x="881" y="12"/>
                      </a:cubicBezTo>
                      <a:cubicBezTo>
                        <a:pt x="874" y="11"/>
                        <a:pt x="867" y="11"/>
                        <a:pt x="860" y="10"/>
                      </a:cubicBezTo>
                      <a:cubicBezTo>
                        <a:pt x="859" y="10"/>
                        <a:pt x="859" y="10"/>
                        <a:pt x="859" y="10"/>
                      </a:cubicBezTo>
                      <a:cubicBezTo>
                        <a:pt x="859" y="10"/>
                        <a:pt x="859" y="10"/>
                        <a:pt x="859" y="10"/>
                      </a:cubicBezTo>
                      <a:cubicBezTo>
                        <a:pt x="852" y="9"/>
                        <a:pt x="845" y="9"/>
                        <a:pt x="838" y="8"/>
                      </a:cubicBezTo>
                      <a:cubicBezTo>
                        <a:pt x="837" y="8"/>
                        <a:pt x="837" y="8"/>
                        <a:pt x="836" y="8"/>
                      </a:cubicBezTo>
                      <a:cubicBezTo>
                        <a:pt x="835" y="8"/>
                        <a:pt x="834" y="8"/>
                        <a:pt x="834" y="8"/>
                      </a:cubicBezTo>
                      <a:cubicBezTo>
                        <a:pt x="828" y="8"/>
                        <a:pt x="822" y="7"/>
                        <a:pt x="815" y="7"/>
                      </a:cubicBezTo>
                      <a:cubicBezTo>
                        <a:pt x="815" y="7"/>
                        <a:pt x="815" y="7"/>
                        <a:pt x="815" y="7"/>
                      </a:cubicBezTo>
                      <a:cubicBezTo>
                        <a:pt x="815" y="7"/>
                        <a:pt x="814" y="7"/>
                        <a:pt x="813" y="6"/>
                      </a:cubicBezTo>
                      <a:cubicBezTo>
                        <a:pt x="808" y="6"/>
                        <a:pt x="803" y="6"/>
                        <a:pt x="798" y="6"/>
                      </a:cubicBezTo>
                      <a:cubicBezTo>
                        <a:pt x="797" y="5"/>
                        <a:pt x="797" y="5"/>
                        <a:pt x="796" y="5"/>
                      </a:cubicBezTo>
                      <a:cubicBezTo>
                        <a:pt x="795" y="5"/>
                        <a:pt x="793" y="5"/>
                        <a:pt x="792" y="5"/>
                      </a:cubicBezTo>
                      <a:cubicBezTo>
                        <a:pt x="788" y="5"/>
                        <a:pt x="784" y="5"/>
                        <a:pt x="781" y="4"/>
                      </a:cubicBezTo>
                      <a:cubicBezTo>
                        <a:pt x="779" y="4"/>
                        <a:pt x="778" y="4"/>
                        <a:pt x="777" y="4"/>
                      </a:cubicBezTo>
                      <a:cubicBezTo>
                        <a:pt x="776" y="4"/>
                        <a:pt x="776" y="4"/>
                        <a:pt x="775" y="4"/>
                      </a:cubicBezTo>
                      <a:cubicBezTo>
                        <a:pt x="772" y="4"/>
                        <a:pt x="770" y="4"/>
                        <a:pt x="767" y="4"/>
                      </a:cubicBezTo>
                      <a:cubicBezTo>
                        <a:pt x="766" y="4"/>
                        <a:pt x="764" y="4"/>
                        <a:pt x="763" y="4"/>
                      </a:cubicBezTo>
                      <a:cubicBezTo>
                        <a:pt x="762" y="4"/>
                        <a:pt x="761" y="3"/>
                        <a:pt x="760" y="3"/>
                      </a:cubicBezTo>
                      <a:cubicBezTo>
                        <a:pt x="757" y="3"/>
                        <a:pt x="755" y="3"/>
                        <a:pt x="753" y="3"/>
                      </a:cubicBezTo>
                      <a:cubicBezTo>
                        <a:pt x="751" y="3"/>
                        <a:pt x="750" y="3"/>
                        <a:pt x="748" y="3"/>
                      </a:cubicBezTo>
                      <a:cubicBezTo>
                        <a:pt x="747" y="3"/>
                        <a:pt x="746" y="3"/>
                        <a:pt x="745" y="3"/>
                      </a:cubicBezTo>
                      <a:cubicBezTo>
                        <a:pt x="742" y="3"/>
                        <a:pt x="740" y="3"/>
                        <a:pt x="738" y="2"/>
                      </a:cubicBezTo>
                      <a:cubicBezTo>
                        <a:pt x="736" y="2"/>
                        <a:pt x="735" y="2"/>
                        <a:pt x="734" y="2"/>
                      </a:cubicBezTo>
                      <a:cubicBezTo>
                        <a:pt x="732" y="2"/>
                        <a:pt x="730" y="2"/>
                        <a:pt x="729" y="2"/>
                      </a:cubicBezTo>
                      <a:cubicBezTo>
                        <a:pt x="727" y="2"/>
                        <a:pt x="726" y="2"/>
                        <a:pt x="724" y="2"/>
                      </a:cubicBezTo>
                      <a:cubicBezTo>
                        <a:pt x="724" y="2"/>
                        <a:pt x="723" y="2"/>
                        <a:pt x="723" y="2"/>
                      </a:cubicBezTo>
                      <a:cubicBezTo>
                        <a:pt x="719" y="2"/>
                        <a:pt x="716" y="2"/>
                        <a:pt x="712" y="2"/>
                      </a:cubicBezTo>
                      <a:cubicBezTo>
                        <a:pt x="711" y="2"/>
                        <a:pt x="711" y="2"/>
                        <a:pt x="711" y="2"/>
                      </a:cubicBezTo>
                      <a:cubicBezTo>
                        <a:pt x="710" y="2"/>
                        <a:pt x="709" y="1"/>
                        <a:pt x="708" y="1"/>
                      </a:cubicBezTo>
                      <a:cubicBezTo>
                        <a:pt x="706" y="1"/>
                        <a:pt x="704" y="1"/>
                        <a:pt x="702" y="1"/>
                      </a:cubicBezTo>
                      <a:cubicBezTo>
                        <a:pt x="700" y="1"/>
                        <a:pt x="699" y="1"/>
                        <a:pt x="697" y="1"/>
                      </a:cubicBezTo>
                      <a:cubicBezTo>
                        <a:pt x="696" y="1"/>
                        <a:pt x="695" y="1"/>
                        <a:pt x="693" y="1"/>
                      </a:cubicBezTo>
                      <a:cubicBezTo>
                        <a:pt x="693" y="1"/>
                        <a:pt x="692" y="1"/>
                        <a:pt x="691" y="1"/>
                      </a:cubicBezTo>
                      <a:cubicBezTo>
                        <a:pt x="687" y="1"/>
                        <a:pt x="684" y="1"/>
                        <a:pt x="681" y="1"/>
                      </a:cubicBezTo>
                      <a:cubicBezTo>
                        <a:pt x="680" y="1"/>
                        <a:pt x="680" y="1"/>
                        <a:pt x="680" y="1"/>
                      </a:cubicBezTo>
                      <a:cubicBezTo>
                        <a:pt x="679" y="1"/>
                        <a:pt x="679" y="1"/>
                        <a:pt x="678" y="1"/>
                      </a:cubicBezTo>
                      <a:cubicBezTo>
                        <a:pt x="676" y="1"/>
                        <a:pt x="674" y="1"/>
                        <a:pt x="672" y="1"/>
                      </a:cubicBezTo>
                      <a:cubicBezTo>
                        <a:pt x="670" y="1"/>
                        <a:pt x="667" y="1"/>
                        <a:pt x="664" y="0"/>
                      </a:cubicBezTo>
                      <a:cubicBezTo>
                        <a:pt x="664" y="0"/>
                        <a:pt x="664" y="0"/>
                        <a:pt x="664" y="0"/>
                      </a:cubicBezTo>
                      <a:cubicBezTo>
                        <a:pt x="663" y="0"/>
                        <a:pt x="663" y="0"/>
                        <a:pt x="663" y="0"/>
                      </a:cubicBezTo>
                      <a:cubicBezTo>
                        <a:pt x="661" y="0"/>
                        <a:pt x="658" y="0"/>
                        <a:pt x="656" y="0"/>
                      </a:cubicBezTo>
                      <a:cubicBezTo>
                        <a:pt x="654" y="0"/>
                        <a:pt x="651" y="0"/>
                        <a:pt x="649" y="0"/>
                      </a:cubicBezTo>
                      <a:cubicBezTo>
                        <a:pt x="648" y="0"/>
                        <a:pt x="648" y="0"/>
                        <a:pt x="647" y="0"/>
                      </a:cubicBezTo>
                      <a:cubicBezTo>
                        <a:pt x="644" y="0"/>
                        <a:pt x="642" y="0"/>
                        <a:pt x="639" y="0"/>
                      </a:cubicBezTo>
                      <a:cubicBezTo>
                        <a:pt x="637" y="0"/>
                        <a:pt x="634" y="0"/>
                        <a:pt x="632" y="0"/>
                      </a:cubicBezTo>
                      <a:cubicBezTo>
                        <a:pt x="631" y="0"/>
                        <a:pt x="631" y="0"/>
                        <a:pt x="631" y="0"/>
                      </a:cubicBezTo>
                      <a:cubicBezTo>
                        <a:pt x="628" y="0"/>
                        <a:pt x="626" y="0"/>
                        <a:pt x="623" y="0"/>
                      </a:cubicBezTo>
                      <a:cubicBezTo>
                        <a:pt x="621" y="0"/>
                        <a:pt x="618" y="0"/>
                        <a:pt x="616" y="0"/>
                      </a:cubicBezTo>
                      <a:cubicBezTo>
                        <a:pt x="616" y="0"/>
                        <a:pt x="616" y="0"/>
                        <a:pt x="616" y="0"/>
                      </a:cubicBezTo>
                      <a:cubicBezTo>
                        <a:pt x="613" y="0"/>
                        <a:pt x="611" y="0"/>
                        <a:pt x="608" y="0"/>
                      </a:cubicBezTo>
                      <a:cubicBezTo>
                        <a:pt x="606" y="0"/>
                        <a:pt x="603" y="0"/>
                        <a:pt x="601" y="0"/>
                      </a:cubicBezTo>
                      <a:cubicBezTo>
                        <a:pt x="600" y="0"/>
                        <a:pt x="600" y="0"/>
                        <a:pt x="600" y="0"/>
                      </a:cubicBezTo>
                      <a:cubicBezTo>
                        <a:pt x="600" y="0"/>
                        <a:pt x="599" y="0"/>
                        <a:pt x="599" y="0"/>
                      </a:cubicBezTo>
                      <a:cubicBezTo>
                        <a:pt x="597" y="0"/>
                        <a:pt x="595" y="0"/>
                        <a:pt x="593" y="0"/>
                      </a:cubicBezTo>
                      <a:cubicBezTo>
                        <a:pt x="591" y="0"/>
                        <a:pt x="588" y="0"/>
                        <a:pt x="586" y="0"/>
                      </a:cubicBezTo>
                      <a:cubicBezTo>
                        <a:pt x="585" y="0"/>
                        <a:pt x="585" y="0"/>
                        <a:pt x="585" y="0"/>
                      </a:cubicBezTo>
                      <a:cubicBezTo>
                        <a:pt x="584" y="0"/>
                        <a:pt x="584" y="0"/>
                        <a:pt x="583" y="0"/>
                      </a:cubicBezTo>
                      <a:cubicBezTo>
                        <a:pt x="581" y="0"/>
                        <a:pt x="580" y="0"/>
                        <a:pt x="578" y="0"/>
                      </a:cubicBezTo>
                      <a:cubicBezTo>
                        <a:pt x="575" y="1"/>
                        <a:pt x="572" y="1"/>
                        <a:pt x="569" y="1"/>
                      </a:cubicBezTo>
                      <a:cubicBezTo>
                        <a:pt x="569" y="1"/>
                        <a:pt x="569" y="1"/>
                        <a:pt x="569" y="1"/>
                      </a:cubicBezTo>
                      <a:cubicBezTo>
                        <a:pt x="568" y="1"/>
                        <a:pt x="568" y="1"/>
                        <a:pt x="567" y="1"/>
                      </a:cubicBezTo>
                      <a:cubicBezTo>
                        <a:pt x="565" y="1"/>
                        <a:pt x="563" y="1"/>
                        <a:pt x="561" y="1"/>
                      </a:cubicBezTo>
                      <a:cubicBezTo>
                        <a:pt x="558" y="1"/>
                        <a:pt x="556" y="1"/>
                        <a:pt x="554" y="1"/>
                      </a:cubicBezTo>
                      <a:cubicBezTo>
                        <a:pt x="553" y="1"/>
                        <a:pt x="553" y="1"/>
                        <a:pt x="552" y="1"/>
                      </a:cubicBezTo>
                      <a:cubicBezTo>
                        <a:pt x="552" y="1"/>
                        <a:pt x="552" y="1"/>
                        <a:pt x="552" y="1"/>
                      </a:cubicBezTo>
                      <a:cubicBezTo>
                        <a:pt x="549" y="1"/>
                        <a:pt x="546" y="1"/>
                        <a:pt x="543" y="1"/>
                      </a:cubicBezTo>
                      <a:cubicBezTo>
                        <a:pt x="542" y="1"/>
                        <a:pt x="540" y="1"/>
                        <a:pt x="538" y="1"/>
                      </a:cubicBezTo>
                      <a:cubicBezTo>
                        <a:pt x="538" y="1"/>
                        <a:pt x="537" y="1"/>
                        <a:pt x="537" y="1"/>
                      </a:cubicBezTo>
                      <a:cubicBezTo>
                        <a:pt x="536" y="1"/>
                        <a:pt x="535" y="1"/>
                        <a:pt x="535" y="1"/>
                      </a:cubicBezTo>
                      <a:cubicBezTo>
                        <a:pt x="531" y="2"/>
                        <a:pt x="527" y="2"/>
                        <a:pt x="523" y="2"/>
                      </a:cubicBezTo>
                      <a:cubicBezTo>
                        <a:pt x="522" y="2"/>
                        <a:pt x="522" y="2"/>
                        <a:pt x="522" y="2"/>
                      </a:cubicBezTo>
                      <a:cubicBezTo>
                        <a:pt x="519" y="2"/>
                        <a:pt x="515" y="2"/>
                        <a:pt x="512" y="2"/>
                      </a:cubicBezTo>
                      <a:cubicBezTo>
                        <a:pt x="510" y="2"/>
                        <a:pt x="508" y="2"/>
                        <a:pt x="507" y="2"/>
                      </a:cubicBezTo>
                      <a:cubicBezTo>
                        <a:pt x="507" y="2"/>
                        <a:pt x="507" y="2"/>
                        <a:pt x="507" y="2"/>
                      </a:cubicBezTo>
                      <a:cubicBezTo>
                        <a:pt x="501" y="3"/>
                        <a:pt x="496" y="3"/>
                        <a:pt x="491" y="3"/>
                      </a:cubicBezTo>
                      <a:cubicBezTo>
                        <a:pt x="491" y="3"/>
                        <a:pt x="491" y="3"/>
                        <a:pt x="491" y="3"/>
                      </a:cubicBezTo>
                      <a:cubicBezTo>
                        <a:pt x="491" y="3"/>
                        <a:pt x="491" y="3"/>
                        <a:pt x="491" y="3"/>
                      </a:cubicBezTo>
                      <a:cubicBezTo>
                        <a:pt x="482" y="3"/>
                        <a:pt x="473" y="4"/>
                        <a:pt x="464" y="4"/>
                      </a:cubicBezTo>
                      <a:cubicBezTo>
                        <a:pt x="463" y="4"/>
                        <a:pt x="463" y="4"/>
                        <a:pt x="462" y="4"/>
                      </a:cubicBezTo>
                      <a:cubicBezTo>
                        <a:pt x="454" y="5"/>
                        <a:pt x="445" y="5"/>
                        <a:pt x="436" y="6"/>
                      </a:cubicBezTo>
                      <a:cubicBezTo>
                        <a:pt x="436" y="6"/>
                        <a:pt x="435" y="6"/>
                        <a:pt x="435" y="6"/>
                      </a:cubicBezTo>
                      <a:cubicBezTo>
                        <a:pt x="434" y="6"/>
                        <a:pt x="434" y="6"/>
                        <a:pt x="433" y="6"/>
                      </a:cubicBezTo>
                      <a:cubicBezTo>
                        <a:pt x="432" y="6"/>
                        <a:pt x="430" y="6"/>
                        <a:pt x="428" y="7"/>
                      </a:cubicBezTo>
                      <a:cubicBezTo>
                        <a:pt x="426" y="7"/>
                        <a:pt x="424" y="7"/>
                        <a:pt x="422" y="7"/>
                      </a:cubicBezTo>
                      <a:cubicBezTo>
                        <a:pt x="421" y="7"/>
                        <a:pt x="421" y="7"/>
                        <a:pt x="420" y="7"/>
                      </a:cubicBezTo>
                      <a:cubicBezTo>
                        <a:pt x="418" y="7"/>
                        <a:pt x="416" y="7"/>
                        <a:pt x="414" y="7"/>
                      </a:cubicBezTo>
                      <a:cubicBezTo>
                        <a:pt x="413" y="8"/>
                        <a:pt x="411" y="8"/>
                        <a:pt x="410" y="8"/>
                      </a:cubicBezTo>
                      <a:cubicBezTo>
                        <a:pt x="408" y="8"/>
                        <a:pt x="407" y="8"/>
                        <a:pt x="406" y="8"/>
                      </a:cubicBezTo>
                      <a:cubicBezTo>
                        <a:pt x="404" y="8"/>
                        <a:pt x="402" y="8"/>
                        <a:pt x="401" y="9"/>
                      </a:cubicBezTo>
                      <a:cubicBezTo>
                        <a:pt x="399" y="9"/>
                        <a:pt x="398" y="9"/>
                        <a:pt x="397" y="9"/>
                      </a:cubicBezTo>
                      <a:cubicBezTo>
                        <a:pt x="395" y="9"/>
                        <a:pt x="394" y="9"/>
                        <a:pt x="392" y="9"/>
                      </a:cubicBezTo>
                      <a:cubicBezTo>
                        <a:pt x="391" y="9"/>
                        <a:pt x="389" y="9"/>
                        <a:pt x="388" y="10"/>
                      </a:cubicBezTo>
                      <a:cubicBezTo>
                        <a:pt x="387" y="10"/>
                        <a:pt x="387" y="10"/>
                        <a:pt x="386" y="10"/>
                      </a:cubicBezTo>
                      <a:cubicBezTo>
                        <a:pt x="383" y="10"/>
                        <a:pt x="380" y="10"/>
                        <a:pt x="377" y="10"/>
                      </a:cubicBezTo>
                      <a:cubicBezTo>
                        <a:pt x="377" y="11"/>
                        <a:pt x="377" y="11"/>
                        <a:pt x="376" y="11"/>
                      </a:cubicBezTo>
                      <a:cubicBezTo>
                        <a:pt x="375" y="11"/>
                        <a:pt x="375" y="11"/>
                        <a:pt x="374" y="11"/>
                      </a:cubicBezTo>
                      <a:cubicBezTo>
                        <a:pt x="372" y="11"/>
                        <a:pt x="370" y="11"/>
                        <a:pt x="369" y="11"/>
                      </a:cubicBezTo>
                      <a:cubicBezTo>
                        <a:pt x="367" y="11"/>
                        <a:pt x="365" y="12"/>
                        <a:pt x="363" y="12"/>
                      </a:cubicBezTo>
                      <a:cubicBezTo>
                        <a:pt x="362" y="12"/>
                        <a:pt x="362" y="12"/>
                        <a:pt x="361" y="12"/>
                      </a:cubicBezTo>
                      <a:cubicBezTo>
                        <a:pt x="360" y="12"/>
                        <a:pt x="360" y="12"/>
                        <a:pt x="360" y="12"/>
                      </a:cubicBezTo>
                      <a:cubicBezTo>
                        <a:pt x="357" y="12"/>
                        <a:pt x="354" y="13"/>
                        <a:pt x="352" y="13"/>
                      </a:cubicBezTo>
                      <a:cubicBezTo>
                        <a:pt x="351" y="13"/>
                        <a:pt x="350" y="13"/>
                        <a:pt x="349" y="13"/>
                      </a:cubicBezTo>
                      <a:cubicBezTo>
                        <a:pt x="348" y="13"/>
                        <a:pt x="347" y="13"/>
                        <a:pt x="347" y="13"/>
                      </a:cubicBezTo>
                      <a:cubicBezTo>
                        <a:pt x="345" y="14"/>
                        <a:pt x="344" y="14"/>
                        <a:pt x="343" y="14"/>
                      </a:cubicBezTo>
                      <a:cubicBezTo>
                        <a:pt x="340" y="14"/>
                        <a:pt x="338" y="14"/>
                        <a:pt x="335" y="15"/>
                      </a:cubicBezTo>
                      <a:cubicBezTo>
                        <a:pt x="335" y="15"/>
                        <a:pt x="335" y="15"/>
                        <a:pt x="335" y="15"/>
                      </a:cubicBezTo>
                      <a:cubicBezTo>
                        <a:pt x="335" y="15"/>
                        <a:pt x="335" y="15"/>
                        <a:pt x="335" y="15"/>
                      </a:cubicBezTo>
                      <a:cubicBezTo>
                        <a:pt x="332" y="15"/>
                        <a:pt x="329" y="15"/>
                        <a:pt x="326" y="16"/>
                      </a:cubicBezTo>
                      <a:cubicBezTo>
                        <a:pt x="325" y="16"/>
                        <a:pt x="324" y="16"/>
                        <a:pt x="323" y="16"/>
                      </a:cubicBezTo>
                      <a:cubicBezTo>
                        <a:pt x="322" y="16"/>
                        <a:pt x="321" y="16"/>
                        <a:pt x="320" y="16"/>
                      </a:cubicBezTo>
                      <a:cubicBezTo>
                        <a:pt x="320" y="16"/>
                        <a:pt x="319" y="16"/>
                        <a:pt x="318" y="17"/>
                      </a:cubicBezTo>
                      <a:cubicBezTo>
                        <a:pt x="315" y="17"/>
                        <a:pt x="312" y="17"/>
                        <a:pt x="310" y="18"/>
                      </a:cubicBezTo>
                      <a:cubicBezTo>
                        <a:pt x="309" y="18"/>
                        <a:pt x="309" y="18"/>
                        <a:pt x="309" y="18"/>
                      </a:cubicBezTo>
                      <a:cubicBezTo>
                        <a:pt x="308" y="18"/>
                        <a:pt x="308" y="18"/>
                        <a:pt x="307" y="18"/>
                      </a:cubicBezTo>
                      <a:cubicBezTo>
                        <a:pt x="305" y="18"/>
                        <a:pt x="303" y="18"/>
                        <a:pt x="301" y="19"/>
                      </a:cubicBezTo>
                      <a:cubicBezTo>
                        <a:pt x="300" y="19"/>
                        <a:pt x="299" y="19"/>
                        <a:pt x="298" y="19"/>
                      </a:cubicBezTo>
                      <a:cubicBezTo>
                        <a:pt x="296" y="19"/>
                        <a:pt x="295" y="19"/>
                        <a:pt x="294" y="20"/>
                      </a:cubicBezTo>
                      <a:cubicBezTo>
                        <a:pt x="293" y="20"/>
                        <a:pt x="292" y="20"/>
                        <a:pt x="291" y="20"/>
                      </a:cubicBezTo>
                      <a:cubicBezTo>
                        <a:pt x="289" y="20"/>
                        <a:pt x="287" y="20"/>
                        <a:pt x="285" y="21"/>
                      </a:cubicBezTo>
                      <a:cubicBezTo>
                        <a:pt x="284" y="21"/>
                        <a:pt x="283" y="21"/>
                        <a:pt x="282" y="21"/>
                      </a:cubicBezTo>
                      <a:cubicBezTo>
                        <a:pt x="282" y="21"/>
                        <a:pt x="281" y="21"/>
                        <a:pt x="281" y="21"/>
                      </a:cubicBezTo>
                      <a:cubicBezTo>
                        <a:pt x="277" y="22"/>
                        <a:pt x="274" y="22"/>
                        <a:pt x="271" y="23"/>
                      </a:cubicBezTo>
                      <a:cubicBezTo>
                        <a:pt x="271" y="23"/>
                        <a:pt x="271" y="23"/>
                        <a:pt x="271" y="23"/>
                      </a:cubicBezTo>
                      <a:cubicBezTo>
                        <a:pt x="270" y="23"/>
                        <a:pt x="270" y="23"/>
                        <a:pt x="270" y="23"/>
                      </a:cubicBezTo>
                      <a:cubicBezTo>
                        <a:pt x="266" y="23"/>
                        <a:pt x="263" y="24"/>
                        <a:pt x="260" y="24"/>
                      </a:cubicBezTo>
                      <a:cubicBezTo>
                        <a:pt x="259" y="24"/>
                        <a:pt x="259" y="24"/>
                        <a:pt x="259" y="24"/>
                      </a:cubicBezTo>
                      <a:cubicBezTo>
                        <a:pt x="255" y="25"/>
                        <a:pt x="250" y="26"/>
                        <a:pt x="246" y="26"/>
                      </a:cubicBezTo>
                      <a:cubicBezTo>
                        <a:pt x="246" y="26"/>
                        <a:pt x="246" y="26"/>
                        <a:pt x="246" y="26"/>
                      </a:cubicBezTo>
                      <a:cubicBezTo>
                        <a:pt x="245" y="26"/>
                        <a:pt x="245" y="27"/>
                        <a:pt x="244" y="27"/>
                      </a:cubicBezTo>
                      <a:cubicBezTo>
                        <a:pt x="241" y="27"/>
                        <a:pt x="237" y="28"/>
                        <a:pt x="233" y="28"/>
                      </a:cubicBezTo>
                      <a:cubicBezTo>
                        <a:pt x="232" y="29"/>
                        <a:pt x="232" y="29"/>
                        <a:pt x="232" y="29"/>
                      </a:cubicBezTo>
                      <a:cubicBezTo>
                        <a:pt x="231" y="29"/>
                        <a:pt x="231" y="29"/>
                        <a:pt x="230" y="29"/>
                      </a:cubicBezTo>
                      <a:cubicBezTo>
                        <a:pt x="226" y="30"/>
                        <a:pt x="222" y="30"/>
                        <a:pt x="218" y="31"/>
                      </a:cubicBezTo>
                      <a:cubicBezTo>
                        <a:pt x="217" y="31"/>
                        <a:pt x="216" y="31"/>
                        <a:pt x="215" y="32"/>
                      </a:cubicBezTo>
                      <a:cubicBezTo>
                        <a:pt x="215" y="32"/>
                        <a:pt x="214" y="32"/>
                        <a:pt x="213" y="32"/>
                      </a:cubicBezTo>
                      <a:cubicBezTo>
                        <a:pt x="212" y="32"/>
                        <a:pt x="211" y="32"/>
                        <a:pt x="209" y="33"/>
                      </a:cubicBezTo>
                      <a:cubicBezTo>
                        <a:pt x="207" y="33"/>
                        <a:pt x="205" y="33"/>
                        <a:pt x="203" y="34"/>
                      </a:cubicBezTo>
                      <a:cubicBezTo>
                        <a:pt x="201" y="34"/>
                        <a:pt x="200" y="34"/>
                        <a:pt x="199" y="35"/>
                      </a:cubicBezTo>
                      <a:cubicBezTo>
                        <a:pt x="198" y="35"/>
                        <a:pt x="197" y="35"/>
                        <a:pt x="196" y="35"/>
                      </a:cubicBezTo>
                      <a:cubicBezTo>
                        <a:pt x="195" y="35"/>
                        <a:pt x="194" y="36"/>
                        <a:pt x="193" y="36"/>
                      </a:cubicBezTo>
                      <a:cubicBezTo>
                        <a:pt x="191" y="36"/>
                        <a:pt x="189" y="37"/>
                        <a:pt x="187" y="37"/>
                      </a:cubicBezTo>
                      <a:cubicBezTo>
                        <a:pt x="185" y="37"/>
                        <a:pt x="184" y="38"/>
                        <a:pt x="182" y="38"/>
                      </a:cubicBezTo>
                      <a:cubicBezTo>
                        <a:pt x="180" y="38"/>
                        <a:pt x="178" y="39"/>
                        <a:pt x="176" y="39"/>
                      </a:cubicBezTo>
                      <a:cubicBezTo>
                        <a:pt x="175" y="39"/>
                        <a:pt x="174" y="40"/>
                        <a:pt x="173" y="40"/>
                      </a:cubicBezTo>
                      <a:cubicBezTo>
                        <a:pt x="173" y="40"/>
                        <a:pt x="172" y="40"/>
                        <a:pt x="171" y="40"/>
                      </a:cubicBezTo>
                      <a:cubicBezTo>
                        <a:pt x="169" y="41"/>
                        <a:pt x="166" y="41"/>
                        <a:pt x="164" y="42"/>
                      </a:cubicBezTo>
                      <a:cubicBezTo>
                        <a:pt x="163" y="42"/>
                        <a:pt x="161" y="42"/>
                        <a:pt x="160" y="43"/>
                      </a:cubicBezTo>
                      <a:cubicBezTo>
                        <a:pt x="157" y="43"/>
                        <a:pt x="154" y="44"/>
                        <a:pt x="151" y="45"/>
                      </a:cubicBezTo>
                      <a:cubicBezTo>
                        <a:pt x="151" y="45"/>
                        <a:pt x="150" y="45"/>
                        <a:pt x="149" y="45"/>
                      </a:cubicBezTo>
                      <a:cubicBezTo>
                        <a:pt x="149" y="45"/>
                        <a:pt x="149" y="45"/>
                        <a:pt x="149" y="45"/>
                      </a:cubicBezTo>
                      <a:cubicBezTo>
                        <a:pt x="145" y="46"/>
                        <a:pt x="142" y="47"/>
                        <a:pt x="138" y="48"/>
                      </a:cubicBezTo>
                      <a:cubicBezTo>
                        <a:pt x="137" y="48"/>
                        <a:pt x="136" y="49"/>
                        <a:pt x="135" y="49"/>
                      </a:cubicBezTo>
                      <a:cubicBezTo>
                        <a:pt x="133" y="50"/>
                        <a:pt x="130" y="50"/>
                        <a:pt x="127" y="51"/>
                      </a:cubicBezTo>
                      <a:cubicBezTo>
                        <a:pt x="127" y="51"/>
                        <a:pt x="126" y="51"/>
                        <a:pt x="126" y="51"/>
                      </a:cubicBezTo>
                      <a:cubicBezTo>
                        <a:pt x="125" y="52"/>
                        <a:pt x="125" y="52"/>
                        <a:pt x="124" y="52"/>
                      </a:cubicBezTo>
                      <a:cubicBezTo>
                        <a:pt x="122" y="53"/>
                        <a:pt x="119" y="53"/>
                        <a:pt x="117" y="54"/>
                      </a:cubicBezTo>
                      <a:cubicBezTo>
                        <a:pt x="116" y="54"/>
                        <a:pt x="115" y="54"/>
                        <a:pt x="114" y="55"/>
                      </a:cubicBezTo>
                      <a:cubicBezTo>
                        <a:pt x="111" y="56"/>
                        <a:pt x="109" y="56"/>
                        <a:pt x="106" y="57"/>
                      </a:cubicBezTo>
                      <a:cubicBezTo>
                        <a:pt x="106" y="57"/>
                        <a:pt x="105" y="57"/>
                        <a:pt x="105" y="58"/>
                      </a:cubicBezTo>
                      <a:cubicBezTo>
                        <a:pt x="104" y="58"/>
                        <a:pt x="104" y="58"/>
                        <a:pt x="104" y="58"/>
                      </a:cubicBezTo>
                      <a:cubicBezTo>
                        <a:pt x="101" y="59"/>
                        <a:pt x="98" y="60"/>
                        <a:pt x="96" y="60"/>
                      </a:cubicBezTo>
                      <a:cubicBezTo>
                        <a:pt x="95" y="61"/>
                        <a:pt x="94" y="61"/>
                        <a:pt x="93" y="61"/>
                      </a:cubicBezTo>
                      <a:cubicBezTo>
                        <a:pt x="91" y="62"/>
                        <a:pt x="89" y="63"/>
                        <a:pt x="87" y="63"/>
                      </a:cubicBezTo>
                      <a:cubicBezTo>
                        <a:pt x="86" y="64"/>
                        <a:pt x="86" y="64"/>
                        <a:pt x="86" y="64"/>
                      </a:cubicBezTo>
                      <a:cubicBezTo>
                        <a:pt x="86" y="64"/>
                        <a:pt x="85" y="64"/>
                        <a:pt x="84" y="65"/>
                      </a:cubicBezTo>
                      <a:cubicBezTo>
                        <a:pt x="82" y="65"/>
                        <a:pt x="81" y="66"/>
                        <a:pt x="79" y="66"/>
                      </a:cubicBezTo>
                      <a:cubicBezTo>
                        <a:pt x="78" y="67"/>
                        <a:pt x="77" y="67"/>
                        <a:pt x="76" y="67"/>
                      </a:cubicBezTo>
                      <a:cubicBezTo>
                        <a:pt x="75" y="68"/>
                        <a:pt x="73" y="69"/>
                        <a:pt x="72" y="69"/>
                      </a:cubicBezTo>
                      <a:cubicBezTo>
                        <a:pt x="71" y="69"/>
                        <a:pt x="71" y="69"/>
                        <a:pt x="70" y="70"/>
                      </a:cubicBezTo>
                      <a:cubicBezTo>
                        <a:pt x="70" y="70"/>
                        <a:pt x="69" y="70"/>
                        <a:pt x="68" y="70"/>
                      </a:cubicBezTo>
                      <a:cubicBezTo>
                        <a:pt x="67" y="71"/>
                        <a:pt x="66" y="71"/>
                        <a:pt x="65" y="72"/>
                      </a:cubicBezTo>
                      <a:cubicBezTo>
                        <a:pt x="64" y="72"/>
                        <a:pt x="63" y="73"/>
                        <a:pt x="62" y="73"/>
                      </a:cubicBezTo>
                      <a:cubicBezTo>
                        <a:pt x="60" y="74"/>
                        <a:pt x="59" y="74"/>
                        <a:pt x="58" y="75"/>
                      </a:cubicBezTo>
                      <a:cubicBezTo>
                        <a:pt x="58" y="75"/>
                        <a:pt x="57" y="75"/>
                        <a:pt x="57" y="75"/>
                      </a:cubicBezTo>
                      <a:cubicBezTo>
                        <a:pt x="56" y="76"/>
                        <a:pt x="56" y="76"/>
                        <a:pt x="55" y="76"/>
                      </a:cubicBezTo>
                      <a:cubicBezTo>
                        <a:pt x="54" y="77"/>
                        <a:pt x="53" y="77"/>
                        <a:pt x="52" y="78"/>
                      </a:cubicBezTo>
                      <a:cubicBezTo>
                        <a:pt x="51" y="78"/>
                        <a:pt x="50" y="79"/>
                        <a:pt x="49" y="79"/>
                      </a:cubicBezTo>
                      <a:cubicBezTo>
                        <a:pt x="48" y="80"/>
                        <a:pt x="47" y="80"/>
                        <a:pt x="46" y="80"/>
                      </a:cubicBezTo>
                      <a:cubicBezTo>
                        <a:pt x="46" y="81"/>
                        <a:pt x="45" y="81"/>
                        <a:pt x="45" y="81"/>
                      </a:cubicBezTo>
                      <a:cubicBezTo>
                        <a:pt x="44" y="81"/>
                        <a:pt x="44" y="82"/>
                        <a:pt x="43" y="82"/>
                      </a:cubicBezTo>
                      <a:cubicBezTo>
                        <a:pt x="42" y="82"/>
                        <a:pt x="41" y="83"/>
                        <a:pt x="41" y="83"/>
                      </a:cubicBezTo>
                      <a:cubicBezTo>
                        <a:pt x="40" y="84"/>
                        <a:pt x="39" y="84"/>
                        <a:pt x="38" y="85"/>
                      </a:cubicBezTo>
                      <a:cubicBezTo>
                        <a:pt x="37" y="85"/>
                        <a:pt x="36" y="86"/>
                        <a:pt x="35" y="86"/>
                      </a:cubicBezTo>
                      <a:cubicBezTo>
                        <a:pt x="34" y="87"/>
                        <a:pt x="34" y="87"/>
                        <a:pt x="34" y="87"/>
                      </a:cubicBezTo>
                      <a:cubicBezTo>
                        <a:pt x="34" y="87"/>
                        <a:pt x="33" y="88"/>
                        <a:pt x="33" y="88"/>
                      </a:cubicBezTo>
                      <a:cubicBezTo>
                        <a:pt x="32" y="88"/>
                        <a:pt x="31" y="89"/>
                        <a:pt x="31" y="89"/>
                      </a:cubicBezTo>
                      <a:cubicBezTo>
                        <a:pt x="30" y="90"/>
                        <a:pt x="29" y="90"/>
                        <a:pt x="28" y="91"/>
                      </a:cubicBezTo>
                      <a:cubicBezTo>
                        <a:pt x="28" y="91"/>
                        <a:pt x="27" y="92"/>
                        <a:pt x="26" y="92"/>
                      </a:cubicBezTo>
                      <a:cubicBezTo>
                        <a:pt x="26" y="93"/>
                        <a:pt x="26" y="93"/>
                        <a:pt x="26" y="93"/>
                      </a:cubicBezTo>
                      <a:cubicBezTo>
                        <a:pt x="25" y="93"/>
                        <a:pt x="24" y="93"/>
                        <a:pt x="24" y="94"/>
                      </a:cubicBezTo>
                      <a:cubicBezTo>
                        <a:pt x="23" y="94"/>
                        <a:pt x="23" y="95"/>
                        <a:pt x="22" y="95"/>
                      </a:cubicBezTo>
                      <a:cubicBezTo>
                        <a:pt x="21" y="96"/>
                        <a:pt x="21" y="96"/>
                        <a:pt x="20" y="97"/>
                      </a:cubicBezTo>
                      <a:cubicBezTo>
                        <a:pt x="19" y="97"/>
                        <a:pt x="19" y="98"/>
                        <a:pt x="18" y="98"/>
                      </a:cubicBezTo>
                      <a:cubicBezTo>
                        <a:pt x="18" y="98"/>
                        <a:pt x="18" y="98"/>
                        <a:pt x="18" y="98"/>
                      </a:cubicBezTo>
                      <a:cubicBezTo>
                        <a:pt x="17" y="99"/>
                        <a:pt x="17" y="99"/>
                        <a:pt x="16" y="100"/>
                      </a:cubicBezTo>
                      <a:cubicBezTo>
                        <a:pt x="16" y="100"/>
                        <a:pt x="15" y="101"/>
                        <a:pt x="15" y="101"/>
                      </a:cubicBezTo>
                      <a:cubicBezTo>
                        <a:pt x="14" y="102"/>
                        <a:pt x="14" y="103"/>
                        <a:pt x="13" y="103"/>
                      </a:cubicBezTo>
                      <a:cubicBezTo>
                        <a:pt x="12" y="104"/>
                        <a:pt x="12" y="104"/>
                        <a:pt x="12" y="104"/>
                      </a:cubicBezTo>
                      <a:cubicBezTo>
                        <a:pt x="12" y="104"/>
                        <a:pt x="12" y="104"/>
                        <a:pt x="12" y="104"/>
                      </a:cubicBezTo>
                      <a:cubicBezTo>
                        <a:pt x="12" y="104"/>
                        <a:pt x="12" y="104"/>
                        <a:pt x="12" y="104"/>
                      </a:cubicBezTo>
                      <a:cubicBezTo>
                        <a:pt x="11" y="105"/>
                        <a:pt x="10" y="106"/>
                        <a:pt x="9" y="107"/>
                      </a:cubicBezTo>
                      <a:cubicBezTo>
                        <a:pt x="9" y="108"/>
                        <a:pt x="9" y="108"/>
                        <a:pt x="9" y="108"/>
                      </a:cubicBezTo>
                      <a:cubicBezTo>
                        <a:pt x="8" y="109"/>
                        <a:pt x="7" y="110"/>
                        <a:pt x="7" y="110"/>
                      </a:cubicBezTo>
                      <a:cubicBezTo>
                        <a:pt x="7" y="110"/>
                        <a:pt x="7" y="110"/>
                        <a:pt x="7" y="110"/>
                      </a:cubicBezTo>
                      <a:cubicBezTo>
                        <a:pt x="7" y="111"/>
                        <a:pt x="6" y="111"/>
                        <a:pt x="6" y="112"/>
                      </a:cubicBezTo>
                      <a:cubicBezTo>
                        <a:pt x="6" y="112"/>
                        <a:pt x="5" y="113"/>
                        <a:pt x="5" y="114"/>
                      </a:cubicBezTo>
                      <a:cubicBezTo>
                        <a:pt x="5" y="114"/>
                        <a:pt x="4" y="114"/>
                        <a:pt x="4" y="115"/>
                      </a:cubicBezTo>
                      <a:cubicBezTo>
                        <a:pt x="4" y="115"/>
                        <a:pt x="4" y="116"/>
                        <a:pt x="3" y="116"/>
                      </a:cubicBezTo>
                      <a:cubicBezTo>
                        <a:pt x="3" y="117"/>
                        <a:pt x="3" y="117"/>
                        <a:pt x="3" y="117"/>
                      </a:cubicBezTo>
                      <a:cubicBezTo>
                        <a:pt x="3" y="117"/>
                        <a:pt x="3" y="118"/>
                        <a:pt x="3" y="118"/>
                      </a:cubicBezTo>
                      <a:cubicBezTo>
                        <a:pt x="2" y="119"/>
                        <a:pt x="2" y="119"/>
                        <a:pt x="2" y="120"/>
                      </a:cubicBezTo>
                      <a:cubicBezTo>
                        <a:pt x="2" y="120"/>
                        <a:pt x="2" y="121"/>
                        <a:pt x="1" y="121"/>
                      </a:cubicBezTo>
                      <a:cubicBezTo>
                        <a:pt x="1" y="122"/>
                        <a:pt x="1" y="122"/>
                        <a:pt x="1" y="123"/>
                      </a:cubicBezTo>
                      <a:cubicBezTo>
                        <a:pt x="1" y="123"/>
                        <a:pt x="1" y="123"/>
                        <a:pt x="1" y="123"/>
                      </a:cubicBezTo>
                      <a:cubicBezTo>
                        <a:pt x="1" y="124"/>
                        <a:pt x="0" y="126"/>
                        <a:pt x="0" y="127"/>
                      </a:cubicBezTo>
                      <a:cubicBezTo>
                        <a:pt x="0" y="128"/>
                        <a:pt x="0" y="128"/>
                        <a:pt x="0" y="129"/>
                      </a:cubicBezTo>
                      <a:cubicBezTo>
                        <a:pt x="0" y="130"/>
                        <a:pt x="0" y="130"/>
                        <a:pt x="0" y="130"/>
                      </a:cubicBezTo>
                      <a:cubicBezTo>
                        <a:pt x="0" y="130"/>
                        <a:pt x="0" y="131"/>
                        <a:pt x="0" y="131"/>
                      </a:cubicBezTo>
                      <a:cubicBezTo>
                        <a:pt x="0" y="132"/>
                        <a:pt x="1" y="133"/>
                        <a:pt x="1" y="133"/>
                      </a:cubicBezTo>
                      <a:cubicBezTo>
                        <a:pt x="1" y="134"/>
                        <a:pt x="1" y="135"/>
                        <a:pt x="1" y="135"/>
                      </a:cubicBezTo>
                      <a:cubicBezTo>
                        <a:pt x="1" y="136"/>
                        <a:pt x="1" y="136"/>
                        <a:pt x="1" y="136"/>
                      </a:cubicBezTo>
                      <a:cubicBezTo>
                        <a:pt x="1" y="136"/>
                        <a:pt x="1" y="137"/>
                        <a:pt x="2" y="137"/>
                      </a:cubicBezTo>
                      <a:cubicBezTo>
                        <a:pt x="2" y="138"/>
                        <a:pt x="2" y="138"/>
                        <a:pt x="2" y="138"/>
                      </a:cubicBezTo>
                      <a:cubicBezTo>
                        <a:pt x="2" y="139"/>
                        <a:pt x="3" y="141"/>
                        <a:pt x="3" y="142"/>
                      </a:cubicBezTo>
                      <a:cubicBezTo>
                        <a:pt x="18" y="174"/>
                        <a:pt x="33" y="207"/>
                        <a:pt x="48" y="239"/>
                      </a:cubicBezTo>
                      <a:cubicBezTo>
                        <a:pt x="81" y="311"/>
                        <a:pt x="114" y="383"/>
                        <a:pt x="147" y="454"/>
                      </a:cubicBezTo>
                      <a:cubicBezTo>
                        <a:pt x="147" y="455"/>
                        <a:pt x="147" y="455"/>
                        <a:pt x="147" y="455"/>
                      </a:cubicBezTo>
                      <a:cubicBezTo>
                        <a:pt x="147" y="456"/>
                        <a:pt x="147" y="456"/>
                        <a:pt x="147" y="456"/>
                      </a:cubicBezTo>
                      <a:cubicBezTo>
                        <a:pt x="148" y="457"/>
                        <a:pt x="148" y="457"/>
                        <a:pt x="148" y="457"/>
                      </a:cubicBezTo>
                      <a:cubicBezTo>
                        <a:pt x="148" y="458"/>
                        <a:pt x="148" y="458"/>
                        <a:pt x="148" y="458"/>
                      </a:cubicBezTo>
                      <a:cubicBezTo>
                        <a:pt x="149" y="458"/>
                        <a:pt x="149" y="458"/>
                        <a:pt x="149" y="458"/>
                      </a:cubicBezTo>
                      <a:cubicBezTo>
                        <a:pt x="149" y="459"/>
                        <a:pt x="149" y="459"/>
                        <a:pt x="150" y="460"/>
                      </a:cubicBezTo>
                      <a:cubicBezTo>
                        <a:pt x="150" y="460"/>
                        <a:pt x="150" y="460"/>
                        <a:pt x="150" y="460"/>
                      </a:cubicBezTo>
                      <a:cubicBezTo>
                        <a:pt x="151" y="461"/>
                        <a:pt x="151" y="461"/>
                        <a:pt x="151" y="461"/>
                      </a:cubicBezTo>
                      <a:cubicBezTo>
                        <a:pt x="151" y="461"/>
                        <a:pt x="151" y="462"/>
                        <a:pt x="152" y="462"/>
                      </a:cubicBezTo>
                      <a:cubicBezTo>
                        <a:pt x="152" y="463"/>
                        <a:pt x="152" y="463"/>
                        <a:pt x="152" y="463"/>
                      </a:cubicBezTo>
                      <a:cubicBezTo>
                        <a:pt x="152" y="463"/>
                        <a:pt x="152" y="463"/>
                        <a:pt x="152" y="463"/>
                      </a:cubicBezTo>
                      <a:cubicBezTo>
                        <a:pt x="153" y="463"/>
                        <a:pt x="153" y="463"/>
                        <a:pt x="153" y="463"/>
                      </a:cubicBezTo>
                      <a:cubicBezTo>
                        <a:pt x="153" y="464"/>
                        <a:pt x="154" y="464"/>
                        <a:pt x="154" y="465"/>
                      </a:cubicBezTo>
                      <a:cubicBezTo>
                        <a:pt x="155" y="465"/>
                        <a:pt x="155" y="465"/>
                        <a:pt x="155" y="465"/>
                      </a:cubicBezTo>
                      <a:cubicBezTo>
                        <a:pt x="155" y="466"/>
                        <a:pt x="155" y="466"/>
                        <a:pt x="155" y="466"/>
                      </a:cubicBezTo>
                      <a:cubicBezTo>
                        <a:pt x="155" y="466"/>
                        <a:pt x="155" y="466"/>
                        <a:pt x="155" y="466"/>
                      </a:cubicBezTo>
                      <a:cubicBezTo>
                        <a:pt x="156" y="466"/>
                        <a:pt x="156" y="466"/>
                        <a:pt x="156" y="466"/>
                      </a:cubicBezTo>
                      <a:cubicBezTo>
                        <a:pt x="156" y="466"/>
                        <a:pt x="156" y="467"/>
                        <a:pt x="157" y="467"/>
                      </a:cubicBezTo>
                      <a:cubicBezTo>
                        <a:pt x="157" y="468"/>
                        <a:pt x="157" y="468"/>
                        <a:pt x="157" y="468"/>
                      </a:cubicBezTo>
                      <a:cubicBezTo>
                        <a:pt x="158" y="468"/>
                        <a:pt x="158" y="468"/>
                        <a:pt x="158" y="468"/>
                      </a:cubicBezTo>
                      <a:cubicBezTo>
                        <a:pt x="159" y="469"/>
                        <a:pt x="159" y="469"/>
                        <a:pt x="159" y="469"/>
                      </a:cubicBezTo>
                      <a:cubicBezTo>
                        <a:pt x="159" y="469"/>
                        <a:pt x="160" y="470"/>
                        <a:pt x="160" y="470"/>
                      </a:cubicBezTo>
                      <a:cubicBezTo>
                        <a:pt x="161" y="471"/>
                        <a:pt x="161" y="471"/>
                        <a:pt x="161" y="471"/>
                      </a:cubicBezTo>
                      <a:cubicBezTo>
                        <a:pt x="161" y="471"/>
                        <a:pt x="161" y="471"/>
                        <a:pt x="161" y="471"/>
                      </a:cubicBezTo>
                      <a:cubicBezTo>
                        <a:pt x="162" y="471"/>
                        <a:pt x="162" y="471"/>
                        <a:pt x="162" y="472"/>
                      </a:cubicBezTo>
                      <a:cubicBezTo>
                        <a:pt x="163" y="472"/>
                        <a:pt x="163" y="472"/>
                        <a:pt x="163" y="472"/>
                      </a:cubicBezTo>
                      <a:cubicBezTo>
                        <a:pt x="164" y="473"/>
                        <a:pt x="164" y="473"/>
                        <a:pt x="164" y="473"/>
                      </a:cubicBezTo>
                      <a:cubicBezTo>
                        <a:pt x="165" y="474"/>
                        <a:pt x="165" y="474"/>
                        <a:pt x="165" y="474"/>
                      </a:cubicBezTo>
                      <a:cubicBezTo>
                        <a:pt x="166" y="474"/>
                        <a:pt x="166" y="474"/>
                        <a:pt x="166" y="474"/>
                      </a:cubicBezTo>
                      <a:cubicBezTo>
                        <a:pt x="167" y="475"/>
                        <a:pt x="167" y="475"/>
                        <a:pt x="167" y="475"/>
                      </a:cubicBezTo>
                      <a:cubicBezTo>
                        <a:pt x="167" y="475"/>
                        <a:pt x="168" y="475"/>
                        <a:pt x="168" y="476"/>
                      </a:cubicBezTo>
                      <a:cubicBezTo>
                        <a:pt x="169" y="476"/>
                        <a:pt x="169" y="476"/>
                        <a:pt x="170" y="477"/>
                      </a:cubicBezTo>
                      <a:cubicBezTo>
                        <a:pt x="170" y="477"/>
                        <a:pt x="170" y="477"/>
                        <a:pt x="170" y="477"/>
                      </a:cubicBezTo>
                      <a:cubicBezTo>
                        <a:pt x="171" y="477"/>
                        <a:pt x="171" y="477"/>
                        <a:pt x="172" y="478"/>
                      </a:cubicBezTo>
                      <a:cubicBezTo>
                        <a:pt x="172" y="478"/>
                        <a:pt x="173" y="479"/>
                        <a:pt x="174" y="479"/>
                      </a:cubicBezTo>
                      <a:cubicBezTo>
                        <a:pt x="175" y="479"/>
                        <a:pt x="175" y="479"/>
                        <a:pt x="175" y="479"/>
                      </a:cubicBezTo>
                      <a:cubicBezTo>
                        <a:pt x="176" y="480"/>
                        <a:pt x="176" y="480"/>
                        <a:pt x="176" y="480"/>
                      </a:cubicBezTo>
                      <a:cubicBezTo>
                        <a:pt x="176" y="480"/>
                        <a:pt x="176" y="480"/>
                        <a:pt x="176" y="480"/>
                      </a:cubicBezTo>
                      <a:cubicBezTo>
                        <a:pt x="176" y="480"/>
                        <a:pt x="177" y="481"/>
                        <a:pt x="178" y="481"/>
                      </a:cubicBezTo>
                      <a:cubicBezTo>
                        <a:pt x="178" y="481"/>
                        <a:pt x="179" y="482"/>
                        <a:pt x="179" y="482"/>
                      </a:cubicBezTo>
                      <a:cubicBezTo>
                        <a:pt x="180" y="482"/>
                        <a:pt x="180" y="482"/>
                        <a:pt x="180" y="482"/>
                      </a:cubicBezTo>
                      <a:cubicBezTo>
                        <a:pt x="181" y="483"/>
                        <a:pt x="182" y="483"/>
                        <a:pt x="182" y="483"/>
                      </a:cubicBezTo>
                      <a:cubicBezTo>
                        <a:pt x="183" y="484"/>
                        <a:pt x="184" y="484"/>
                        <a:pt x="184" y="484"/>
                      </a:cubicBezTo>
                      <a:cubicBezTo>
                        <a:pt x="184" y="484"/>
                        <a:pt x="184" y="484"/>
                        <a:pt x="184" y="484"/>
                      </a:cubicBezTo>
                      <a:cubicBezTo>
                        <a:pt x="185" y="485"/>
                        <a:pt x="185" y="485"/>
                        <a:pt x="185" y="485"/>
                      </a:cubicBezTo>
                      <a:cubicBezTo>
                        <a:pt x="186" y="485"/>
                        <a:pt x="186" y="485"/>
                        <a:pt x="187" y="486"/>
                      </a:cubicBezTo>
                      <a:cubicBezTo>
                        <a:pt x="187" y="486"/>
                        <a:pt x="188" y="486"/>
                        <a:pt x="189" y="486"/>
                      </a:cubicBezTo>
                      <a:cubicBezTo>
                        <a:pt x="189" y="487"/>
                        <a:pt x="190" y="487"/>
                        <a:pt x="190" y="487"/>
                      </a:cubicBezTo>
                      <a:cubicBezTo>
                        <a:pt x="191" y="487"/>
                        <a:pt x="191" y="488"/>
                        <a:pt x="192" y="488"/>
                      </a:cubicBezTo>
                      <a:cubicBezTo>
                        <a:pt x="192" y="488"/>
                        <a:pt x="193" y="488"/>
                        <a:pt x="194" y="489"/>
                      </a:cubicBezTo>
                      <a:cubicBezTo>
                        <a:pt x="194" y="489"/>
                        <a:pt x="195" y="489"/>
                        <a:pt x="196" y="489"/>
                      </a:cubicBezTo>
                      <a:cubicBezTo>
                        <a:pt x="196" y="490"/>
                        <a:pt x="197" y="490"/>
                        <a:pt x="197" y="490"/>
                      </a:cubicBezTo>
                      <a:cubicBezTo>
                        <a:pt x="198" y="490"/>
                        <a:pt x="198" y="490"/>
                        <a:pt x="199" y="491"/>
                      </a:cubicBezTo>
                      <a:cubicBezTo>
                        <a:pt x="200" y="491"/>
                        <a:pt x="201" y="491"/>
                        <a:pt x="202" y="492"/>
                      </a:cubicBezTo>
                      <a:cubicBezTo>
                        <a:pt x="202" y="492"/>
                        <a:pt x="202" y="492"/>
                        <a:pt x="202" y="492"/>
                      </a:cubicBezTo>
                      <a:cubicBezTo>
                        <a:pt x="203" y="492"/>
                        <a:pt x="203" y="492"/>
                        <a:pt x="203" y="492"/>
                      </a:cubicBezTo>
                      <a:cubicBezTo>
                        <a:pt x="204" y="493"/>
                        <a:pt x="204" y="493"/>
                        <a:pt x="204" y="493"/>
                      </a:cubicBezTo>
                      <a:cubicBezTo>
                        <a:pt x="205" y="493"/>
                        <a:pt x="206" y="493"/>
                        <a:pt x="207" y="494"/>
                      </a:cubicBezTo>
                      <a:cubicBezTo>
                        <a:pt x="208" y="494"/>
                        <a:pt x="209" y="494"/>
                        <a:pt x="209" y="495"/>
                      </a:cubicBezTo>
                      <a:cubicBezTo>
                        <a:pt x="210" y="495"/>
                        <a:pt x="210" y="495"/>
                        <a:pt x="210" y="495"/>
                      </a:cubicBezTo>
                      <a:cubicBezTo>
                        <a:pt x="210" y="495"/>
                        <a:pt x="210" y="495"/>
                        <a:pt x="210" y="495"/>
                      </a:cubicBezTo>
                      <a:cubicBezTo>
                        <a:pt x="211" y="495"/>
                        <a:pt x="212" y="496"/>
                        <a:pt x="213" y="496"/>
                      </a:cubicBezTo>
                      <a:cubicBezTo>
                        <a:pt x="214" y="496"/>
                        <a:pt x="215" y="496"/>
                        <a:pt x="215" y="497"/>
                      </a:cubicBezTo>
                      <a:cubicBezTo>
                        <a:pt x="216" y="497"/>
                        <a:pt x="216" y="497"/>
                        <a:pt x="216" y="497"/>
                      </a:cubicBezTo>
                      <a:cubicBezTo>
                        <a:pt x="217" y="497"/>
                        <a:pt x="218" y="497"/>
                        <a:pt x="218" y="498"/>
                      </a:cubicBezTo>
                      <a:cubicBezTo>
                        <a:pt x="219" y="498"/>
                        <a:pt x="220" y="498"/>
                        <a:pt x="221" y="499"/>
                      </a:cubicBezTo>
                      <a:cubicBezTo>
                        <a:pt x="222" y="499"/>
                        <a:pt x="222" y="499"/>
                        <a:pt x="222" y="499"/>
                      </a:cubicBezTo>
                      <a:cubicBezTo>
                        <a:pt x="223" y="499"/>
                        <a:pt x="223" y="499"/>
                        <a:pt x="223" y="499"/>
                      </a:cubicBezTo>
                      <a:cubicBezTo>
                        <a:pt x="224" y="499"/>
                        <a:pt x="225" y="500"/>
                        <a:pt x="225" y="500"/>
                      </a:cubicBezTo>
                      <a:cubicBezTo>
                        <a:pt x="226" y="500"/>
                        <a:pt x="227" y="500"/>
                        <a:pt x="227" y="501"/>
                      </a:cubicBezTo>
                      <a:cubicBezTo>
                        <a:pt x="228" y="501"/>
                        <a:pt x="229" y="501"/>
                        <a:pt x="230" y="501"/>
                      </a:cubicBezTo>
                      <a:cubicBezTo>
                        <a:pt x="230" y="501"/>
                        <a:pt x="230" y="501"/>
                        <a:pt x="230" y="501"/>
                      </a:cubicBezTo>
                      <a:cubicBezTo>
                        <a:pt x="231" y="502"/>
                        <a:pt x="232" y="502"/>
                        <a:pt x="232" y="502"/>
                      </a:cubicBezTo>
                      <a:cubicBezTo>
                        <a:pt x="233" y="502"/>
                        <a:pt x="233" y="502"/>
                        <a:pt x="234" y="502"/>
                      </a:cubicBezTo>
                      <a:cubicBezTo>
                        <a:pt x="235" y="503"/>
                        <a:pt x="235" y="503"/>
                        <a:pt x="236" y="503"/>
                      </a:cubicBezTo>
                      <a:cubicBezTo>
                        <a:pt x="237" y="503"/>
                        <a:pt x="239" y="504"/>
                        <a:pt x="240" y="504"/>
                      </a:cubicBezTo>
                      <a:cubicBezTo>
                        <a:pt x="240" y="504"/>
                        <a:pt x="240" y="504"/>
                        <a:pt x="240" y="504"/>
                      </a:cubicBezTo>
                      <a:cubicBezTo>
                        <a:pt x="241" y="505"/>
                        <a:pt x="242" y="505"/>
                        <a:pt x="243" y="505"/>
                      </a:cubicBezTo>
                      <a:cubicBezTo>
                        <a:pt x="244" y="505"/>
                        <a:pt x="246" y="506"/>
                        <a:pt x="247" y="506"/>
                      </a:cubicBezTo>
                      <a:cubicBezTo>
                        <a:pt x="247" y="506"/>
                        <a:pt x="248" y="506"/>
                        <a:pt x="248" y="506"/>
                      </a:cubicBezTo>
                      <a:cubicBezTo>
                        <a:pt x="249" y="507"/>
                        <a:pt x="249" y="507"/>
                        <a:pt x="249" y="507"/>
                      </a:cubicBezTo>
                      <a:cubicBezTo>
                        <a:pt x="250" y="507"/>
                        <a:pt x="250" y="507"/>
                        <a:pt x="250" y="507"/>
                      </a:cubicBezTo>
                      <a:cubicBezTo>
                        <a:pt x="251" y="507"/>
                        <a:pt x="253" y="508"/>
                        <a:pt x="254" y="508"/>
                      </a:cubicBezTo>
                      <a:cubicBezTo>
                        <a:pt x="255" y="508"/>
                        <a:pt x="255" y="508"/>
                        <a:pt x="256" y="508"/>
                      </a:cubicBezTo>
                      <a:cubicBezTo>
                        <a:pt x="257" y="509"/>
                        <a:pt x="257" y="509"/>
                        <a:pt x="258" y="509"/>
                      </a:cubicBezTo>
                      <a:cubicBezTo>
                        <a:pt x="259" y="509"/>
                        <a:pt x="260" y="509"/>
                        <a:pt x="261" y="510"/>
                      </a:cubicBezTo>
                      <a:cubicBezTo>
                        <a:pt x="262" y="510"/>
                        <a:pt x="263" y="510"/>
                        <a:pt x="264" y="510"/>
                      </a:cubicBezTo>
                      <a:cubicBezTo>
                        <a:pt x="265" y="510"/>
                        <a:pt x="265" y="511"/>
                        <a:pt x="266" y="511"/>
                      </a:cubicBezTo>
                      <a:cubicBezTo>
                        <a:pt x="267" y="511"/>
                        <a:pt x="268" y="511"/>
                        <a:pt x="268" y="511"/>
                      </a:cubicBezTo>
                      <a:cubicBezTo>
                        <a:pt x="270" y="512"/>
                        <a:pt x="271" y="512"/>
                        <a:pt x="272" y="512"/>
                      </a:cubicBezTo>
                      <a:cubicBezTo>
                        <a:pt x="273" y="512"/>
                        <a:pt x="273" y="512"/>
                        <a:pt x="274" y="513"/>
                      </a:cubicBezTo>
                      <a:cubicBezTo>
                        <a:pt x="275" y="513"/>
                        <a:pt x="276" y="513"/>
                        <a:pt x="276" y="513"/>
                      </a:cubicBezTo>
                      <a:cubicBezTo>
                        <a:pt x="277" y="513"/>
                        <a:pt x="278" y="514"/>
                        <a:pt x="280" y="514"/>
                      </a:cubicBezTo>
                      <a:cubicBezTo>
                        <a:pt x="281" y="514"/>
                        <a:pt x="282" y="514"/>
                        <a:pt x="283" y="514"/>
                      </a:cubicBezTo>
                      <a:cubicBezTo>
                        <a:pt x="283" y="515"/>
                        <a:pt x="284" y="515"/>
                        <a:pt x="285" y="515"/>
                      </a:cubicBezTo>
                      <a:cubicBezTo>
                        <a:pt x="286" y="515"/>
                        <a:pt x="287" y="515"/>
                        <a:pt x="287" y="515"/>
                      </a:cubicBezTo>
                      <a:cubicBezTo>
                        <a:pt x="289" y="516"/>
                        <a:pt x="290" y="516"/>
                        <a:pt x="292" y="516"/>
                      </a:cubicBezTo>
                      <a:cubicBezTo>
                        <a:pt x="292" y="516"/>
                        <a:pt x="293" y="517"/>
                        <a:pt x="294" y="517"/>
                      </a:cubicBezTo>
                      <a:cubicBezTo>
                        <a:pt x="295" y="517"/>
                        <a:pt x="295" y="517"/>
                        <a:pt x="295" y="517"/>
                      </a:cubicBezTo>
                      <a:cubicBezTo>
                        <a:pt x="297" y="517"/>
                        <a:pt x="298" y="518"/>
                        <a:pt x="300" y="518"/>
                      </a:cubicBezTo>
                      <a:cubicBezTo>
                        <a:pt x="301" y="518"/>
                        <a:pt x="302" y="518"/>
                        <a:pt x="303" y="518"/>
                      </a:cubicBezTo>
                      <a:cubicBezTo>
                        <a:pt x="304" y="519"/>
                        <a:pt x="304" y="519"/>
                        <a:pt x="304" y="519"/>
                      </a:cubicBezTo>
                      <a:cubicBezTo>
                        <a:pt x="305" y="519"/>
                        <a:pt x="307" y="519"/>
                        <a:pt x="309" y="519"/>
                      </a:cubicBezTo>
                      <a:cubicBezTo>
                        <a:pt x="310" y="520"/>
                        <a:pt x="311" y="520"/>
                        <a:pt x="312" y="520"/>
                      </a:cubicBezTo>
                      <a:cubicBezTo>
                        <a:pt x="312" y="520"/>
                        <a:pt x="313" y="520"/>
                        <a:pt x="313" y="520"/>
                      </a:cubicBezTo>
                      <a:cubicBezTo>
                        <a:pt x="314" y="520"/>
                        <a:pt x="315" y="521"/>
                        <a:pt x="316" y="521"/>
                      </a:cubicBezTo>
                      <a:cubicBezTo>
                        <a:pt x="317" y="521"/>
                        <a:pt x="318" y="521"/>
                        <a:pt x="318" y="521"/>
                      </a:cubicBezTo>
                      <a:cubicBezTo>
                        <a:pt x="319" y="521"/>
                        <a:pt x="320" y="521"/>
                        <a:pt x="320" y="522"/>
                      </a:cubicBezTo>
                      <a:cubicBezTo>
                        <a:pt x="321" y="522"/>
                        <a:pt x="322" y="522"/>
                        <a:pt x="323" y="522"/>
                      </a:cubicBezTo>
                      <a:cubicBezTo>
                        <a:pt x="324" y="522"/>
                        <a:pt x="325" y="522"/>
                        <a:pt x="326" y="523"/>
                      </a:cubicBezTo>
                      <a:cubicBezTo>
                        <a:pt x="327" y="523"/>
                        <a:pt x="328" y="523"/>
                        <a:pt x="329" y="523"/>
                      </a:cubicBezTo>
                      <a:cubicBezTo>
                        <a:pt x="330" y="523"/>
                        <a:pt x="331" y="523"/>
                        <a:pt x="332" y="523"/>
                      </a:cubicBezTo>
                      <a:cubicBezTo>
                        <a:pt x="333" y="524"/>
                        <a:pt x="333" y="524"/>
                        <a:pt x="333" y="524"/>
                      </a:cubicBezTo>
                      <a:cubicBezTo>
                        <a:pt x="334" y="524"/>
                        <a:pt x="335" y="524"/>
                        <a:pt x="336" y="524"/>
                      </a:cubicBezTo>
                      <a:cubicBezTo>
                        <a:pt x="337" y="524"/>
                        <a:pt x="337" y="524"/>
                        <a:pt x="338" y="524"/>
                      </a:cubicBezTo>
                      <a:cubicBezTo>
                        <a:pt x="339" y="525"/>
                        <a:pt x="340" y="525"/>
                        <a:pt x="341" y="525"/>
                      </a:cubicBezTo>
                      <a:cubicBezTo>
                        <a:pt x="342" y="525"/>
                        <a:pt x="343" y="525"/>
                        <a:pt x="345" y="525"/>
                      </a:cubicBezTo>
                      <a:cubicBezTo>
                        <a:pt x="345" y="525"/>
                        <a:pt x="346" y="526"/>
                        <a:pt x="347" y="526"/>
                      </a:cubicBezTo>
                      <a:cubicBezTo>
                        <a:pt x="348" y="526"/>
                        <a:pt x="349" y="526"/>
                        <a:pt x="351" y="526"/>
                      </a:cubicBezTo>
                      <a:cubicBezTo>
                        <a:pt x="352" y="527"/>
                        <a:pt x="354" y="527"/>
                        <a:pt x="356" y="527"/>
                      </a:cubicBezTo>
                      <a:cubicBezTo>
                        <a:pt x="357" y="527"/>
                        <a:pt x="357" y="527"/>
                        <a:pt x="358" y="527"/>
                      </a:cubicBezTo>
                      <a:cubicBezTo>
                        <a:pt x="359" y="527"/>
                        <a:pt x="359" y="527"/>
                        <a:pt x="360" y="528"/>
                      </a:cubicBezTo>
                      <a:cubicBezTo>
                        <a:pt x="362" y="528"/>
                        <a:pt x="363" y="528"/>
                        <a:pt x="365" y="528"/>
                      </a:cubicBezTo>
                      <a:cubicBezTo>
                        <a:pt x="366" y="528"/>
                        <a:pt x="367" y="528"/>
                        <a:pt x="367" y="529"/>
                      </a:cubicBezTo>
                      <a:cubicBezTo>
                        <a:pt x="368" y="529"/>
                        <a:pt x="368" y="529"/>
                        <a:pt x="368" y="529"/>
                      </a:cubicBezTo>
                      <a:cubicBezTo>
                        <a:pt x="369" y="529"/>
                        <a:pt x="370" y="529"/>
                        <a:pt x="370" y="529"/>
                      </a:cubicBezTo>
                      <a:cubicBezTo>
                        <a:pt x="372" y="529"/>
                        <a:pt x="373" y="529"/>
                        <a:pt x="375" y="529"/>
                      </a:cubicBezTo>
                      <a:cubicBezTo>
                        <a:pt x="376" y="530"/>
                        <a:pt x="378" y="530"/>
                        <a:pt x="379" y="530"/>
                      </a:cubicBezTo>
                      <a:cubicBezTo>
                        <a:pt x="379" y="530"/>
                        <a:pt x="380" y="530"/>
                        <a:pt x="380" y="530"/>
                      </a:cubicBezTo>
                      <a:cubicBezTo>
                        <a:pt x="381" y="530"/>
                        <a:pt x="381" y="530"/>
                        <a:pt x="382" y="530"/>
                      </a:cubicBezTo>
                      <a:cubicBezTo>
                        <a:pt x="383" y="530"/>
                        <a:pt x="383" y="531"/>
                        <a:pt x="384" y="531"/>
                      </a:cubicBezTo>
                      <a:cubicBezTo>
                        <a:pt x="386" y="531"/>
                        <a:pt x="387" y="531"/>
                        <a:pt x="389" y="531"/>
                      </a:cubicBezTo>
                      <a:cubicBezTo>
                        <a:pt x="390" y="531"/>
                        <a:pt x="392" y="532"/>
                        <a:pt x="393" y="532"/>
                      </a:cubicBezTo>
                      <a:cubicBezTo>
                        <a:pt x="394" y="532"/>
                        <a:pt x="395" y="532"/>
                        <a:pt x="396" y="532"/>
                      </a:cubicBezTo>
                      <a:cubicBezTo>
                        <a:pt x="397" y="532"/>
                        <a:pt x="398" y="532"/>
                        <a:pt x="399" y="532"/>
                      </a:cubicBezTo>
                      <a:cubicBezTo>
                        <a:pt x="400" y="532"/>
                        <a:pt x="402" y="533"/>
                        <a:pt x="404" y="533"/>
                      </a:cubicBezTo>
                      <a:cubicBezTo>
                        <a:pt x="405" y="533"/>
                        <a:pt x="406" y="533"/>
                        <a:pt x="408" y="533"/>
                      </a:cubicBezTo>
                      <a:cubicBezTo>
                        <a:pt x="408" y="533"/>
                        <a:pt x="409" y="533"/>
                        <a:pt x="409" y="533"/>
                      </a:cubicBezTo>
                      <a:cubicBezTo>
                        <a:pt x="411" y="534"/>
                        <a:pt x="412" y="534"/>
                        <a:pt x="414" y="534"/>
                      </a:cubicBezTo>
                      <a:cubicBezTo>
                        <a:pt x="416" y="534"/>
                        <a:pt x="417" y="534"/>
                        <a:pt x="419" y="534"/>
                      </a:cubicBezTo>
                      <a:cubicBezTo>
                        <a:pt x="419" y="534"/>
                        <a:pt x="420" y="535"/>
                        <a:pt x="421" y="535"/>
                      </a:cubicBezTo>
                      <a:cubicBezTo>
                        <a:pt x="422" y="535"/>
                        <a:pt x="422" y="535"/>
                        <a:pt x="422" y="535"/>
                      </a:cubicBezTo>
                      <a:cubicBezTo>
                        <a:pt x="423" y="535"/>
                        <a:pt x="423" y="535"/>
                        <a:pt x="423" y="535"/>
                      </a:cubicBezTo>
                      <a:cubicBezTo>
                        <a:pt x="423" y="535"/>
                        <a:pt x="424" y="535"/>
                        <a:pt x="424" y="535"/>
                      </a:cubicBezTo>
                      <a:cubicBezTo>
                        <a:pt x="426" y="535"/>
                        <a:pt x="427" y="535"/>
                        <a:pt x="429" y="535"/>
                      </a:cubicBezTo>
                      <a:cubicBezTo>
                        <a:pt x="431" y="536"/>
                        <a:pt x="433" y="536"/>
                        <a:pt x="435" y="536"/>
                      </a:cubicBezTo>
                      <a:cubicBezTo>
                        <a:pt x="436" y="536"/>
                        <a:pt x="438" y="536"/>
                        <a:pt x="439" y="536"/>
                      </a:cubicBezTo>
                      <a:cubicBezTo>
                        <a:pt x="441" y="536"/>
                        <a:pt x="442" y="537"/>
                        <a:pt x="444" y="537"/>
                      </a:cubicBezTo>
                      <a:cubicBezTo>
                        <a:pt x="445" y="537"/>
                        <a:pt x="446" y="537"/>
                        <a:pt x="446" y="537"/>
                      </a:cubicBezTo>
                      <a:cubicBezTo>
                        <a:pt x="447" y="537"/>
                        <a:pt x="448" y="537"/>
                        <a:pt x="450" y="537"/>
                      </a:cubicBezTo>
                      <a:cubicBezTo>
                        <a:pt x="453" y="537"/>
                        <a:pt x="457" y="538"/>
                        <a:pt x="460" y="538"/>
                      </a:cubicBezTo>
                      <a:cubicBezTo>
                        <a:pt x="461" y="538"/>
                        <a:pt x="462" y="538"/>
                        <a:pt x="463" y="538"/>
                      </a:cubicBezTo>
                      <a:cubicBezTo>
                        <a:pt x="465" y="538"/>
                        <a:pt x="467" y="538"/>
                        <a:pt x="469" y="539"/>
                      </a:cubicBezTo>
                      <a:cubicBezTo>
                        <a:pt x="469" y="539"/>
                        <a:pt x="469" y="539"/>
                        <a:pt x="469" y="539"/>
                      </a:cubicBezTo>
                      <a:cubicBezTo>
                        <a:pt x="470" y="539"/>
                        <a:pt x="470" y="539"/>
                        <a:pt x="470" y="539"/>
                      </a:cubicBezTo>
                      <a:cubicBezTo>
                        <a:pt x="470" y="539"/>
                        <a:pt x="470" y="539"/>
                        <a:pt x="471" y="539"/>
                      </a:cubicBezTo>
                      <a:cubicBezTo>
                        <a:pt x="472" y="539"/>
                        <a:pt x="474" y="539"/>
                        <a:pt x="475" y="539"/>
                      </a:cubicBezTo>
                      <a:cubicBezTo>
                        <a:pt x="477" y="539"/>
                        <a:pt x="479" y="539"/>
                        <a:pt x="482" y="539"/>
                      </a:cubicBezTo>
                      <a:cubicBezTo>
                        <a:pt x="483" y="540"/>
                        <a:pt x="485" y="540"/>
                        <a:pt x="486" y="540"/>
                      </a:cubicBezTo>
                      <a:cubicBezTo>
                        <a:pt x="488" y="540"/>
                        <a:pt x="490" y="540"/>
                        <a:pt x="492" y="540"/>
                      </a:cubicBezTo>
                      <a:cubicBezTo>
                        <a:pt x="493" y="540"/>
                        <a:pt x="493" y="540"/>
                        <a:pt x="493" y="540"/>
                      </a:cubicBezTo>
                      <a:cubicBezTo>
                        <a:pt x="494" y="540"/>
                        <a:pt x="496" y="540"/>
                        <a:pt x="497" y="540"/>
                      </a:cubicBezTo>
                      <a:cubicBezTo>
                        <a:pt x="499" y="540"/>
                        <a:pt x="501" y="541"/>
                        <a:pt x="504" y="541"/>
                      </a:cubicBezTo>
                      <a:cubicBezTo>
                        <a:pt x="505" y="541"/>
                        <a:pt x="507" y="541"/>
                        <a:pt x="508" y="541"/>
                      </a:cubicBezTo>
                      <a:cubicBezTo>
                        <a:pt x="510" y="541"/>
                        <a:pt x="512" y="541"/>
                        <a:pt x="514" y="541"/>
                      </a:cubicBezTo>
                      <a:cubicBezTo>
                        <a:pt x="515" y="541"/>
                        <a:pt x="515" y="541"/>
                        <a:pt x="515" y="541"/>
                      </a:cubicBezTo>
                      <a:cubicBezTo>
                        <a:pt x="515" y="541"/>
                        <a:pt x="515" y="541"/>
                        <a:pt x="515" y="541"/>
                      </a:cubicBezTo>
                      <a:cubicBezTo>
                        <a:pt x="517" y="541"/>
                        <a:pt x="518" y="541"/>
                        <a:pt x="520" y="541"/>
                      </a:cubicBezTo>
                      <a:cubicBezTo>
                        <a:pt x="522" y="542"/>
                        <a:pt x="524" y="542"/>
                        <a:pt x="526" y="542"/>
                      </a:cubicBezTo>
                      <a:cubicBezTo>
                        <a:pt x="528" y="542"/>
                        <a:pt x="529" y="542"/>
                        <a:pt x="531" y="542"/>
                      </a:cubicBezTo>
                      <a:cubicBezTo>
                        <a:pt x="533" y="542"/>
                        <a:pt x="535" y="542"/>
                        <a:pt x="537" y="542"/>
                      </a:cubicBezTo>
                      <a:cubicBezTo>
                        <a:pt x="538" y="542"/>
                        <a:pt x="538" y="542"/>
                        <a:pt x="539" y="542"/>
                      </a:cubicBezTo>
                      <a:cubicBezTo>
                        <a:pt x="540" y="542"/>
                        <a:pt x="541" y="542"/>
                        <a:pt x="542" y="542"/>
                      </a:cubicBezTo>
                      <a:cubicBezTo>
                        <a:pt x="545" y="542"/>
                        <a:pt x="547" y="543"/>
                        <a:pt x="549" y="543"/>
                      </a:cubicBezTo>
                      <a:cubicBezTo>
                        <a:pt x="551" y="543"/>
                        <a:pt x="552" y="543"/>
                        <a:pt x="554" y="543"/>
                      </a:cubicBezTo>
                      <a:cubicBezTo>
                        <a:pt x="556" y="543"/>
                        <a:pt x="558" y="543"/>
                        <a:pt x="560" y="543"/>
                      </a:cubicBezTo>
                      <a:cubicBezTo>
                        <a:pt x="561" y="543"/>
                        <a:pt x="561" y="543"/>
                        <a:pt x="561" y="543"/>
                      </a:cubicBezTo>
                      <a:cubicBezTo>
                        <a:pt x="562" y="543"/>
                        <a:pt x="562" y="543"/>
                        <a:pt x="562" y="543"/>
                      </a:cubicBezTo>
                      <a:cubicBezTo>
                        <a:pt x="562" y="543"/>
                        <a:pt x="562" y="543"/>
                        <a:pt x="562" y="543"/>
                      </a:cubicBezTo>
                      <a:cubicBezTo>
                        <a:pt x="563" y="543"/>
                        <a:pt x="564" y="543"/>
                        <a:pt x="565" y="543"/>
                      </a:cubicBezTo>
                      <a:cubicBezTo>
                        <a:pt x="568" y="543"/>
                        <a:pt x="570" y="543"/>
                        <a:pt x="572" y="543"/>
                      </a:cubicBezTo>
                      <a:cubicBezTo>
                        <a:pt x="574" y="543"/>
                        <a:pt x="576" y="543"/>
                        <a:pt x="577" y="543"/>
                      </a:cubicBezTo>
                      <a:cubicBezTo>
                        <a:pt x="579" y="543"/>
                        <a:pt x="582" y="543"/>
                        <a:pt x="584" y="543"/>
                      </a:cubicBezTo>
                      <a:cubicBezTo>
                        <a:pt x="585" y="543"/>
                        <a:pt x="585" y="543"/>
                        <a:pt x="586" y="543"/>
                      </a:cubicBezTo>
                      <a:cubicBezTo>
                        <a:pt x="586" y="543"/>
                        <a:pt x="587" y="543"/>
                        <a:pt x="587" y="543"/>
                      </a:cubicBezTo>
                      <a:cubicBezTo>
                        <a:pt x="588" y="543"/>
                        <a:pt x="588" y="543"/>
                        <a:pt x="589" y="544"/>
                      </a:cubicBezTo>
                      <a:cubicBezTo>
                        <a:pt x="592" y="544"/>
                        <a:pt x="594" y="544"/>
                        <a:pt x="597" y="544"/>
                      </a:cubicBezTo>
                      <a:cubicBezTo>
                        <a:pt x="598" y="544"/>
                        <a:pt x="599" y="544"/>
                        <a:pt x="601" y="544"/>
                      </a:cubicBezTo>
                      <a:cubicBezTo>
                        <a:pt x="604" y="544"/>
                        <a:pt x="608" y="544"/>
                        <a:pt x="612" y="544"/>
                      </a:cubicBezTo>
                      <a:cubicBezTo>
                        <a:pt x="612" y="544"/>
                        <a:pt x="612" y="544"/>
                        <a:pt x="612" y="544"/>
                      </a:cubicBezTo>
                      <a:cubicBezTo>
                        <a:pt x="613" y="544"/>
                        <a:pt x="613" y="544"/>
                        <a:pt x="613" y="544"/>
                      </a:cubicBezTo>
                      <a:cubicBezTo>
                        <a:pt x="617" y="544"/>
                        <a:pt x="621" y="544"/>
                        <a:pt x="625" y="544"/>
                      </a:cubicBezTo>
                      <a:cubicBezTo>
                        <a:pt x="626" y="544"/>
                        <a:pt x="627" y="544"/>
                        <a:pt x="628" y="544"/>
                      </a:cubicBezTo>
                      <a:cubicBezTo>
                        <a:pt x="631" y="544"/>
                        <a:pt x="634" y="544"/>
                        <a:pt x="637" y="544"/>
                      </a:cubicBezTo>
                      <a:cubicBezTo>
                        <a:pt x="638" y="544"/>
                        <a:pt x="639" y="544"/>
                        <a:pt x="640" y="544"/>
                      </a:cubicBezTo>
                      <a:cubicBezTo>
                        <a:pt x="641" y="544"/>
                        <a:pt x="642" y="544"/>
                        <a:pt x="643" y="544"/>
                      </a:cubicBezTo>
                      <a:cubicBezTo>
                        <a:pt x="645" y="544"/>
                        <a:pt x="647" y="544"/>
                        <a:pt x="648" y="544"/>
                      </a:cubicBezTo>
                      <a:cubicBezTo>
                        <a:pt x="650" y="544"/>
                        <a:pt x="652" y="544"/>
                        <a:pt x="653" y="543"/>
                      </a:cubicBezTo>
                      <a:cubicBezTo>
                        <a:pt x="656" y="543"/>
                        <a:pt x="658" y="543"/>
                        <a:pt x="660" y="543"/>
                      </a:cubicBezTo>
                      <a:cubicBezTo>
                        <a:pt x="662" y="543"/>
                        <a:pt x="664" y="543"/>
                        <a:pt x="665" y="543"/>
                      </a:cubicBezTo>
                      <a:cubicBezTo>
                        <a:pt x="667" y="543"/>
                        <a:pt x="668" y="543"/>
                        <a:pt x="670" y="543"/>
                      </a:cubicBezTo>
                      <a:cubicBezTo>
                        <a:pt x="670" y="543"/>
                        <a:pt x="670" y="543"/>
                        <a:pt x="670" y="543"/>
                      </a:cubicBezTo>
                      <a:cubicBezTo>
                        <a:pt x="670" y="543"/>
                        <a:pt x="670" y="543"/>
                        <a:pt x="670" y="543"/>
                      </a:cubicBezTo>
                      <a:cubicBezTo>
                        <a:pt x="671" y="543"/>
                        <a:pt x="671" y="543"/>
                        <a:pt x="672" y="543"/>
                      </a:cubicBezTo>
                      <a:cubicBezTo>
                        <a:pt x="674" y="543"/>
                        <a:pt x="675" y="543"/>
                        <a:pt x="677" y="543"/>
                      </a:cubicBezTo>
                      <a:cubicBezTo>
                        <a:pt x="679" y="543"/>
                        <a:pt x="681" y="543"/>
                        <a:pt x="684" y="543"/>
                      </a:cubicBezTo>
                      <a:cubicBezTo>
                        <a:pt x="685" y="543"/>
                        <a:pt x="686" y="543"/>
                        <a:pt x="688" y="543"/>
                      </a:cubicBezTo>
                      <a:cubicBezTo>
                        <a:pt x="689" y="543"/>
                        <a:pt x="690" y="543"/>
                        <a:pt x="691" y="543"/>
                      </a:cubicBezTo>
                      <a:cubicBezTo>
                        <a:pt x="692" y="543"/>
                        <a:pt x="694" y="543"/>
                        <a:pt x="695" y="543"/>
                      </a:cubicBezTo>
                      <a:cubicBezTo>
                        <a:pt x="697" y="542"/>
                        <a:pt x="699" y="542"/>
                        <a:pt x="700" y="542"/>
                      </a:cubicBezTo>
                      <a:cubicBezTo>
                        <a:pt x="702" y="542"/>
                        <a:pt x="705" y="542"/>
                        <a:pt x="707" y="542"/>
                      </a:cubicBezTo>
                      <a:cubicBezTo>
                        <a:pt x="707" y="542"/>
                        <a:pt x="708" y="542"/>
                        <a:pt x="708" y="542"/>
                      </a:cubicBezTo>
                      <a:cubicBezTo>
                        <a:pt x="709" y="542"/>
                        <a:pt x="709" y="542"/>
                        <a:pt x="709" y="542"/>
                      </a:cubicBezTo>
                      <a:cubicBezTo>
                        <a:pt x="710" y="542"/>
                        <a:pt x="711" y="542"/>
                        <a:pt x="712" y="542"/>
                      </a:cubicBezTo>
                      <a:cubicBezTo>
                        <a:pt x="714" y="542"/>
                        <a:pt x="716" y="542"/>
                        <a:pt x="718" y="542"/>
                      </a:cubicBezTo>
                      <a:cubicBezTo>
                        <a:pt x="720" y="542"/>
                        <a:pt x="721" y="542"/>
                        <a:pt x="723" y="541"/>
                      </a:cubicBezTo>
                      <a:cubicBezTo>
                        <a:pt x="724" y="541"/>
                        <a:pt x="726" y="541"/>
                        <a:pt x="727" y="541"/>
                      </a:cubicBezTo>
                      <a:cubicBezTo>
                        <a:pt x="728" y="541"/>
                        <a:pt x="728" y="541"/>
                        <a:pt x="728" y="541"/>
                      </a:cubicBezTo>
                      <a:cubicBezTo>
                        <a:pt x="729" y="541"/>
                        <a:pt x="729" y="541"/>
                        <a:pt x="729" y="541"/>
                      </a:cubicBezTo>
                      <a:cubicBezTo>
                        <a:pt x="731" y="541"/>
                        <a:pt x="733" y="541"/>
                        <a:pt x="734" y="541"/>
                      </a:cubicBezTo>
                      <a:cubicBezTo>
                        <a:pt x="736" y="541"/>
                        <a:pt x="739" y="541"/>
                        <a:pt x="741" y="541"/>
                      </a:cubicBezTo>
                      <a:cubicBezTo>
                        <a:pt x="742" y="540"/>
                        <a:pt x="744" y="540"/>
                        <a:pt x="745" y="540"/>
                      </a:cubicBezTo>
                      <a:cubicBezTo>
                        <a:pt x="746" y="540"/>
                        <a:pt x="746" y="540"/>
                        <a:pt x="746" y="540"/>
                      </a:cubicBezTo>
                      <a:cubicBezTo>
                        <a:pt x="747" y="540"/>
                        <a:pt x="747" y="540"/>
                        <a:pt x="747" y="540"/>
                      </a:cubicBezTo>
                      <a:cubicBezTo>
                        <a:pt x="749" y="540"/>
                        <a:pt x="750" y="540"/>
                        <a:pt x="752" y="540"/>
                      </a:cubicBezTo>
                      <a:cubicBezTo>
                        <a:pt x="753" y="540"/>
                        <a:pt x="755" y="540"/>
                        <a:pt x="757" y="540"/>
                      </a:cubicBezTo>
                      <a:cubicBezTo>
                        <a:pt x="757" y="540"/>
                        <a:pt x="758" y="540"/>
                        <a:pt x="758" y="540"/>
                      </a:cubicBezTo>
                      <a:cubicBezTo>
                        <a:pt x="760" y="539"/>
                        <a:pt x="761" y="539"/>
                        <a:pt x="763" y="539"/>
                      </a:cubicBezTo>
                      <a:cubicBezTo>
                        <a:pt x="764" y="539"/>
                        <a:pt x="766" y="539"/>
                        <a:pt x="768" y="539"/>
                      </a:cubicBezTo>
                      <a:cubicBezTo>
                        <a:pt x="768" y="539"/>
                        <a:pt x="769" y="539"/>
                        <a:pt x="770" y="539"/>
                      </a:cubicBezTo>
                      <a:cubicBezTo>
                        <a:pt x="771" y="539"/>
                        <a:pt x="771" y="539"/>
                        <a:pt x="772" y="539"/>
                      </a:cubicBezTo>
                      <a:cubicBezTo>
                        <a:pt x="773" y="539"/>
                        <a:pt x="773" y="539"/>
                        <a:pt x="774" y="539"/>
                      </a:cubicBezTo>
                      <a:cubicBezTo>
                        <a:pt x="775" y="538"/>
                        <a:pt x="777" y="538"/>
                        <a:pt x="778" y="538"/>
                      </a:cubicBezTo>
                      <a:cubicBezTo>
                        <a:pt x="779" y="538"/>
                        <a:pt x="780" y="538"/>
                        <a:pt x="781" y="538"/>
                      </a:cubicBezTo>
                      <a:cubicBezTo>
                        <a:pt x="782" y="538"/>
                        <a:pt x="784" y="538"/>
                        <a:pt x="785" y="538"/>
                      </a:cubicBezTo>
                      <a:cubicBezTo>
                        <a:pt x="786" y="538"/>
                        <a:pt x="788" y="537"/>
                        <a:pt x="789" y="537"/>
                      </a:cubicBezTo>
                      <a:cubicBezTo>
                        <a:pt x="790" y="537"/>
                        <a:pt x="791" y="537"/>
                        <a:pt x="792" y="537"/>
                      </a:cubicBezTo>
                      <a:cubicBezTo>
                        <a:pt x="794" y="537"/>
                        <a:pt x="795" y="537"/>
                        <a:pt x="796" y="537"/>
                      </a:cubicBezTo>
                      <a:cubicBezTo>
                        <a:pt x="797" y="537"/>
                        <a:pt x="798" y="537"/>
                        <a:pt x="800" y="537"/>
                      </a:cubicBezTo>
                      <a:cubicBezTo>
                        <a:pt x="801" y="536"/>
                        <a:pt x="802" y="536"/>
                        <a:pt x="803" y="536"/>
                      </a:cubicBezTo>
                      <a:cubicBezTo>
                        <a:pt x="805" y="536"/>
                        <a:pt x="806" y="536"/>
                        <a:pt x="807" y="536"/>
                      </a:cubicBezTo>
                      <a:cubicBezTo>
                        <a:pt x="808" y="536"/>
                        <a:pt x="809" y="536"/>
                        <a:pt x="810" y="536"/>
                      </a:cubicBezTo>
                      <a:cubicBezTo>
                        <a:pt x="811" y="535"/>
                        <a:pt x="813" y="535"/>
                        <a:pt x="814" y="535"/>
                      </a:cubicBezTo>
                      <a:cubicBezTo>
                        <a:pt x="816" y="535"/>
                        <a:pt x="817" y="535"/>
                        <a:pt x="818" y="535"/>
                      </a:cubicBezTo>
                      <a:cubicBezTo>
                        <a:pt x="819" y="535"/>
                        <a:pt x="820" y="535"/>
                        <a:pt x="820" y="535"/>
                      </a:cubicBezTo>
                      <a:cubicBezTo>
                        <a:pt x="822" y="535"/>
                        <a:pt x="823" y="534"/>
                        <a:pt x="825" y="534"/>
                      </a:cubicBezTo>
                      <a:cubicBezTo>
                        <a:pt x="826" y="534"/>
                        <a:pt x="828" y="534"/>
                        <a:pt x="829" y="534"/>
                      </a:cubicBezTo>
                      <a:cubicBezTo>
                        <a:pt x="830" y="534"/>
                        <a:pt x="830" y="534"/>
                        <a:pt x="831" y="534"/>
                      </a:cubicBezTo>
                      <a:cubicBezTo>
                        <a:pt x="832" y="533"/>
                        <a:pt x="834" y="533"/>
                        <a:pt x="836" y="533"/>
                      </a:cubicBezTo>
                      <a:cubicBezTo>
                        <a:pt x="837" y="533"/>
                        <a:pt x="838" y="533"/>
                        <a:pt x="840" y="533"/>
                      </a:cubicBezTo>
                      <a:cubicBezTo>
                        <a:pt x="841" y="533"/>
                        <a:pt x="841" y="533"/>
                        <a:pt x="841" y="533"/>
                      </a:cubicBezTo>
                      <a:cubicBezTo>
                        <a:pt x="841" y="533"/>
                        <a:pt x="841" y="533"/>
                        <a:pt x="841" y="533"/>
                      </a:cubicBezTo>
                      <a:cubicBezTo>
                        <a:pt x="843" y="532"/>
                        <a:pt x="845" y="532"/>
                        <a:pt x="847" y="532"/>
                      </a:cubicBezTo>
                      <a:cubicBezTo>
                        <a:pt x="848" y="532"/>
                        <a:pt x="849" y="532"/>
                        <a:pt x="850" y="532"/>
                      </a:cubicBezTo>
                      <a:cubicBezTo>
                        <a:pt x="851" y="531"/>
                        <a:pt x="851" y="531"/>
                        <a:pt x="851" y="531"/>
                      </a:cubicBezTo>
                      <a:cubicBezTo>
                        <a:pt x="852" y="531"/>
                        <a:pt x="853" y="531"/>
                        <a:pt x="854" y="531"/>
                      </a:cubicBezTo>
                      <a:cubicBezTo>
                        <a:pt x="856" y="531"/>
                        <a:pt x="858" y="531"/>
                        <a:pt x="860" y="530"/>
                      </a:cubicBezTo>
                      <a:cubicBezTo>
                        <a:pt x="861" y="530"/>
                        <a:pt x="861" y="530"/>
                        <a:pt x="861" y="530"/>
                      </a:cubicBezTo>
                      <a:cubicBezTo>
                        <a:pt x="862" y="530"/>
                        <a:pt x="863" y="530"/>
                        <a:pt x="864" y="530"/>
                      </a:cubicBezTo>
                      <a:cubicBezTo>
                        <a:pt x="866" y="530"/>
                        <a:pt x="868" y="529"/>
                        <a:pt x="870" y="529"/>
                      </a:cubicBezTo>
                      <a:cubicBezTo>
                        <a:pt x="871" y="529"/>
                        <a:pt x="871" y="529"/>
                        <a:pt x="871" y="529"/>
                      </a:cubicBezTo>
                      <a:cubicBezTo>
                        <a:pt x="872" y="529"/>
                        <a:pt x="873" y="529"/>
                        <a:pt x="874" y="529"/>
                      </a:cubicBezTo>
                      <a:cubicBezTo>
                        <a:pt x="876" y="528"/>
                        <a:pt x="878" y="528"/>
                        <a:pt x="879" y="528"/>
                      </a:cubicBezTo>
                      <a:cubicBezTo>
                        <a:pt x="880" y="528"/>
                        <a:pt x="880" y="528"/>
                        <a:pt x="881" y="528"/>
                      </a:cubicBezTo>
                      <a:cubicBezTo>
                        <a:pt x="882" y="528"/>
                        <a:pt x="883" y="527"/>
                        <a:pt x="884" y="527"/>
                      </a:cubicBezTo>
                      <a:cubicBezTo>
                        <a:pt x="886" y="527"/>
                        <a:pt x="887" y="527"/>
                        <a:pt x="889" y="527"/>
                      </a:cubicBezTo>
                      <a:cubicBezTo>
                        <a:pt x="889" y="527"/>
                        <a:pt x="890" y="526"/>
                        <a:pt x="891" y="526"/>
                      </a:cubicBezTo>
                      <a:cubicBezTo>
                        <a:pt x="892" y="526"/>
                        <a:pt x="893" y="526"/>
                        <a:pt x="894" y="526"/>
                      </a:cubicBezTo>
                      <a:cubicBezTo>
                        <a:pt x="895" y="526"/>
                        <a:pt x="897" y="525"/>
                        <a:pt x="898" y="525"/>
                      </a:cubicBezTo>
                      <a:cubicBezTo>
                        <a:pt x="899" y="525"/>
                        <a:pt x="900" y="525"/>
                        <a:pt x="900" y="525"/>
                      </a:cubicBezTo>
                      <a:cubicBezTo>
                        <a:pt x="902" y="525"/>
                        <a:pt x="903" y="525"/>
                        <a:pt x="904" y="524"/>
                      </a:cubicBezTo>
                      <a:cubicBezTo>
                        <a:pt x="905" y="524"/>
                        <a:pt x="906" y="524"/>
                        <a:pt x="907" y="524"/>
                      </a:cubicBezTo>
                      <a:cubicBezTo>
                        <a:pt x="908" y="524"/>
                        <a:pt x="909" y="524"/>
                        <a:pt x="910" y="523"/>
                      </a:cubicBezTo>
                      <a:cubicBezTo>
                        <a:pt x="911" y="523"/>
                        <a:pt x="912" y="523"/>
                        <a:pt x="913" y="523"/>
                      </a:cubicBezTo>
                      <a:cubicBezTo>
                        <a:pt x="914" y="523"/>
                        <a:pt x="915" y="523"/>
                        <a:pt x="916" y="522"/>
                      </a:cubicBezTo>
                      <a:cubicBezTo>
                        <a:pt x="917" y="522"/>
                        <a:pt x="918" y="522"/>
                        <a:pt x="919" y="522"/>
                      </a:cubicBezTo>
                      <a:cubicBezTo>
                        <a:pt x="920" y="522"/>
                        <a:pt x="921" y="522"/>
                        <a:pt x="921" y="522"/>
                      </a:cubicBezTo>
                      <a:cubicBezTo>
                        <a:pt x="922" y="521"/>
                        <a:pt x="922" y="521"/>
                        <a:pt x="922" y="521"/>
                      </a:cubicBezTo>
                      <a:cubicBezTo>
                        <a:pt x="923" y="521"/>
                        <a:pt x="924" y="521"/>
                        <a:pt x="925" y="521"/>
                      </a:cubicBezTo>
                      <a:cubicBezTo>
                        <a:pt x="926" y="521"/>
                        <a:pt x="927" y="521"/>
                        <a:pt x="929" y="520"/>
                      </a:cubicBezTo>
                      <a:cubicBezTo>
                        <a:pt x="930" y="520"/>
                        <a:pt x="932" y="520"/>
                        <a:pt x="933" y="520"/>
                      </a:cubicBezTo>
                      <a:cubicBezTo>
                        <a:pt x="934" y="519"/>
                        <a:pt x="935" y="519"/>
                        <a:pt x="936" y="519"/>
                      </a:cubicBezTo>
                      <a:cubicBezTo>
                        <a:pt x="936" y="519"/>
                        <a:pt x="937" y="519"/>
                        <a:pt x="937" y="519"/>
                      </a:cubicBezTo>
                      <a:cubicBezTo>
                        <a:pt x="939" y="518"/>
                        <a:pt x="940" y="518"/>
                        <a:pt x="941" y="518"/>
                      </a:cubicBezTo>
                      <a:cubicBezTo>
                        <a:pt x="943" y="518"/>
                        <a:pt x="944" y="517"/>
                        <a:pt x="945" y="517"/>
                      </a:cubicBezTo>
                      <a:cubicBezTo>
                        <a:pt x="947" y="517"/>
                        <a:pt x="948" y="517"/>
                        <a:pt x="949" y="516"/>
                      </a:cubicBezTo>
                      <a:cubicBezTo>
                        <a:pt x="950" y="516"/>
                        <a:pt x="950" y="516"/>
                        <a:pt x="951" y="516"/>
                      </a:cubicBezTo>
                      <a:cubicBezTo>
                        <a:pt x="952" y="516"/>
                        <a:pt x="953" y="516"/>
                        <a:pt x="953" y="516"/>
                      </a:cubicBezTo>
                      <a:cubicBezTo>
                        <a:pt x="955" y="515"/>
                        <a:pt x="956" y="515"/>
                        <a:pt x="958" y="515"/>
                      </a:cubicBezTo>
                      <a:cubicBezTo>
                        <a:pt x="959" y="514"/>
                        <a:pt x="960" y="514"/>
                        <a:pt x="961" y="514"/>
                      </a:cubicBezTo>
                      <a:cubicBezTo>
                        <a:pt x="962" y="514"/>
                        <a:pt x="963" y="514"/>
                        <a:pt x="964" y="513"/>
                      </a:cubicBezTo>
                      <a:cubicBezTo>
                        <a:pt x="964" y="513"/>
                        <a:pt x="965" y="513"/>
                        <a:pt x="965" y="513"/>
                      </a:cubicBezTo>
                      <a:cubicBezTo>
                        <a:pt x="965" y="513"/>
                        <a:pt x="965" y="513"/>
                        <a:pt x="965" y="513"/>
                      </a:cubicBezTo>
                      <a:cubicBezTo>
                        <a:pt x="967" y="513"/>
                        <a:pt x="968" y="513"/>
                        <a:pt x="969" y="512"/>
                      </a:cubicBezTo>
                      <a:cubicBezTo>
                        <a:pt x="970" y="512"/>
                        <a:pt x="972" y="512"/>
                        <a:pt x="973" y="511"/>
                      </a:cubicBezTo>
                      <a:cubicBezTo>
                        <a:pt x="974" y="511"/>
                        <a:pt x="975" y="511"/>
                        <a:pt x="977" y="511"/>
                      </a:cubicBezTo>
                      <a:cubicBezTo>
                        <a:pt x="978" y="510"/>
                        <a:pt x="979" y="510"/>
                        <a:pt x="981" y="510"/>
                      </a:cubicBezTo>
                      <a:cubicBezTo>
                        <a:pt x="982" y="509"/>
                        <a:pt x="983" y="509"/>
                        <a:pt x="984" y="509"/>
                      </a:cubicBezTo>
                      <a:cubicBezTo>
                        <a:pt x="985" y="509"/>
                        <a:pt x="985" y="509"/>
                        <a:pt x="986" y="508"/>
                      </a:cubicBezTo>
                      <a:cubicBezTo>
                        <a:pt x="987" y="508"/>
                        <a:pt x="987" y="508"/>
                        <a:pt x="988" y="508"/>
                      </a:cubicBezTo>
                      <a:cubicBezTo>
                        <a:pt x="989" y="508"/>
                        <a:pt x="990" y="507"/>
                        <a:pt x="991" y="507"/>
                      </a:cubicBezTo>
                      <a:cubicBezTo>
                        <a:pt x="992" y="507"/>
                        <a:pt x="993" y="507"/>
                        <a:pt x="994" y="506"/>
                      </a:cubicBezTo>
                      <a:cubicBezTo>
                        <a:pt x="995" y="506"/>
                        <a:pt x="996" y="506"/>
                        <a:pt x="996" y="506"/>
                      </a:cubicBezTo>
                      <a:cubicBezTo>
                        <a:pt x="997" y="506"/>
                        <a:pt x="998" y="505"/>
                        <a:pt x="998" y="505"/>
                      </a:cubicBezTo>
                      <a:cubicBezTo>
                        <a:pt x="999" y="505"/>
                        <a:pt x="1001" y="504"/>
                        <a:pt x="1002" y="504"/>
                      </a:cubicBezTo>
                      <a:cubicBezTo>
                        <a:pt x="1003" y="504"/>
                        <a:pt x="1003" y="504"/>
                        <a:pt x="1003" y="504"/>
                      </a:cubicBezTo>
                      <a:cubicBezTo>
                        <a:pt x="1004" y="503"/>
                        <a:pt x="1004" y="503"/>
                        <a:pt x="1004" y="503"/>
                      </a:cubicBezTo>
                      <a:cubicBezTo>
                        <a:pt x="1005" y="503"/>
                        <a:pt x="1005" y="503"/>
                        <a:pt x="1005" y="503"/>
                      </a:cubicBezTo>
                      <a:cubicBezTo>
                        <a:pt x="1007" y="503"/>
                        <a:pt x="1009" y="502"/>
                        <a:pt x="1011" y="501"/>
                      </a:cubicBezTo>
                      <a:cubicBezTo>
                        <a:pt x="1012" y="501"/>
                        <a:pt x="1012" y="501"/>
                        <a:pt x="1012" y="501"/>
                      </a:cubicBezTo>
                      <a:cubicBezTo>
                        <a:pt x="1012" y="501"/>
                        <a:pt x="1012" y="501"/>
                        <a:pt x="1012" y="501"/>
                      </a:cubicBezTo>
                      <a:cubicBezTo>
                        <a:pt x="1013" y="501"/>
                        <a:pt x="1013" y="501"/>
                        <a:pt x="1014" y="501"/>
                      </a:cubicBezTo>
                      <a:cubicBezTo>
                        <a:pt x="1015" y="500"/>
                        <a:pt x="1016" y="500"/>
                        <a:pt x="1018" y="500"/>
                      </a:cubicBezTo>
                      <a:cubicBezTo>
                        <a:pt x="1018" y="499"/>
                        <a:pt x="1018" y="499"/>
                        <a:pt x="1019" y="499"/>
                      </a:cubicBezTo>
                      <a:cubicBezTo>
                        <a:pt x="1019" y="499"/>
                        <a:pt x="1020" y="499"/>
                        <a:pt x="1021" y="499"/>
                      </a:cubicBezTo>
                      <a:cubicBezTo>
                        <a:pt x="1022" y="498"/>
                        <a:pt x="1023" y="498"/>
                        <a:pt x="1024" y="498"/>
                      </a:cubicBezTo>
                      <a:cubicBezTo>
                        <a:pt x="1024" y="497"/>
                        <a:pt x="1025" y="497"/>
                        <a:pt x="1025" y="497"/>
                      </a:cubicBezTo>
                      <a:cubicBezTo>
                        <a:pt x="1026" y="497"/>
                        <a:pt x="1027" y="497"/>
                        <a:pt x="1027" y="496"/>
                      </a:cubicBezTo>
                      <a:cubicBezTo>
                        <a:pt x="1028" y="496"/>
                        <a:pt x="1029" y="496"/>
                        <a:pt x="1030" y="496"/>
                      </a:cubicBezTo>
                      <a:cubicBezTo>
                        <a:pt x="1030" y="495"/>
                        <a:pt x="1031" y="495"/>
                        <a:pt x="1032" y="495"/>
                      </a:cubicBezTo>
                      <a:cubicBezTo>
                        <a:pt x="1032" y="495"/>
                        <a:pt x="1033" y="494"/>
                        <a:pt x="1034" y="494"/>
                      </a:cubicBezTo>
                      <a:cubicBezTo>
                        <a:pt x="1034" y="494"/>
                        <a:pt x="1035" y="494"/>
                        <a:pt x="1035" y="494"/>
                      </a:cubicBezTo>
                      <a:cubicBezTo>
                        <a:pt x="1036" y="493"/>
                        <a:pt x="1037" y="493"/>
                        <a:pt x="1038" y="493"/>
                      </a:cubicBezTo>
                      <a:cubicBezTo>
                        <a:pt x="1038" y="493"/>
                        <a:pt x="1038" y="492"/>
                        <a:pt x="1039" y="492"/>
                      </a:cubicBezTo>
                      <a:cubicBezTo>
                        <a:pt x="1039" y="492"/>
                        <a:pt x="1039" y="492"/>
                        <a:pt x="1039" y="492"/>
                      </a:cubicBezTo>
                      <a:cubicBezTo>
                        <a:pt x="1040" y="492"/>
                        <a:pt x="1040" y="492"/>
                        <a:pt x="1041" y="492"/>
                      </a:cubicBezTo>
                      <a:cubicBezTo>
                        <a:pt x="1042" y="491"/>
                        <a:pt x="1042" y="491"/>
                        <a:pt x="1043" y="491"/>
                      </a:cubicBezTo>
                      <a:cubicBezTo>
                        <a:pt x="1044" y="490"/>
                        <a:pt x="1044" y="490"/>
                        <a:pt x="1045" y="490"/>
                      </a:cubicBezTo>
                      <a:cubicBezTo>
                        <a:pt x="1045" y="490"/>
                        <a:pt x="1046" y="490"/>
                        <a:pt x="1046" y="489"/>
                      </a:cubicBezTo>
                      <a:cubicBezTo>
                        <a:pt x="1047" y="489"/>
                        <a:pt x="1048" y="489"/>
                        <a:pt x="1048" y="489"/>
                      </a:cubicBezTo>
                      <a:cubicBezTo>
                        <a:pt x="1049" y="488"/>
                        <a:pt x="1049" y="488"/>
                        <a:pt x="1050" y="488"/>
                      </a:cubicBezTo>
                      <a:cubicBezTo>
                        <a:pt x="1050" y="488"/>
                        <a:pt x="1051" y="488"/>
                        <a:pt x="1051" y="487"/>
                      </a:cubicBezTo>
                      <a:cubicBezTo>
                        <a:pt x="1052" y="487"/>
                        <a:pt x="1052" y="487"/>
                        <a:pt x="1053" y="486"/>
                      </a:cubicBezTo>
                      <a:cubicBezTo>
                        <a:pt x="1054" y="486"/>
                        <a:pt x="1054" y="486"/>
                        <a:pt x="1055" y="486"/>
                      </a:cubicBezTo>
                      <a:cubicBezTo>
                        <a:pt x="1055" y="486"/>
                        <a:pt x="1055" y="486"/>
                        <a:pt x="1055" y="486"/>
                      </a:cubicBezTo>
                      <a:cubicBezTo>
                        <a:pt x="1056" y="485"/>
                        <a:pt x="1056" y="485"/>
                        <a:pt x="1056" y="485"/>
                      </a:cubicBezTo>
                      <a:cubicBezTo>
                        <a:pt x="1056" y="485"/>
                        <a:pt x="1057" y="485"/>
                        <a:pt x="1058" y="484"/>
                      </a:cubicBezTo>
                      <a:cubicBezTo>
                        <a:pt x="1058" y="484"/>
                        <a:pt x="1059" y="484"/>
                        <a:pt x="1059" y="484"/>
                      </a:cubicBezTo>
                      <a:cubicBezTo>
                        <a:pt x="1059" y="483"/>
                        <a:pt x="1059" y="483"/>
                        <a:pt x="1059" y="483"/>
                      </a:cubicBezTo>
                      <a:cubicBezTo>
                        <a:pt x="1060" y="483"/>
                        <a:pt x="1060" y="483"/>
                        <a:pt x="1060" y="483"/>
                      </a:cubicBezTo>
                      <a:cubicBezTo>
                        <a:pt x="1061" y="483"/>
                        <a:pt x="1062" y="482"/>
                        <a:pt x="1062" y="482"/>
                      </a:cubicBezTo>
                      <a:cubicBezTo>
                        <a:pt x="1063" y="482"/>
                        <a:pt x="1063" y="482"/>
                        <a:pt x="1064" y="481"/>
                      </a:cubicBezTo>
                      <a:cubicBezTo>
                        <a:pt x="1065" y="481"/>
                        <a:pt x="1065" y="481"/>
                        <a:pt x="1065" y="481"/>
                      </a:cubicBezTo>
                      <a:cubicBezTo>
                        <a:pt x="1065" y="480"/>
                        <a:pt x="1066" y="480"/>
                        <a:pt x="1066" y="480"/>
                      </a:cubicBezTo>
                      <a:cubicBezTo>
                        <a:pt x="1067" y="480"/>
                        <a:pt x="1067" y="479"/>
                        <a:pt x="1068" y="479"/>
                      </a:cubicBezTo>
                      <a:cubicBezTo>
                        <a:pt x="1069" y="478"/>
                        <a:pt x="1069" y="478"/>
                        <a:pt x="1069" y="478"/>
                      </a:cubicBezTo>
                      <a:cubicBezTo>
                        <a:pt x="1069" y="478"/>
                        <a:pt x="1070" y="478"/>
                        <a:pt x="1070" y="478"/>
                      </a:cubicBezTo>
                      <a:cubicBezTo>
                        <a:pt x="1071" y="477"/>
                        <a:pt x="1071" y="477"/>
                        <a:pt x="1072" y="477"/>
                      </a:cubicBezTo>
                      <a:cubicBezTo>
                        <a:pt x="1073" y="476"/>
                        <a:pt x="1073" y="476"/>
                        <a:pt x="1073" y="476"/>
                      </a:cubicBezTo>
                      <a:cubicBezTo>
                        <a:pt x="1073" y="476"/>
                        <a:pt x="1074" y="476"/>
                        <a:pt x="1074" y="475"/>
                      </a:cubicBezTo>
                      <a:cubicBezTo>
                        <a:pt x="1075" y="475"/>
                        <a:pt x="1075" y="475"/>
                        <a:pt x="1075" y="474"/>
                      </a:cubicBezTo>
                      <a:cubicBezTo>
                        <a:pt x="1076" y="474"/>
                        <a:pt x="1076" y="474"/>
                        <a:pt x="1076" y="474"/>
                      </a:cubicBezTo>
                      <a:cubicBezTo>
                        <a:pt x="1076" y="474"/>
                        <a:pt x="1076" y="474"/>
                        <a:pt x="1076" y="474"/>
                      </a:cubicBezTo>
                      <a:cubicBezTo>
                        <a:pt x="1077" y="474"/>
                        <a:pt x="1077" y="473"/>
                        <a:pt x="1077" y="473"/>
                      </a:cubicBezTo>
                      <a:cubicBezTo>
                        <a:pt x="1078" y="473"/>
                        <a:pt x="1078" y="472"/>
                        <a:pt x="1079" y="472"/>
                      </a:cubicBezTo>
                      <a:cubicBezTo>
                        <a:pt x="1080" y="471"/>
                        <a:pt x="1080" y="471"/>
                        <a:pt x="1080" y="471"/>
                      </a:cubicBezTo>
                      <a:cubicBezTo>
                        <a:pt x="1081" y="471"/>
                        <a:pt x="1081" y="471"/>
                        <a:pt x="1081" y="471"/>
                      </a:cubicBezTo>
                      <a:cubicBezTo>
                        <a:pt x="1081" y="470"/>
                        <a:pt x="1082" y="470"/>
                        <a:pt x="1082" y="470"/>
                      </a:cubicBezTo>
                      <a:cubicBezTo>
                        <a:pt x="1083" y="469"/>
                        <a:pt x="1083" y="469"/>
                        <a:pt x="1083" y="469"/>
                      </a:cubicBezTo>
                      <a:cubicBezTo>
                        <a:pt x="1084" y="468"/>
                        <a:pt x="1084" y="468"/>
                        <a:pt x="1084" y="468"/>
                      </a:cubicBezTo>
                      <a:cubicBezTo>
                        <a:pt x="1084" y="468"/>
                        <a:pt x="1085" y="468"/>
                        <a:pt x="1085" y="467"/>
                      </a:cubicBezTo>
                      <a:cubicBezTo>
                        <a:pt x="1086" y="466"/>
                        <a:pt x="1086" y="466"/>
                        <a:pt x="1086" y="466"/>
                      </a:cubicBezTo>
                      <a:cubicBezTo>
                        <a:pt x="1086" y="466"/>
                        <a:pt x="1086" y="466"/>
                        <a:pt x="1086" y="466"/>
                      </a:cubicBezTo>
                      <a:cubicBezTo>
                        <a:pt x="1087" y="466"/>
                        <a:pt x="1087" y="466"/>
                        <a:pt x="1087" y="466"/>
                      </a:cubicBezTo>
                      <a:cubicBezTo>
                        <a:pt x="1088" y="465"/>
                        <a:pt x="1088" y="465"/>
                        <a:pt x="1088" y="465"/>
                      </a:cubicBezTo>
                      <a:cubicBezTo>
                        <a:pt x="1088" y="464"/>
                        <a:pt x="1088" y="464"/>
                        <a:pt x="1088" y="464"/>
                      </a:cubicBezTo>
                      <a:cubicBezTo>
                        <a:pt x="1088" y="464"/>
                        <a:pt x="1088" y="464"/>
                        <a:pt x="1088" y="464"/>
                      </a:cubicBezTo>
                      <a:cubicBezTo>
                        <a:pt x="1088" y="464"/>
                        <a:pt x="1088" y="464"/>
                        <a:pt x="1088" y="464"/>
                      </a:cubicBezTo>
                      <a:cubicBezTo>
                        <a:pt x="1089" y="464"/>
                        <a:pt x="1089" y="464"/>
                        <a:pt x="1089" y="464"/>
                      </a:cubicBezTo>
                      <a:cubicBezTo>
                        <a:pt x="1089" y="463"/>
                        <a:pt x="1089" y="463"/>
                        <a:pt x="1090" y="462"/>
                      </a:cubicBezTo>
                      <a:cubicBezTo>
                        <a:pt x="1091" y="461"/>
                        <a:pt x="1091" y="461"/>
                        <a:pt x="1091" y="461"/>
                      </a:cubicBezTo>
                      <a:cubicBezTo>
                        <a:pt x="1091" y="461"/>
                        <a:pt x="1091" y="461"/>
                        <a:pt x="1091" y="461"/>
                      </a:cubicBezTo>
                      <a:cubicBezTo>
                        <a:pt x="1091" y="461"/>
                        <a:pt x="1091" y="460"/>
                        <a:pt x="1092" y="460"/>
                      </a:cubicBezTo>
                      <a:cubicBezTo>
                        <a:pt x="1092" y="459"/>
                        <a:pt x="1092" y="459"/>
                        <a:pt x="1092" y="459"/>
                      </a:cubicBezTo>
                      <a:cubicBezTo>
                        <a:pt x="1092" y="459"/>
                        <a:pt x="1092" y="459"/>
                        <a:pt x="1092" y="459"/>
                      </a:cubicBezTo>
                      <a:cubicBezTo>
                        <a:pt x="1093" y="458"/>
                        <a:pt x="1093" y="458"/>
                        <a:pt x="1094" y="457"/>
                      </a:cubicBezTo>
                      <a:cubicBezTo>
                        <a:pt x="1094" y="457"/>
                        <a:pt x="1094" y="457"/>
                        <a:pt x="1094" y="457"/>
                      </a:cubicBezTo>
                      <a:cubicBezTo>
                        <a:pt x="1094" y="457"/>
                        <a:pt x="1094" y="457"/>
                        <a:pt x="1094" y="457"/>
                      </a:cubicBezTo>
                      <a:cubicBezTo>
                        <a:pt x="1094" y="456"/>
                        <a:pt x="1094" y="456"/>
                        <a:pt x="1094" y="456"/>
                      </a:cubicBezTo>
                      <a:cubicBezTo>
                        <a:pt x="1095" y="455"/>
                        <a:pt x="1095" y="455"/>
                        <a:pt x="1095" y="454"/>
                      </a:cubicBezTo>
                      <a:cubicBezTo>
                        <a:pt x="1128" y="383"/>
                        <a:pt x="1161" y="311"/>
                        <a:pt x="1194" y="239"/>
                      </a:cubicBezTo>
                      <a:cubicBezTo>
                        <a:pt x="1209" y="207"/>
                        <a:pt x="1224" y="174"/>
                        <a:pt x="1239" y="142"/>
                      </a:cubicBezTo>
                      <a:cubicBezTo>
                        <a:pt x="1240" y="138"/>
                        <a:pt x="1241" y="135"/>
                        <a:pt x="1241" y="131"/>
                      </a:cubicBezTo>
                      <a:cubicBezTo>
                        <a:pt x="1242" y="130"/>
                        <a:pt x="1242" y="129"/>
                        <a:pt x="1241" y="128"/>
                      </a:cubicBezTo>
                      <a:cubicBezTo>
                        <a:pt x="1241" y="127"/>
                        <a:pt x="1241" y="127"/>
                        <a:pt x="1241" y="127"/>
                      </a:cubicBezTo>
                      <a:close/>
                    </a:path>
                  </a:pathLst>
                </a:custGeom>
                <a:solidFill>
                  <a:srgbClr val="4D51CB"/>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sp>
              <p:nvSpPr>
                <p:cNvPr id="13" name="Freeform 164">
                  <a:extLst>
                    <a:ext uri="{FF2B5EF4-FFF2-40B4-BE49-F238E27FC236}">
                      <a16:creationId xmlns:a16="http://schemas.microsoft.com/office/drawing/2014/main" id="{E61F5FEC-C7AD-A00B-1843-C3F637DD6373}"/>
                    </a:ext>
                  </a:extLst>
                </p:cNvPr>
                <p:cNvSpPr>
                  <a:spLocks/>
                </p:cNvSpPr>
                <p:nvPr/>
              </p:nvSpPr>
              <p:spPr bwMode="auto">
                <a:xfrm>
                  <a:off x="2490993" y="2652179"/>
                  <a:ext cx="3535793" cy="581943"/>
                </a:xfrm>
                <a:custGeom>
                  <a:avLst/>
                  <a:gdLst>
                    <a:gd name="T0" fmla="*/ 1247 w 1253"/>
                    <a:gd name="T1" fmla="*/ 132 h 260"/>
                    <a:gd name="T2" fmla="*/ 616 w 1253"/>
                    <a:gd name="T3" fmla="*/ 259 h 260"/>
                    <a:gd name="T4" fmla="*/ 6 w 1253"/>
                    <a:gd name="T5" fmla="*/ 128 h 260"/>
                    <a:gd name="T6" fmla="*/ 638 w 1253"/>
                    <a:gd name="T7" fmla="*/ 1 h 260"/>
                    <a:gd name="T8" fmla="*/ 1247 w 1253"/>
                    <a:gd name="T9" fmla="*/ 132 h 260"/>
                  </a:gdLst>
                  <a:ahLst/>
                  <a:cxnLst>
                    <a:cxn ang="0">
                      <a:pos x="T0" y="T1"/>
                    </a:cxn>
                    <a:cxn ang="0">
                      <a:pos x="T2" y="T3"/>
                    </a:cxn>
                    <a:cxn ang="0">
                      <a:pos x="T4" y="T5"/>
                    </a:cxn>
                    <a:cxn ang="0">
                      <a:pos x="T6" y="T7"/>
                    </a:cxn>
                    <a:cxn ang="0">
                      <a:pos x="T8" y="T9"/>
                    </a:cxn>
                  </a:cxnLst>
                  <a:rect l="0" t="0" r="r" b="b"/>
                  <a:pathLst>
                    <a:path w="1253" h="260">
                      <a:moveTo>
                        <a:pt x="1247" y="132"/>
                      </a:moveTo>
                      <a:cubicBezTo>
                        <a:pt x="1241" y="204"/>
                        <a:pt x="959" y="260"/>
                        <a:pt x="616" y="259"/>
                      </a:cubicBezTo>
                      <a:cubicBezTo>
                        <a:pt x="273" y="258"/>
                        <a:pt x="0" y="199"/>
                        <a:pt x="6" y="128"/>
                      </a:cubicBezTo>
                      <a:cubicBezTo>
                        <a:pt x="12" y="57"/>
                        <a:pt x="295" y="0"/>
                        <a:pt x="638" y="1"/>
                      </a:cubicBezTo>
                      <a:cubicBezTo>
                        <a:pt x="980" y="2"/>
                        <a:pt x="1253" y="61"/>
                        <a:pt x="1247" y="132"/>
                      </a:cubicBezTo>
                      <a:close/>
                    </a:path>
                  </a:pathLst>
                </a:custGeom>
                <a:solidFill>
                  <a:srgbClr val="3F44A9"/>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grpSp>
          <p:grpSp>
            <p:nvGrpSpPr>
              <p:cNvPr id="7" name="Group 6">
                <a:extLst>
                  <a:ext uri="{FF2B5EF4-FFF2-40B4-BE49-F238E27FC236}">
                    <a16:creationId xmlns:a16="http://schemas.microsoft.com/office/drawing/2014/main" id="{66415807-1AE6-CE55-F239-77F3858D50DD}"/>
                  </a:ext>
                </a:extLst>
              </p:cNvPr>
              <p:cNvGrpSpPr/>
              <p:nvPr/>
            </p:nvGrpSpPr>
            <p:grpSpPr>
              <a:xfrm>
                <a:off x="2059056" y="4029075"/>
                <a:ext cx="4790093" cy="1449283"/>
                <a:chOff x="2051105" y="1745672"/>
                <a:chExt cx="4419146" cy="1337050"/>
              </a:xfrm>
            </p:grpSpPr>
            <p:sp>
              <p:nvSpPr>
                <p:cNvPr id="8" name="Freeform 165">
                  <a:extLst>
                    <a:ext uri="{FF2B5EF4-FFF2-40B4-BE49-F238E27FC236}">
                      <a16:creationId xmlns:a16="http://schemas.microsoft.com/office/drawing/2014/main" id="{4DCC6325-83D9-FE6E-50EF-DA2E0C929E10}"/>
                    </a:ext>
                  </a:extLst>
                </p:cNvPr>
                <p:cNvSpPr>
                  <a:spLocks/>
                </p:cNvSpPr>
                <p:nvPr/>
              </p:nvSpPr>
              <p:spPr bwMode="auto">
                <a:xfrm>
                  <a:off x="2073755" y="1747564"/>
                  <a:ext cx="4373846" cy="1335158"/>
                </a:xfrm>
                <a:custGeom>
                  <a:avLst/>
                  <a:gdLst>
                    <a:gd name="T0" fmla="*/ 1545 w 1550"/>
                    <a:gd name="T1" fmla="*/ 143 h 596"/>
                    <a:gd name="T2" fmla="*/ 1529 w 1550"/>
                    <a:gd name="T3" fmla="*/ 124 h 596"/>
                    <a:gd name="T4" fmla="*/ 1507 w 1550"/>
                    <a:gd name="T5" fmla="*/ 108 h 596"/>
                    <a:gd name="T6" fmla="*/ 1472 w 1550"/>
                    <a:gd name="T7" fmla="*/ 91 h 596"/>
                    <a:gd name="T8" fmla="*/ 1437 w 1550"/>
                    <a:gd name="T9" fmla="*/ 78 h 596"/>
                    <a:gd name="T10" fmla="*/ 1396 w 1550"/>
                    <a:gd name="T11" fmla="*/ 65 h 596"/>
                    <a:gd name="T12" fmla="*/ 1358 w 1550"/>
                    <a:gd name="T13" fmla="*/ 55 h 596"/>
                    <a:gd name="T14" fmla="*/ 1292 w 1550"/>
                    <a:gd name="T15" fmla="*/ 41 h 596"/>
                    <a:gd name="T16" fmla="*/ 247 w 1550"/>
                    <a:gd name="T17" fmla="*/ 43 h 596"/>
                    <a:gd name="T18" fmla="*/ 199 w 1550"/>
                    <a:gd name="T19" fmla="*/ 53 h 596"/>
                    <a:gd name="T20" fmla="*/ 146 w 1550"/>
                    <a:gd name="T21" fmla="*/ 67 h 596"/>
                    <a:gd name="T22" fmla="*/ 104 w 1550"/>
                    <a:gd name="T23" fmla="*/ 80 h 596"/>
                    <a:gd name="T24" fmla="*/ 70 w 1550"/>
                    <a:gd name="T25" fmla="*/ 94 h 596"/>
                    <a:gd name="T26" fmla="*/ 44 w 1550"/>
                    <a:gd name="T27" fmla="*/ 108 h 596"/>
                    <a:gd name="T28" fmla="*/ 24 w 1550"/>
                    <a:gd name="T29" fmla="*/ 121 h 596"/>
                    <a:gd name="T30" fmla="*/ 14 w 1550"/>
                    <a:gd name="T31" fmla="*/ 130 h 596"/>
                    <a:gd name="T32" fmla="*/ 3 w 1550"/>
                    <a:gd name="T33" fmla="*/ 145 h 596"/>
                    <a:gd name="T34" fmla="*/ 0 w 1550"/>
                    <a:gd name="T35" fmla="*/ 161 h 596"/>
                    <a:gd name="T36" fmla="*/ 48 w 1550"/>
                    <a:gd name="T37" fmla="*/ 274 h 596"/>
                    <a:gd name="T38" fmla="*/ 146 w 1550"/>
                    <a:gd name="T39" fmla="*/ 485 h 596"/>
                    <a:gd name="T40" fmla="*/ 154 w 1550"/>
                    <a:gd name="T41" fmla="*/ 493 h 596"/>
                    <a:gd name="T42" fmla="*/ 164 w 1550"/>
                    <a:gd name="T43" fmla="*/ 501 h 596"/>
                    <a:gd name="T44" fmla="*/ 177 w 1550"/>
                    <a:gd name="T45" fmla="*/ 509 h 596"/>
                    <a:gd name="T46" fmla="*/ 191 w 1550"/>
                    <a:gd name="T47" fmla="*/ 516 h 596"/>
                    <a:gd name="T48" fmla="*/ 210 w 1550"/>
                    <a:gd name="T49" fmla="*/ 524 h 596"/>
                    <a:gd name="T50" fmla="*/ 234 w 1550"/>
                    <a:gd name="T51" fmla="*/ 533 h 596"/>
                    <a:gd name="T52" fmla="*/ 255 w 1550"/>
                    <a:gd name="T53" fmla="*/ 540 h 596"/>
                    <a:gd name="T54" fmla="*/ 279 w 1550"/>
                    <a:gd name="T55" fmla="*/ 546 h 596"/>
                    <a:gd name="T56" fmla="*/ 311 w 1550"/>
                    <a:gd name="T57" fmla="*/ 554 h 596"/>
                    <a:gd name="T58" fmla="*/ 339 w 1550"/>
                    <a:gd name="T59" fmla="*/ 560 h 596"/>
                    <a:gd name="T60" fmla="*/ 373 w 1550"/>
                    <a:gd name="T61" fmla="*/ 566 h 596"/>
                    <a:gd name="T62" fmla="*/ 408 w 1550"/>
                    <a:gd name="T63" fmla="*/ 571 h 596"/>
                    <a:gd name="T64" fmla="*/ 439 w 1550"/>
                    <a:gd name="T65" fmla="*/ 576 h 596"/>
                    <a:gd name="T66" fmla="*/ 477 w 1550"/>
                    <a:gd name="T67" fmla="*/ 580 h 596"/>
                    <a:gd name="T68" fmla="*/ 512 w 1550"/>
                    <a:gd name="T69" fmla="*/ 584 h 596"/>
                    <a:gd name="T70" fmla="*/ 552 w 1550"/>
                    <a:gd name="T71" fmla="*/ 587 h 596"/>
                    <a:gd name="T72" fmla="*/ 589 w 1550"/>
                    <a:gd name="T73" fmla="*/ 590 h 596"/>
                    <a:gd name="T74" fmla="*/ 633 w 1550"/>
                    <a:gd name="T75" fmla="*/ 592 h 596"/>
                    <a:gd name="T76" fmla="*/ 685 w 1550"/>
                    <a:gd name="T77" fmla="*/ 594 h 596"/>
                    <a:gd name="T78" fmla="*/ 728 w 1550"/>
                    <a:gd name="T79" fmla="*/ 595 h 596"/>
                    <a:gd name="T80" fmla="*/ 785 w 1550"/>
                    <a:gd name="T81" fmla="*/ 595 h 596"/>
                    <a:gd name="T82" fmla="*/ 841 w 1550"/>
                    <a:gd name="T83" fmla="*/ 595 h 596"/>
                    <a:gd name="T84" fmla="*/ 890 w 1550"/>
                    <a:gd name="T85" fmla="*/ 593 h 596"/>
                    <a:gd name="T86" fmla="*/ 927 w 1550"/>
                    <a:gd name="T87" fmla="*/ 592 h 596"/>
                    <a:gd name="T88" fmla="*/ 971 w 1550"/>
                    <a:gd name="T89" fmla="*/ 589 h 596"/>
                    <a:gd name="T90" fmla="*/ 1009 w 1550"/>
                    <a:gd name="T91" fmla="*/ 586 h 596"/>
                    <a:gd name="T92" fmla="*/ 1053 w 1550"/>
                    <a:gd name="T93" fmla="*/ 582 h 596"/>
                    <a:gd name="T94" fmla="*/ 1086 w 1550"/>
                    <a:gd name="T95" fmla="*/ 579 h 596"/>
                    <a:gd name="T96" fmla="*/ 1127 w 1550"/>
                    <a:gd name="T97" fmla="*/ 573 h 596"/>
                    <a:gd name="T98" fmla="*/ 1165 w 1550"/>
                    <a:gd name="T99" fmla="*/ 568 h 596"/>
                    <a:gd name="T100" fmla="*/ 1196 w 1550"/>
                    <a:gd name="T101" fmla="*/ 562 h 596"/>
                    <a:gd name="T102" fmla="*/ 1223 w 1550"/>
                    <a:gd name="T103" fmla="*/ 557 h 596"/>
                    <a:gd name="T104" fmla="*/ 1256 w 1550"/>
                    <a:gd name="T105" fmla="*/ 550 h 596"/>
                    <a:gd name="T106" fmla="*/ 1286 w 1550"/>
                    <a:gd name="T107" fmla="*/ 542 h 596"/>
                    <a:gd name="T108" fmla="*/ 1307 w 1550"/>
                    <a:gd name="T109" fmla="*/ 536 h 596"/>
                    <a:gd name="T110" fmla="*/ 1332 w 1550"/>
                    <a:gd name="T111" fmla="*/ 527 h 596"/>
                    <a:gd name="T112" fmla="*/ 1350 w 1550"/>
                    <a:gd name="T113" fmla="*/ 520 h 596"/>
                    <a:gd name="T114" fmla="*/ 1365 w 1550"/>
                    <a:gd name="T115" fmla="*/ 513 h 596"/>
                    <a:gd name="T116" fmla="*/ 1381 w 1550"/>
                    <a:gd name="T117" fmla="*/ 504 h 596"/>
                    <a:gd name="T118" fmla="*/ 1392 w 1550"/>
                    <a:gd name="T119" fmla="*/ 496 h 596"/>
                    <a:gd name="T120" fmla="*/ 1400 w 1550"/>
                    <a:gd name="T121" fmla="*/ 489 h 596"/>
                    <a:gd name="T122" fmla="*/ 1408 w 1550"/>
                    <a:gd name="T123" fmla="*/ 479 h 596"/>
                    <a:gd name="T124" fmla="*/ 1550 w 1550"/>
                    <a:gd name="T125" fmla="*/ 164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0" h="596">
                      <a:moveTo>
                        <a:pt x="1550" y="160"/>
                      </a:moveTo>
                      <a:cubicBezTo>
                        <a:pt x="1550" y="159"/>
                        <a:pt x="1550" y="157"/>
                        <a:pt x="1550" y="156"/>
                      </a:cubicBezTo>
                      <a:cubicBezTo>
                        <a:pt x="1550" y="155"/>
                        <a:pt x="1550" y="155"/>
                        <a:pt x="1550" y="155"/>
                      </a:cubicBezTo>
                      <a:cubicBezTo>
                        <a:pt x="1549" y="154"/>
                        <a:pt x="1549" y="153"/>
                        <a:pt x="1549" y="152"/>
                      </a:cubicBezTo>
                      <a:cubicBezTo>
                        <a:pt x="1549" y="152"/>
                        <a:pt x="1549" y="152"/>
                        <a:pt x="1549" y="152"/>
                      </a:cubicBezTo>
                      <a:cubicBezTo>
                        <a:pt x="1549" y="151"/>
                        <a:pt x="1548" y="149"/>
                        <a:pt x="1548" y="148"/>
                      </a:cubicBezTo>
                      <a:cubicBezTo>
                        <a:pt x="1547" y="147"/>
                        <a:pt x="1547" y="147"/>
                        <a:pt x="1547" y="147"/>
                      </a:cubicBezTo>
                      <a:cubicBezTo>
                        <a:pt x="1547" y="146"/>
                        <a:pt x="1546" y="145"/>
                        <a:pt x="1546" y="144"/>
                      </a:cubicBezTo>
                      <a:cubicBezTo>
                        <a:pt x="1545" y="143"/>
                        <a:pt x="1545" y="143"/>
                        <a:pt x="1545" y="143"/>
                      </a:cubicBezTo>
                      <a:cubicBezTo>
                        <a:pt x="1545" y="142"/>
                        <a:pt x="1544" y="141"/>
                        <a:pt x="1543" y="140"/>
                      </a:cubicBezTo>
                      <a:cubicBezTo>
                        <a:pt x="1543" y="140"/>
                        <a:pt x="1543" y="140"/>
                        <a:pt x="1543" y="140"/>
                      </a:cubicBezTo>
                      <a:cubicBezTo>
                        <a:pt x="1542" y="138"/>
                        <a:pt x="1542" y="137"/>
                        <a:pt x="1541" y="136"/>
                      </a:cubicBezTo>
                      <a:cubicBezTo>
                        <a:pt x="1540" y="135"/>
                        <a:pt x="1540" y="135"/>
                        <a:pt x="1540" y="135"/>
                      </a:cubicBezTo>
                      <a:cubicBezTo>
                        <a:pt x="1539" y="134"/>
                        <a:pt x="1538" y="133"/>
                        <a:pt x="1537" y="132"/>
                      </a:cubicBezTo>
                      <a:cubicBezTo>
                        <a:pt x="1537" y="131"/>
                        <a:pt x="1537" y="131"/>
                        <a:pt x="1537" y="131"/>
                      </a:cubicBezTo>
                      <a:cubicBezTo>
                        <a:pt x="1536" y="130"/>
                        <a:pt x="1535" y="129"/>
                        <a:pt x="1534" y="128"/>
                      </a:cubicBezTo>
                      <a:cubicBezTo>
                        <a:pt x="1533" y="128"/>
                        <a:pt x="1533" y="128"/>
                        <a:pt x="1533" y="128"/>
                      </a:cubicBezTo>
                      <a:cubicBezTo>
                        <a:pt x="1532" y="126"/>
                        <a:pt x="1531" y="125"/>
                        <a:pt x="1529" y="124"/>
                      </a:cubicBezTo>
                      <a:cubicBezTo>
                        <a:pt x="1529" y="123"/>
                        <a:pt x="1529" y="123"/>
                        <a:pt x="1529" y="123"/>
                      </a:cubicBezTo>
                      <a:cubicBezTo>
                        <a:pt x="1527" y="122"/>
                        <a:pt x="1526" y="121"/>
                        <a:pt x="1525" y="120"/>
                      </a:cubicBezTo>
                      <a:cubicBezTo>
                        <a:pt x="1524" y="120"/>
                        <a:pt x="1524" y="120"/>
                        <a:pt x="1524" y="120"/>
                      </a:cubicBezTo>
                      <a:cubicBezTo>
                        <a:pt x="1523" y="119"/>
                        <a:pt x="1521" y="118"/>
                        <a:pt x="1520" y="116"/>
                      </a:cubicBezTo>
                      <a:cubicBezTo>
                        <a:pt x="1519" y="116"/>
                        <a:pt x="1519" y="116"/>
                        <a:pt x="1519" y="116"/>
                      </a:cubicBezTo>
                      <a:cubicBezTo>
                        <a:pt x="1517" y="115"/>
                        <a:pt x="1516" y="114"/>
                        <a:pt x="1514" y="113"/>
                      </a:cubicBezTo>
                      <a:cubicBezTo>
                        <a:pt x="1513" y="112"/>
                        <a:pt x="1513" y="112"/>
                        <a:pt x="1513" y="112"/>
                      </a:cubicBezTo>
                      <a:cubicBezTo>
                        <a:pt x="1511" y="111"/>
                        <a:pt x="1510" y="110"/>
                        <a:pt x="1508" y="109"/>
                      </a:cubicBezTo>
                      <a:cubicBezTo>
                        <a:pt x="1507" y="108"/>
                        <a:pt x="1507" y="108"/>
                        <a:pt x="1507" y="108"/>
                      </a:cubicBezTo>
                      <a:cubicBezTo>
                        <a:pt x="1506" y="107"/>
                        <a:pt x="1504" y="106"/>
                        <a:pt x="1502" y="105"/>
                      </a:cubicBezTo>
                      <a:cubicBezTo>
                        <a:pt x="1501" y="105"/>
                        <a:pt x="1501" y="105"/>
                        <a:pt x="1501" y="105"/>
                      </a:cubicBezTo>
                      <a:cubicBezTo>
                        <a:pt x="1499" y="104"/>
                        <a:pt x="1497" y="103"/>
                        <a:pt x="1495" y="102"/>
                      </a:cubicBezTo>
                      <a:cubicBezTo>
                        <a:pt x="1495" y="101"/>
                        <a:pt x="1494" y="101"/>
                        <a:pt x="1494" y="101"/>
                      </a:cubicBezTo>
                      <a:cubicBezTo>
                        <a:pt x="1492" y="100"/>
                        <a:pt x="1490" y="99"/>
                        <a:pt x="1487" y="98"/>
                      </a:cubicBezTo>
                      <a:cubicBezTo>
                        <a:pt x="1487" y="97"/>
                        <a:pt x="1487" y="97"/>
                        <a:pt x="1487" y="97"/>
                      </a:cubicBezTo>
                      <a:cubicBezTo>
                        <a:pt x="1485" y="96"/>
                        <a:pt x="1483" y="95"/>
                        <a:pt x="1480" y="94"/>
                      </a:cubicBezTo>
                      <a:cubicBezTo>
                        <a:pt x="1480" y="94"/>
                        <a:pt x="1479" y="94"/>
                        <a:pt x="1479" y="94"/>
                      </a:cubicBezTo>
                      <a:cubicBezTo>
                        <a:pt x="1477" y="93"/>
                        <a:pt x="1474" y="92"/>
                        <a:pt x="1472" y="91"/>
                      </a:cubicBezTo>
                      <a:cubicBezTo>
                        <a:pt x="1472" y="91"/>
                        <a:pt x="1471" y="90"/>
                        <a:pt x="1471" y="90"/>
                      </a:cubicBezTo>
                      <a:cubicBezTo>
                        <a:pt x="1470" y="90"/>
                        <a:pt x="1469" y="90"/>
                        <a:pt x="1468" y="89"/>
                      </a:cubicBezTo>
                      <a:cubicBezTo>
                        <a:pt x="1468" y="89"/>
                        <a:pt x="1467" y="89"/>
                        <a:pt x="1466" y="88"/>
                      </a:cubicBezTo>
                      <a:cubicBezTo>
                        <a:pt x="1464" y="88"/>
                        <a:pt x="1463" y="87"/>
                        <a:pt x="1461" y="86"/>
                      </a:cubicBezTo>
                      <a:cubicBezTo>
                        <a:pt x="1460" y="86"/>
                        <a:pt x="1458" y="85"/>
                        <a:pt x="1457" y="85"/>
                      </a:cubicBezTo>
                      <a:cubicBezTo>
                        <a:pt x="1455" y="84"/>
                        <a:pt x="1453" y="83"/>
                        <a:pt x="1452" y="83"/>
                      </a:cubicBezTo>
                      <a:cubicBezTo>
                        <a:pt x="1450" y="82"/>
                        <a:pt x="1449" y="82"/>
                        <a:pt x="1447" y="81"/>
                      </a:cubicBezTo>
                      <a:cubicBezTo>
                        <a:pt x="1445" y="80"/>
                        <a:pt x="1444" y="80"/>
                        <a:pt x="1442" y="79"/>
                      </a:cubicBezTo>
                      <a:cubicBezTo>
                        <a:pt x="1440" y="79"/>
                        <a:pt x="1439" y="78"/>
                        <a:pt x="1437" y="78"/>
                      </a:cubicBezTo>
                      <a:cubicBezTo>
                        <a:pt x="1435" y="77"/>
                        <a:pt x="1433" y="76"/>
                        <a:pt x="1431" y="76"/>
                      </a:cubicBezTo>
                      <a:cubicBezTo>
                        <a:pt x="1430" y="75"/>
                        <a:pt x="1429" y="75"/>
                        <a:pt x="1429" y="75"/>
                      </a:cubicBezTo>
                      <a:cubicBezTo>
                        <a:pt x="1428" y="74"/>
                        <a:pt x="1427" y="74"/>
                        <a:pt x="1427" y="74"/>
                      </a:cubicBezTo>
                      <a:cubicBezTo>
                        <a:pt x="1426" y="74"/>
                        <a:pt x="1424" y="73"/>
                        <a:pt x="1423" y="73"/>
                      </a:cubicBezTo>
                      <a:cubicBezTo>
                        <a:pt x="1421" y="72"/>
                        <a:pt x="1419" y="72"/>
                        <a:pt x="1417" y="71"/>
                      </a:cubicBezTo>
                      <a:cubicBezTo>
                        <a:pt x="1416" y="71"/>
                        <a:pt x="1414" y="70"/>
                        <a:pt x="1413" y="70"/>
                      </a:cubicBezTo>
                      <a:cubicBezTo>
                        <a:pt x="1411" y="69"/>
                        <a:pt x="1409" y="69"/>
                        <a:pt x="1407" y="68"/>
                      </a:cubicBezTo>
                      <a:cubicBezTo>
                        <a:pt x="1405" y="68"/>
                        <a:pt x="1404" y="67"/>
                        <a:pt x="1403" y="67"/>
                      </a:cubicBezTo>
                      <a:cubicBezTo>
                        <a:pt x="1401" y="66"/>
                        <a:pt x="1398" y="65"/>
                        <a:pt x="1396" y="65"/>
                      </a:cubicBezTo>
                      <a:cubicBezTo>
                        <a:pt x="1395" y="65"/>
                        <a:pt x="1394" y="64"/>
                        <a:pt x="1393" y="64"/>
                      </a:cubicBezTo>
                      <a:cubicBezTo>
                        <a:pt x="1392" y="64"/>
                        <a:pt x="1392" y="64"/>
                        <a:pt x="1392" y="64"/>
                      </a:cubicBezTo>
                      <a:cubicBezTo>
                        <a:pt x="1389" y="63"/>
                        <a:pt x="1386" y="62"/>
                        <a:pt x="1383" y="61"/>
                      </a:cubicBezTo>
                      <a:cubicBezTo>
                        <a:pt x="1382" y="61"/>
                        <a:pt x="1381" y="61"/>
                        <a:pt x="1380" y="61"/>
                      </a:cubicBezTo>
                      <a:cubicBezTo>
                        <a:pt x="1377" y="60"/>
                        <a:pt x="1374" y="59"/>
                        <a:pt x="1372" y="59"/>
                      </a:cubicBezTo>
                      <a:cubicBezTo>
                        <a:pt x="1371" y="58"/>
                        <a:pt x="1370" y="58"/>
                        <a:pt x="1369" y="58"/>
                      </a:cubicBezTo>
                      <a:cubicBezTo>
                        <a:pt x="1365" y="57"/>
                        <a:pt x="1362" y="56"/>
                        <a:pt x="1359" y="55"/>
                      </a:cubicBezTo>
                      <a:cubicBezTo>
                        <a:pt x="1358" y="55"/>
                        <a:pt x="1358" y="55"/>
                        <a:pt x="1358" y="55"/>
                      </a:cubicBezTo>
                      <a:cubicBezTo>
                        <a:pt x="1358" y="55"/>
                        <a:pt x="1358" y="55"/>
                        <a:pt x="1358" y="55"/>
                      </a:cubicBezTo>
                      <a:cubicBezTo>
                        <a:pt x="1357" y="55"/>
                        <a:pt x="1357" y="55"/>
                        <a:pt x="1357" y="55"/>
                      </a:cubicBezTo>
                      <a:cubicBezTo>
                        <a:pt x="1353" y="54"/>
                        <a:pt x="1348" y="53"/>
                        <a:pt x="1343" y="52"/>
                      </a:cubicBezTo>
                      <a:cubicBezTo>
                        <a:pt x="1341" y="51"/>
                        <a:pt x="1340" y="51"/>
                        <a:pt x="1338" y="51"/>
                      </a:cubicBezTo>
                      <a:cubicBezTo>
                        <a:pt x="1335" y="50"/>
                        <a:pt x="1331" y="49"/>
                        <a:pt x="1327" y="48"/>
                      </a:cubicBezTo>
                      <a:cubicBezTo>
                        <a:pt x="1326" y="48"/>
                        <a:pt x="1325" y="48"/>
                        <a:pt x="1324" y="48"/>
                      </a:cubicBezTo>
                      <a:cubicBezTo>
                        <a:pt x="1323" y="47"/>
                        <a:pt x="1323" y="47"/>
                        <a:pt x="1322" y="47"/>
                      </a:cubicBezTo>
                      <a:cubicBezTo>
                        <a:pt x="1319" y="46"/>
                        <a:pt x="1315" y="46"/>
                        <a:pt x="1311" y="45"/>
                      </a:cubicBezTo>
                      <a:cubicBezTo>
                        <a:pt x="1310" y="45"/>
                        <a:pt x="1309" y="44"/>
                        <a:pt x="1307" y="44"/>
                      </a:cubicBezTo>
                      <a:cubicBezTo>
                        <a:pt x="1302" y="43"/>
                        <a:pt x="1297" y="42"/>
                        <a:pt x="1292" y="41"/>
                      </a:cubicBezTo>
                      <a:cubicBezTo>
                        <a:pt x="1291" y="41"/>
                        <a:pt x="1291" y="41"/>
                        <a:pt x="1291" y="41"/>
                      </a:cubicBezTo>
                      <a:cubicBezTo>
                        <a:pt x="1291" y="41"/>
                        <a:pt x="1291" y="41"/>
                        <a:pt x="1291" y="41"/>
                      </a:cubicBezTo>
                      <a:cubicBezTo>
                        <a:pt x="1158" y="16"/>
                        <a:pt x="982" y="1"/>
                        <a:pt x="788" y="0"/>
                      </a:cubicBezTo>
                      <a:cubicBezTo>
                        <a:pt x="590" y="0"/>
                        <a:pt x="407" y="14"/>
                        <a:pt x="268" y="39"/>
                      </a:cubicBezTo>
                      <a:cubicBezTo>
                        <a:pt x="268" y="39"/>
                        <a:pt x="268" y="39"/>
                        <a:pt x="268" y="39"/>
                      </a:cubicBezTo>
                      <a:cubicBezTo>
                        <a:pt x="267" y="40"/>
                        <a:pt x="267" y="40"/>
                        <a:pt x="266" y="40"/>
                      </a:cubicBezTo>
                      <a:cubicBezTo>
                        <a:pt x="264" y="40"/>
                        <a:pt x="262" y="40"/>
                        <a:pt x="260" y="41"/>
                      </a:cubicBezTo>
                      <a:cubicBezTo>
                        <a:pt x="258" y="41"/>
                        <a:pt x="255" y="42"/>
                        <a:pt x="253" y="42"/>
                      </a:cubicBezTo>
                      <a:cubicBezTo>
                        <a:pt x="251" y="43"/>
                        <a:pt x="249" y="43"/>
                        <a:pt x="247" y="43"/>
                      </a:cubicBezTo>
                      <a:cubicBezTo>
                        <a:pt x="246" y="44"/>
                        <a:pt x="245" y="44"/>
                        <a:pt x="244" y="44"/>
                      </a:cubicBezTo>
                      <a:cubicBezTo>
                        <a:pt x="243" y="44"/>
                        <a:pt x="242" y="44"/>
                        <a:pt x="241" y="45"/>
                      </a:cubicBezTo>
                      <a:cubicBezTo>
                        <a:pt x="238" y="45"/>
                        <a:pt x="235" y="46"/>
                        <a:pt x="233" y="46"/>
                      </a:cubicBezTo>
                      <a:cubicBezTo>
                        <a:pt x="231" y="47"/>
                        <a:pt x="229" y="47"/>
                        <a:pt x="227" y="47"/>
                      </a:cubicBezTo>
                      <a:cubicBezTo>
                        <a:pt x="224" y="48"/>
                        <a:pt x="222" y="48"/>
                        <a:pt x="219" y="49"/>
                      </a:cubicBezTo>
                      <a:cubicBezTo>
                        <a:pt x="218" y="49"/>
                        <a:pt x="217" y="49"/>
                        <a:pt x="216" y="50"/>
                      </a:cubicBezTo>
                      <a:cubicBezTo>
                        <a:pt x="215" y="50"/>
                        <a:pt x="214" y="50"/>
                        <a:pt x="213" y="50"/>
                      </a:cubicBezTo>
                      <a:cubicBezTo>
                        <a:pt x="210" y="51"/>
                        <a:pt x="207" y="52"/>
                        <a:pt x="204" y="52"/>
                      </a:cubicBezTo>
                      <a:cubicBezTo>
                        <a:pt x="202" y="53"/>
                        <a:pt x="201" y="53"/>
                        <a:pt x="199" y="53"/>
                      </a:cubicBezTo>
                      <a:cubicBezTo>
                        <a:pt x="195" y="54"/>
                        <a:pt x="191" y="55"/>
                        <a:pt x="187" y="56"/>
                      </a:cubicBezTo>
                      <a:cubicBezTo>
                        <a:pt x="186" y="57"/>
                        <a:pt x="186" y="57"/>
                        <a:pt x="186" y="57"/>
                      </a:cubicBezTo>
                      <a:cubicBezTo>
                        <a:pt x="186" y="57"/>
                        <a:pt x="186" y="57"/>
                        <a:pt x="186" y="57"/>
                      </a:cubicBezTo>
                      <a:cubicBezTo>
                        <a:pt x="181" y="58"/>
                        <a:pt x="176" y="59"/>
                        <a:pt x="172" y="60"/>
                      </a:cubicBezTo>
                      <a:cubicBezTo>
                        <a:pt x="171" y="60"/>
                        <a:pt x="169" y="61"/>
                        <a:pt x="168" y="61"/>
                      </a:cubicBezTo>
                      <a:cubicBezTo>
                        <a:pt x="165" y="62"/>
                        <a:pt x="162" y="63"/>
                        <a:pt x="158" y="64"/>
                      </a:cubicBezTo>
                      <a:cubicBezTo>
                        <a:pt x="158" y="64"/>
                        <a:pt x="157" y="64"/>
                        <a:pt x="156" y="64"/>
                      </a:cubicBezTo>
                      <a:cubicBezTo>
                        <a:pt x="155" y="64"/>
                        <a:pt x="155" y="65"/>
                        <a:pt x="154" y="65"/>
                      </a:cubicBezTo>
                      <a:cubicBezTo>
                        <a:pt x="151" y="66"/>
                        <a:pt x="148" y="66"/>
                        <a:pt x="146" y="67"/>
                      </a:cubicBezTo>
                      <a:cubicBezTo>
                        <a:pt x="144" y="68"/>
                        <a:pt x="143" y="68"/>
                        <a:pt x="141" y="68"/>
                      </a:cubicBezTo>
                      <a:cubicBezTo>
                        <a:pt x="138" y="69"/>
                        <a:pt x="135" y="70"/>
                        <a:pt x="132" y="71"/>
                      </a:cubicBezTo>
                      <a:cubicBezTo>
                        <a:pt x="131" y="72"/>
                        <a:pt x="131" y="72"/>
                        <a:pt x="130" y="72"/>
                      </a:cubicBezTo>
                      <a:cubicBezTo>
                        <a:pt x="130" y="72"/>
                        <a:pt x="130" y="72"/>
                        <a:pt x="130" y="72"/>
                      </a:cubicBezTo>
                      <a:cubicBezTo>
                        <a:pt x="126" y="73"/>
                        <a:pt x="122" y="74"/>
                        <a:pt x="119" y="76"/>
                      </a:cubicBezTo>
                      <a:cubicBezTo>
                        <a:pt x="118" y="76"/>
                        <a:pt x="117" y="76"/>
                        <a:pt x="116" y="76"/>
                      </a:cubicBezTo>
                      <a:cubicBezTo>
                        <a:pt x="114" y="77"/>
                        <a:pt x="111" y="78"/>
                        <a:pt x="108" y="79"/>
                      </a:cubicBezTo>
                      <a:cubicBezTo>
                        <a:pt x="107" y="79"/>
                        <a:pt x="107" y="79"/>
                        <a:pt x="107" y="79"/>
                      </a:cubicBezTo>
                      <a:cubicBezTo>
                        <a:pt x="106" y="80"/>
                        <a:pt x="105" y="80"/>
                        <a:pt x="104" y="80"/>
                      </a:cubicBezTo>
                      <a:cubicBezTo>
                        <a:pt x="102" y="81"/>
                        <a:pt x="100" y="82"/>
                        <a:pt x="98" y="83"/>
                      </a:cubicBezTo>
                      <a:cubicBezTo>
                        <a:pt x="97" y="83"/>
                        <a:pt x="96" y="84"/>
                        <a:pt x="94" y="84"/>
                      </a:cubicBezTo>
                      <a:cubicBezTo>
                        <a:pt x="92" y="85"/>
                        <a:pt x="91" y="86"/>
                        <a:pt x="89" y="86"/>
                      </a:cubicBezTo>
                      <a:cubicBezTo>
                        <a:pt x="88" y="86"/>
                        <a:pt x="88" y="87"/>
                        <a:pt x="87" y="87"/>
                      </a:cubicBezTo>
                      <a:cubicBezTo>
                        <a:pt x="86" y="87"/>
                        <a:pt x="86" y="88"/>
                        <a:pt x="85" y="88"/>
                      </a:cubicBezTo>
                      <a:cubicBezTo>
                        <a:pt x="83" y="89"/>
                        <a:pt x="82" y="89"/>
                        <a:pt x="80" y="90"/>
                      </a:cubicBezTo>
                      <a:cubicBezTo>
                        <a:pt x="79" y="90"/>
                        <a:pt x="78" y="91"/>
                        <a:pt x="76" y="91"/>
                      </a:cubicBezTo>
                      <a:cubicBezTo>
                        <a:pt x="75" y="92"/>
                        <a:pt x="73" y="93"/>
                        <a:pt x="72" y="93"/>
                      </a:cubicBezTo>
                      <a:cubicBezTo>
                        <a:pt x="71" y="94"/>
                        <a:pt x="71" y="94"/>
                        <a:pt x="70" y="94"/>
                      </a:cubicBezTo>
                      <a:cubicBezTo>
                        <a:pt x="69" y="94"/>
                        <a:pt x="69" y="95"/>
                        <a:pt x="68" y="95"/>
                      </a:cubicBezTo>
                      <a:cubicBezTo>
                        <a:pt x="67" y="96"/>
                        <a:pt x="65" y="96"/>
                        <a:pt x="64" y="97"/>
                      </a:cubicBezTo>
                      <a:cubicBezTo>
                        <a:pt x="63" y="98"/>
                        <a:pt x="62" y="98"/>
                        <a:pt x="60" y="99"/>
                      </a:cubicBezTo>
                      <a:cubicBezTo>
                        <a:pt x="59" y="99"/>
                        <a:pt x="58" y="100"/>
                        <a:pt x="57" y="101"/>
                      </a:cubicBezTo>
                      <a:cubicBezTo>
                        <a:pt x="56" y="101"/>
                        <a:pt x="56" y="101"/>
                        <a:pt x="55" y="101"/>
                      </a:cubicBezTo>
                      <a:cubicBezTo>
                        <a:pt x="54" y="102"/>
                        <a:pt x="54" y="102"/>
                        <a:pt x="53" y="102"/>
                      </a:cubicBezTo>
                      <a:cubicBezTo>
                        <a:pt x="52" y="103"/>
                        <a:pt x="51" y="104"/>
                        <a:pt x="50" y="104"/>
                      </a:cubicBezTo>
                      <a:cubicBezTo>
                        <a:pt x="49" y="105"/>
                        <a:pt x="48" y="105"/>
                        <a:pt x="47" y="106"/>
                      </a:cubicBezTo>
                      <a:cubicBezTo>
                        <a:pt x="46" y="107"/>
                        <a:pt x="45" y="107"/>
                        <a:pt x="44" y="108"/>
                      </a:cubicBezTo>
                      <a:cubicBezTo>
                        <a:pt x="43" y="108"/>
                        <a:pt x="43" y="108"/>
                        <a:pt x="42" y="109"/>
                      </a:cubicBezTo>
                      <a:cubicBezTo>
                        <a:pt x="42" y="109"/>
                        <a:pt x="41" y="109"/>
                        <a:pt x="40" y="110"/>
                      </a:cubicBezTo>
                      <a:cubicBezTo>
                        <a:pt x="39" y="110"/>
                        <a:pt x="38" y="111"/>
                        <a:pt x="38" y="111"/>
                      </a:cubicBezTo>
                      <a:cubicBezTo>
                        <a:pt x="37" y="112"/>
                        <a:pt x="36" y="113"/>
                        <a:pt x="35" y="113"/>
                      </a:cubicBezTo>
                      <a:cubicBezTo>
                        <a:pt x="34" y="114"/>
                        <a:pt x="33" y="115"/>
                        <a:pt x="32" y="115"/>
                      </a:cubicBezTo>
                      <a:cubicBezTo>
                        <a:pt x="31" y="116"/>
                        <a:pt x="31" y="116"/>
                        <a:pt x="31" y="116"/>
                      </a:cubicBezTo>
                      <a:cubicBezTo>
                        <a:pt x="30" y="116"/>
                        <a:pt x="30" y="117"/>
                        <a:pt x="29" y="117"/>
                      </a:cubicBezTo>
                      <a:cubicBezTo>
                        <a:pt x="28" y="118"/>
                        <a:pt x="28" y="118"/>
                        <a:pt x="27" y="119"/>
                      </a:cubicBezTo>
                      <a:cubicBezTo>
                        <a:pt x="26" y="120"/>
                        <a:pt x="25" y="120"/>
                        <a:pt x="24" y="121"/>
                      </a:cubicBezTo>
                      <a:cubicBezTo>
                        <a:pt x="24" y="121"/>
                        <a:pt x="23" y="122"/>
                        <a:pt x="22" y="123"/>
                      </a:cubicBezTo>
                      <a:cubicBezTo>
                        <a:pt x="22" y="123"/>
                        <a:pt x="22" y="123"/>
                        <a:pt x="22" y="123"/>
                      </a:cubicBezTo>
                      <a:cubicBezTo>
                        <a:pt x="21" y="124"/>
                        <a:pt x="20" y="124"/>
                        <a:pt x="20" y="125"/>
                      </a:cubicBezTo>
                      <a:cubicBezTo>
                        <a:pt x="19" y="125"/>
                        <a:pt x="19" y="126"/>
                        <a:pt x="18" y="126"/>
                      </a:cubicBezTo>
                      <a:cubicBezTo>
                        <a:pt x="17" y="127"/>
                        <a:pt x="16" y="128"/>
                        <a:pt x="15" y="129"/>
                      </a:cubicBezTo>
                      <a:cubicBezTo>
                        <a:pt x="15" y="129"/>
                        <a:pt x="15" y="130"/>
                        <a:pt x="14" y="130"/>
                      </a:cubicBezTo>
                      <a:cubicBezTo>
                        <a:pt x="14" y="130"/>
                        <a:pt x="14" y="130"/>
                        <a:pt x="14" y="130"/>
                      </a:cubicBezTo>
                      <a:cubicBezTo>
                        <a:pt x="14" y="130"/>
                        <a:pt x="14" y="130"/>
                        <a:pt x="14" y="130"/>
                      </a:cubicBezTo>
                      <a:cubicBezTo>
                        <a:pt x="14" y="130"/>
                        <a:pt x="14" y="130"/>
                        <a:pt x="14" y="130"/>
                      </a:cubicBezTo>
                      <a:cubicBezTo>
                        <a:pt x="14" y="130"/>
                        <a:pt x="14" y="130"/>
                        <a:pt x="14" y="130"/>
                      </a:cubicBezTo>
                      <a:cubicBezTo>
                        <a:pt x="13" y="131"/>
                        <a:pt x="12" y="133"/>
                        <a:pt x="11" y="134"/>
                      </a:cubicBezTo>
                      <a:cubicBezTo>
                        <a:pt x="10" y="135"/>
                        <a:pt x="10" y="135"/>
                        <a:pt x="10" y="135"/>
                      </a:cubicBezTo>
                      <a:cubicBezTo>
                        <a:pt x="9" y="136"/>
                        <a:pt x="9" y="137"/>
                        <a:pt x="8" y="138"/>
                      </a:cubicBezTo>
                      <a:cubicBezTo>
                        <a:pt x="8" y="138"/>
                        <a:pt x="8" y="138"/>
                        <a:pt x="8" y="138"/>
                      </a:cubicBezTo>
                      <a:cubicBezTo>
                        <a:pt x="7" y="138"/>
                        <a:pt x="7" y="139"/>
                        <a:pt x="7" y="139"/>
                      </a:cubicBezTo>
                      <a:cubicBezTo>
                        <a:pt x="6" y="140"/>
                        <a:pt x="6" y="141"/>
                        <a:pt x="5" y="142"/>
                      </a:cubicBezTo>
                      <a:cubicBezTo>
                        <a:pt x="5" y="142"/>
                        <a:pt x="5" y="143"/>
                        <a:pt x="4" y="143"/>
                      </a:cubicBezTo>
                      <a:cubicBezTo>
                        <a:pt x="4" y="144"/>
                        <a:pt x="4" y="145"/>
                        <a:pt x="3" y="145"/>
                      </a:cubicBezTo>
                      <a:cubicBezTo>
                        <a:pt x="3" y="146"/>
                        <a:pt x="3" y="146"/>
                        <a:pt x="3" y="146"/>
                      </a:cubicBezTo>
                      <a:cubicBezTo>
                        <a:pt x="3" y="146"/>
                        <a:pt x="3" y="147"/>
                        <a:pt x="2" y="148"/>
                      </a:cubicBezTo>
                      <a:cubicBezTo>
                        <a:pt x="2" y="148"/>
                        <a:pt x="2" y="149"/>
                        <a:pt x="2" y="150"/>
                      </a:cubicBezTo>
                      <a:cubicBezTo>
                        <a:pt x="1" y="150"/>
                        <a:pt x="1" y="151"/>
                        <a:pt x="1" y="152"/>
                      </a:cubicBezTo>
                      <a:cubicBezTo>
                        <a:pt x="1" y="152"/>
                        <a:pt x="1" y="153"/>
                        <a:pt x="1" y="153"/>
                      </a:cubicBezTo>
                      <a:cubicBezTo>
                        <a:pt x="0" y="154"/>
                        <a:pt x="0" y="154"/>
                        <a:pt x="0" y="154"/>
                      </a:cubicBezTo>
                      <a:cubicBezTo>
                        <a:pt x="0" y="155"/>
                        <a:pt x="0" y="155"/>
                        <a:pt x="0" y="155"/>
                      </a:cubicBezTo>
                      <a:cubicBezTo>
                        <a:pt x="0" y="156"/>
                        <a:pt x="0" y="157"/>
                        <a:pt x="0" y="159"/>
                      </a:cubicBezTo>
                      <a:cubicBezTo>
                        <a:pt x="0" y="159"/>
                        <a:pt x="0" y="160"/>
                        <a:pt x="0" y="161"/>
                      </a:cubicBezTo>
                      <a:cubicBezTo>
                        <a:pt x="0" y="162"/>
                        <a:pt x="0" y="162"/>
                        <a:pt x="0" y="162"/>
                      </a:cubicBezTo>
                      <a:cubicBezTo>
                        <a:pt x="0" y="163"/>
                        <a:pt x="0" y="164"/>
                        <a:pt x="0" y="164"/>
                      </a:cubicBezTo>
                      <a:cubicBezTo>
                        <a:pt x="0" y="165"/>
                        <a:pt x="0" y="166"/>
                        <a:pt x="0" y="167"/>
                      </a:cubicBezTo>
                      <a:cubicBezTo>
                        <a:pt x="0" y="167"/>
                        <a:pt x="0" y="168"/>
                        <a:pt x="0" y="169"/>
                      </a:cubicBezTo>
                      <a:cubicBezTo>
                        <a:pt x="1" y="170"/>
                        <a:pt x="1" y="170"/>
                        <a:pt x="1" y="170"/>
                      </a:cubicBezTo>
                      <a:cubicBezTo>
                        <a:pt x="1" y="170"/>
                        <a:pt x="1" y="171"/>
                        <a:pt x="1" y="171"/>
                      </a:cubicBezTo>
                      <a:cubicBezTo>
                        <a:pt x="1" y="172"/>
                        <a:pt x="1" y="172"/>
                        <a:pt x="1" y="173"/>
                      </a:cubicBezTo>
                      <a:cubicBezTo>
                        <a:pt x="2" y="174"/>
                        <a:pt x="2" y="176"/>
                        <a:pt x="3" y="177"/>
                      </a:cubicBezTo>
                      <a:cubicBezTo>
                        <a:pt x="18" y="209"/>
                        <a:pt x="33" y="242"/>
                        <a:pt x="48" y="274"/>
                      </a:cubicBezTo>
                      <a:cubicBezTo>
                        <a:pt x="79" y="342"/>
                        <a:pt x="109" y="409"/>
                        <a:pt x="140" y="476"/>
                      </a:cubicBezTo>
                      <a:cubicBezTo>
                        <a:pt x="141" y="477"/>
                        <a:pt x="141" y="477"/>
                        <a:pt x="141" y="477"/>
                      </a:cubicBezTo>
                      <a:cubicBezTo>
                        <a:pt x="141" y="477"/>
                        <a:pt x="141" y="478"/>
                        <a:pt x="141" y="478"/>
                      </a:cubicBezTo>
                      <a:cubicBezTo>
                        <a:pt x="142" y="479"/>
                        <a:pt x="142" y="479"/>
                        <a:pt x="142" y="479"/>
                      </a:cubicBezTo>
                      <a:cubicBezTo>
                        <a:pt x="143" y="480"/>
                        <a:pt x="143" y="480"/>
                        <a:pt x="143" y="480"/>
                      </a:cubicBezTo>
                      <a:cubicBezTo>
                        <a:pt x="143" y="481"/>
                        <a:pt x="143" y="481"/>
                        <a:pt x="143" y="481"/>
                      </a:cubicBezTo>
                      <a:cubicBezTo>
                        <a:pt x="144" y="482"/>
                        <a:pt x="144" y="482"/>
                        <a:pt x="145" y="483"/>
                      </a:cubicBezTo>
                      <a:cubicBezTo>
                        <a:pt x="145" y="484"/>
                        <a:pt x="145" y="484"/>
                        <a:pt x="145" y="484"/>
                      </a:cubicBezTo>
                      <a:cubicBezTo>
                        <a:pt x="146" y="485"/>
                        <a:pt x="146" y="485"/>
                        <a:pt x="146" y="485"/>
                      </a:cubicBezTo>
                      <a:cubicBezTo>
                        <a:pt x="146" y="485"/>
                        <a:pt x="147" y="486"/>
                        <a:pt x="147" y="486"/>
                      </a:cubicBezTo>
                      <a:cubicBezTo>
                        <a:pt x="148" y="487"/>
                        <a:pt x="148" y="487"/>
                        <a:pt x="148" y="487"/>
                      </a:cubicBezTo>
                      <a:cubicBezTo>
                        <a:pt x="148" y="487"/>
                        <a:pt x="148" y="487"/>
                        <a:pt x="148" y="487"/>
                      </a:cubicBezTo>
                      <a:cubicBezTo>
                        <a:pt x="148" y="488"/>
                        <a:pt x="148" y="488"/>
                        <a:pt x="148" y="488"/>
                      </a:cubicBezTo>
                      <a:cubicBezTo>
                        <a:pt x="149" y="488"/>
                        <a:pt x="150" y="489"/>
                        <a:pt x="150" y="490"/>
                      </a:cubicBezTo>
                      <a:cubicBezTo>
                        <a:pt x="151" y="490"/>
                        <a:pt x="151" y="490"/>
                        <a:pt x="151" y="491"/>
                      </a:cubicBezTo>
                      <a:cubicBezTo>
                        <a:pt x="152" y="491"/>
                        <a:pt x="152" y="491"/>
                        <a:pt x="152" y="491"/>
                      </a:cubicBezTo>
                      <a:cubicBezTo>
                        <a:pt x="152" y="492"/>
                        <a:pt x="152" y="492"/>
                        <a:pt x="152" y="492"/>
                      </a:cubicBezTo>
                      <a:cubicBezTo>
                        <a:pt x="153" y="492"/>
                        <a:pt x="153" y="493"/>
                        <a:pt x="154" y="493"/>
                      </a:cubicBezTo>
                      <a:cubicBezTo>
                        <a:pt x="155" y="494"/>
                        <a:pt x="155" y="494"/>
                        <a:pt x="155" y="494"/>
                      </a:cubicBezTo>
                      <a:cubicBezTo>
                        <a:pt x="156" y="495"/>
                        <a:pt x="156" y="495"/>
                        <a:pt x="156" y="495"/>
                      </a:cubicBezTo>
                      <a:cubicBezTo>
                        <a:pt x="156" y="495"/>
                        <a:pt x="156" y="495"/>
                        <a:pt x="157" y="496"/>
                      </a:cubicBezTo>
                      <a:cubicBezTo>
                        <a:pt x="157" y="496"/>
                        <a:pt x="158" y="497"/>
                        <a:pt x="159" y="497"/>
                      </a:cubicBezTo>
                      <a:cubicBezTo>
                        <a:pt x="159" y="498"/>
                        <a:pt x="159" y="498"/>
                        <a:pt x="159" y="498"/>
                      </a:cubicBezTo>
                      <a:cubicBezTo>
                        <a:pt x="160" y="498"/>
                        <a:pt x="160" y="498"/>
                        <a:pt x="160" y="498"/>
                      </a:cubicBezTo>
                      <a:cubicBezTo>
                        <a:pt x="160" y="498"/>
                        <a:pt x="161" y="499"/>
                        <a:pt x="161" y="499"/>
                      </a:cubicBezTo>
                      <a:cubicBezTo>
                        <a:pt x="162" y="499"/>
                        <a:pt x="162" y="500"/>
                        <a:pt x="163" y="500"/>
                      </a:cubicBezTo>
                      <a:cubicBezTo>
                        <a:pt x="163" y="500"/>
                        <a:pt x="163" y="501"/>
                        <a:pt x="164" y="501"/>
                      </a:cubicBezTo>
                      <a:cubicBezTo>
                        <a:pt x="164" y="501"/>
                        <a:pt x="164" y="501"/>
                        <a:pt x="164" y="501"/>
                      </a:cubicBezTo>
                      <a:cubicBezTo>
                        <a:pt x="165" y="502"/>
                        <a:pt x="165" y="502"/>
                        <a:pt x="165" y="502"/>
                      </a:cubicBezTo>
                      <a:cubicBezTo>
                        <a:pt x="165" y="502"/>
                        <a:pt x="166" y="502"/>
                        <a:pt x="166" y="502"/>
                      </a:cubicBezTo>
                      <a:cubicBezTo>
                        <a:pt x="167" y="503"/>
                        <a:pt x="167" y="503"/>
                        <a:pt x="167" y="503"/>
                      </a:cubicBezTo>
                      <a:cubicBezTo>
                        <a:pt x="168" y="503"/>
                        <a:pt x="168" y="504"/>
                        <a:pt x="169" y="504"/>
                      </a:cubicBezTo>
                      <a:cubicBezTo>
                        <a:pt x="170" y="505"/>
                        <a:pt x="171" y="505"/>
                        <a:pt x="171" y="506"/>
                      </a:cubicBezTo>
                      <a:cubicBezTo>
                        <a:pt x="172" y="506"/>
                        <a:pt x="172" y="506"/>
                        <a:pt x="172" y="506"/>
                      </a:cubicBezTo>
                      <a:cubicBezTo>
                        <a:pt x="173" y="507"/>
                        <a:pt x="173" y="507"/>
                        <a:pt x="174" y="507"/>
                      </a:cubicBezTo>
                      <a:cubicBezTo>
                        <a:pt x="175" y="508"/>
                        <a:pt x="176" y="508"/>
                        <a:pt x="177" y="509"/>
                      </a:cubicBezTo>
                      <a:cubicBezTo>
                        <a:pt x="178" y="509"/>
                        <a:pt x="178" y="509"/>
                        <a:pt x="178" y="509"/>
                      </a:cubicBezTo>
                      <a:cubicBezTo>
                        <a:pt x="178" y="510"/>
                        <a:pt x="179" y="510"/>
                        <a:pt x="179" y="510"/>
                      </a:cubicBezTo>
                      <a:cubicBezTo>
                        <a:pt x="179" y="510"/>
                        <a:pt x="179" y="510"/>
                        <a:pt x="179" y="510"/>
                      </a:cubicBezTo>
                      <a:cubicBezTo>
                        <a:pt x="180" y="511"/>
                        <a:pt x="181" y="511"/>
                        <a:pt x="182" y="512"/>
                      </a:cubicBezTo>
                      <a:cubicBezTo>
                        <a:pt x="183" y="512"/>
                        <a:pt x="183" y="512"/>
                        <a:pt x="184" y="513"/>
                      </a:cubicBezTo>
                      <a:cubicBezTo>
                        <a:pt x="184" y="513"/>
                        <a:pt x="185" y="513"/>
                        <a:pt x="185" y="513"/>
                      </a:cubicBezTo>
                      <a:cubicBezTo>
                        <a:pt x="186" y="514"/>
                        <a:pt x="187" y="514"/>
                        <a:pt x="188" y="515"/>
                      </a:cubicBezTo>
                      <a:cubicBezTo>
                        <a:pt x="189" y="515"/>
                        <a:pt x="190" y="516"/>
                        <a:pt x="191" y="516"/>
                      </a:cubicBezTo>
                      <a:cubicBezTo>
                        <a:pt x="191" y="516"/>
                        <a:pt x="191" y="516"/>
                        <a:pt x="191" y="516"/>
                      </a:cubicBezTo>
                      <a:cubicBezTo>
                        <a:pt x="192" y="517"/>
                        <a:pt x="192" y="517"/>
                        <a:pt x="192" y="517"/>
                      </a:cubicBezTo>
                      <a:cubicBezTo>
                        <a:pt x="193" y="517"/>
                        <a:pt x="193" y="517"/>
                        <a:pt x="194" y="518"/>
                      </a:cubicBezTo>
                      <a:cubicBezTo>
                        <a:pt x="195" y="518"/>
                        <a:pt x="196" y="518"/>
                        <a:pt x="197" y="519"/>
                      </a:cubicBezTo>
                      <a:cubicBezTo>
                        <a:pt x="197" y="519"/>
                        <a:pt x="198" y="520"/>
                        <a:pt x="199" y="520"/>
                      </a:cubicBezTo>
                      <a:cubicBezTo>
                        <a:pt x="199" y="520"/>
                        <a:pt x="200" y="520"/>
                        <a:pt x="201" y="521"/>
                      </a:cubicBezTo>
                      <a:cubicBezTo>
                        <a:pt x="201" y="521"/>
                        <a:pt x="202" y="521"/>
                        <a:pt x="203" y="522"/>
                      </a:cubicBezTo>
                      <a:cubicBezTo>
                        <a:pt x="204" y="522"/>
                        <a:pt x="205" y="523"/>
                        <a:pt x="206" y="523"/>
                      </a:cubicBezTo>
                      <a:cubicBezTo>
                        <a:pt x="207" y="523"/>
                        <a:pt x="208" y="523"/>
                        <a:pt x="208" y="524"/>
                      </a:cubicBezTo>
                      <a:cubicBezTo>
                        <a:pt x="209" y="524"/>
                        <a:pt x="209" y="524"/>
                        <a:pt x="210" y="524"/>
                      </a:cubicBezTo>
                      <a:cubicBezTo>
                        <a:pt x="211" y="525"/>
                        <a:pt x="213" y="526"/>
                        <a:pt x="214" y="526"/>
                      </a:cubicBezTo>
                      <a:cubicBezTo>
                        <a:pt x="215" y="526"/>
                        <a:pt x="215" y="526"/>
                        <a:pt x="215" y="526"/>
                      </a:cubicBezTo>
                      <a:cubicBezTo>
                        <a:pt x="215" y="526"/>
                        <a:pt x="216" y="527"/>
                        <a:pt x="216" y="527"/>
                      </a:cubicBezTo>
                      <a:cubicBezTo>
                        <a:pt x="217" y="527"/>
                        <a:pt x="217" y="527"/>
                        <a:pt x="217" y="527"/>
                      </a:cubicBezTo>
                      <a:cubicBezTo>
                        <a:pt x="219" y="528"/>
                        <a:pt x="220" y="528"/>
                        <a:pt x="222" y="529"/>
                      </a:cubicBezTo>
                      <a:cubicBezTo>
                        <a:pt x="223" y="529"/>
                        <a:pt x="223" y="530"/>
                        <a:pt x="224" y="530"/>
                      </a:cubicBezTo>
                      <a:cubicBezTo>
                        <a:pt x="226" y="531"/>
                        <a:pt x="228" y="531"/>
                        <a:pt x="230" y="532"/>
                      </a:cubicBezTo>
                      <a:cubicBezTo>
                        <a:pt x="231" y="532"/>
                        <a:pt x="231" y="532"/>
                        <a:pt x="232" y="533"/>
                      </a:cubicBezTo>
                      <a:cubicBezTo>
                        <a:pt x="233" y="533"/>
                        <a:pt x="233" y="533"/>
                        <a:pt x="234" y="533"/>
                      </a:cubicBezTo>
                      <a:cubicBezTo>
                        <a:pt x="234" y="533"/>
                        <a:pt x="235" y="534"/>
                        <a:pt x="236" y="534"/>
                      </a:cubicBezTo>
                      <a:cubicBezTo>
                        <a:pt x="237" y="534"/>
                        <a:pt x="239" y="535"/>
                        <a:pt x="240" y="535"/>
                      </a:cubicBezTo>
                      <a:cubicBezTo>
                        <a:pt x="240" y="535"/>
                        <a:pt x="240" y="535"/>
                        <a:pt x="240" y="535"/>
                      </a:cubicBezTo>
                      <a:cubicBezTo>
                        <a:pt x="241" y="535"/>
                        <a:pt x="242" y="536"/>
                        <a:pt x="243" y="536"/>
                      </a:cubicBezTo>
                      <a:cubicBezTo>
                        <a:pt x="244" y="536"/>
                        <a:pt x="245" y="537"/>
                        <a:pt x="246" y="537"/>
                      </a:cubicBezTo>
                      <a:cubicBezTo>
                        <a:pt x="247" y="537"/>
                        <a:pt x="247" y="537"/>
                        <a:pt x="248" y="538"/>
                      </a:cubicBezTo>
                      <a:cubicBezTo>
                        <a:pt x="249" y="538"/>
                        <a:pt x="250" y="538"/>
                        <a:pt x="251" y="538"/>
                      </a:cubicBezTo>
                      <a:cubicBezTo>
                        <a:pt x="251" y="539"/>
                        <a:pt x="252" y="539"/>
                        <a:pt x="253" y="539"/>
                      </a:cubicBezTo>
                      <a:cubicBezTo>
                        <a:pt x="253" y="539"/>
                        <a:pt x="254" y="539"/>
                        <a:pt x="255" y="540"/>
                      </a:cubicBezTo>
                      <a:cubicBezTo>
                        <a:pt x="256" y="540"/>
                        <a:pt x="256" y="540"/>
                        <a:pt x="257" y="540"/>
                      </a:cubicBezTo>
                      <a:cubicBezTo>
                        <a:pt x="258" y="541"/>
                        <a:pt x="259" y="541"/>
                        <a:pt x="260" y="541"/>
                      </a:cubicBezTo>
                      <a:cubicBezTo>
                        <a:pt x="262" y="542"/>
                        <a:pt x="263" y="542"/>
                        <a:pt x="265" y="543"/>
                      </a:cubicBezTo>
                      <a:cubicBezTo>
                        <a:pt x="266" y="543"/>
                        <a:pt x="266" y="543"/>
                        <a:pt x="266" y="543"/>
                      </a:cubicBezTo>
                      <a:cubicBezTo>
                        <a:pt x="267" y="543"/>
                        <a:pt x="268" y="543"/>
                        <a:pt x="269" y="544"/>
                      </a:cubicBezTo>
                      <a:cubicBezTo>
                        <a:pt x="271" y="544"/>
                        <a:pt x="273" y="545"/>
                        <a:pt x="275" y="545"/>
                      </a:cubicBezTo>
                      <a:cubicBezTo>
                        <a:pt x="275" y="545"/>
                        <a:pt x="276" y="545"/>
                        <a:pt x="276" y="546"/>
                      </a:cubicBezTo>
                      <a:cubicBezTo>
                        <a:pt x="277" y="546"/>
                        <a:pt x="277" y="546"/>
                        <a:pt x="277" y="546"/>
                      </a:cubicBezTo>
                      <a:cubicBezTo>
                        <a:pt x="278" y="546"/>
                        <a:pt x="278" y="546"/>
                        <a:pt x="279" y="546"/>
                      </a:cubicBezTo>
                      <a:cubicBezTo>
                        <a:pt x="280" y="547"/>
                        <a:pt x="282" y="547"/>
                        <a:pt x="284" y="548"/>
                      </a:cubicBezTo>
                      <a:cubicBezTo>
                        <a:pt x="285" y="548"/>
                        <a:pt x="286" y="548"/>
                        <a:pt x="287" y="548"/>
                      </a:cubicBezTo>
                      <a:cubicBezTo>
                        <a:pt x="287" y="548"/>
                        <a:pt x="288" y="549"/>
                        <a:pt x="289" y="549"/>
                      </a:cubicBezTo>
                      <a:cubicBezTo>
                        <a:pt x="291" y="549"/>
                        <a:pt x="292" y="550"/>
                        <a:pt x="294" y="550"/>
                      </a:cubicBezTo>
                      <a:cubicBezTo>
                        <a:pt x="295" y="550"/>
                        <a:pt x="296" y="551"/>
                        <a:pt x="298" y="551"/>
                      </a:cubicBezTo>
                      <a:cubicBezTo>
                        <a:pt x="298" y="551"/>
                        <a:pt x="299" y="551"/>
                        <a:pt x="300" y="551"/>
                      </a:cubicBezTo>
                      <a:cubicBezTo>
                        <a:pt x="301" y="552"/>
                        <a:pt x="302" y="552"/>
                        <a:pt x="304" y="552"/>
                      </a:cubicBezTo>
                      <a:cubicBezTo>
                        <a:pt x="305" y="553"/>
                        <a:pt x="306" y="553"/>
                        <a:pt x="308" y="553"/>
                      </a:cubicBezTo>
                      <a:cubicBezTo>
                        <a:pt x="309" y="553"/>
                        <a:pt x="310" y="554"/>
                        <a:pt x="311" y="554"/>
                      </a:cubicBezTo>
                      <a:cubicBezTo>
                        <a:pt x="312" y="554"/>
                        <a:pt x="313" y="554"/>
                        <a:pt x="314" y="554"/>
                      </a:cubicBezTo>
                      <a:cubicBezTo>
                        <a:pt x="314" y="554"/>
                        <a:pt x="314" y="554"/>
                        <a:pt x="314" y="554"/>
                      </a:cubicBezTo>
                      <a:cubicBezTo>
                        <a:pt x="315" y="555"/>
                        <a:pt x="317" y="555"/>
                        <a:pt x="318" y="555"/>
                      </a:cubicBezTo>
                      <a:cubicBezTo>
                        <a:pt x="320" y="556"/>
                        <a:pt x="321" y="556"/>
                        <a:pt x="323" y="556"/>
                      </a:cubicBezTo>
                      <a:cubicBezTo>
                        <a:pt x="324" y="557"/>
                        <a:pt x="325" y="557"/>
                        <a:pt x="325" y="557"/>
                      </a:cubicBezTo>
                      <a:cubicBezTo>
                        <a:pt x="326" y="557"/>
                        <a:pt x="327" y="557"/>
                        <a:pt x="328" y="558"/>
                      </a:cubicBezTo>
                      <a:cubicBezTo>
                        <a:pt x="331" y="558"/>
                        <a:pt x="333" y="558"/>
                        <a:pt x="335" y="559"/>
                      </a:cubicBezTo>
                      <a:cubicBezTo>
                        <a:pt x="336" y="559"/>
                        <a:pt x="337" y="559"/>
                        <a:pt x="338" y="559"/>
                      </a:cubicBezTo>
                      <a:cubicBezTo>
                        <a:pt x="338" y="560"/>
                        <a:pt x="339" y="560"/>
                        <a:pt x="339" y="560"/>
                      </a:cubicBezTo>
                      <a:cubicBezTo>
                        <a:pt x="341" y="560"/>
                        <a:pt x="344" y="561"/>
                        <a:pt x="346" y="561"/>
                      </a:cubicBezTo>
                      <a:cubicBezTo>
                        <a:pt x="347" y="561"/>
                        <a:pt x="349" y="562"/>
                        <a:pt x="350" y="562"/>
                      </a:cubicBezTo>
                      <a:cubicBezTo>
                        <a:pt x="351" y="562"/>
                        <a:pt x="351" y="562"/>
                        <a:pt x="351" y="562"/>
                      </a:cubicBezTo>
                      <a:cubicBezTo>
                        <a:pt x="353" y="562"/>
                        <a:pt x="355" y="563"/>
                        <a:pt x="358" y="563"/>
                      </a:cubicBezTo>
                      <a:cubicBezTo>
                        <a:pt x="359" y="563"/>
                        <a:pt x="360" y="564"/>
                        <a:pt x="361" y="564"/>
                      </a:cubicBezTo>
                      <a:cubicBezTo>
                        <a:pt x="362" y="564"/>
                        <a:pt x="363" y="564"/>
                        <a:pt x="363" y="564"/>
                      </a:cubicBezTo>
                      <a:cubicBezTo>
                        <a:pt x="364" y="564"/>
                        <a:pt x="365" y="565"/>
                        <a:pt x="366" y="565"/>
                      </a:cubicBezTo>
                      <a:cubicBezTo>
                        <a:pt x="368" y="565"/>
                        <a:pt x="370" y="565"/>
                        <a:pt x="372" y="566"/>
                      </a:cubicBezTo>
                      <a:cubicBezTo>
                        <a:pt x="373" y="566"/>
                        <a:pt x="373" y="566"/>
                        <a:pt x="373" y="566"/>
                      </a:cubicBezTo>
                      <a:cubicBezTo>
                        <a:pt x="374" y="566"/>
                        <a:pt x="375" y="566"/>
                        <a:pt x="376" y="566"/>
                      </a:cubicBezTo>
                      <a:cubicBezTo>
                        <a:pt x="377" y="567"/>
                        <a:pt x="379" y="567"/>
                        <a:pt x="380" y="567"/>
                      </a:cubicBezTo>
                      <a:cubicBezTo>
                        <a:pt x="382" y="567"/>
                        <a:pt x="383" y="568"/>
                        <a:pt x="384" y="568"/>
                      </a:cubicBezTo>
                      <a:cubicBezTo>
                        <a:pt x="385" y="568"/>
                        <a:pt x="386" y="568"/>
                        <a:pt x="387" y="568"/>
                      </a:cubicBezTo>
                      <a:cubicBezTo>
                        <a:pt x="388" y="568"/>
                        <a:pt x="389" y="568"/>
                        <a:pt x="390" y="569"/>
                      </a:cubicBezTo>
                      <a:cubicBezTo>
                        <a:pt x="391" y="569"/>
                        <a:pt x="392" y="569"/>
                        <a:pt x="393" y="569"/>
                      </a:cubicBezTo>
                      <a:cubicBezTo>
                        <a:pt x="394" y="569"/>
                        <a:pt x="395" y="569"/>
                        <a:pt x="396" y="570"/>
                      </a:cubicBezTo>
                      <a:cubicBezTo>
                        <a:pt x="398" y="570"/>
                        <a:pt x="399" y="570"/>
                        <a:pt x="400" y="570"/>
                      </a:cubicBezTo>
                      <a:cubicBezTo>
                        <a:pt x="403" y="571"/>
                        <a:pt x="406" y="571"/>
                        <a:pt x="408" y="571"/>
                      </a:cubicBezTo>
                      <a:cubicBezTo>
                        <a:pt x="410" y="572"/>
                        <a:pt x="411" y="572"/>
                        <a:pt x="413" y="572"/>
                      </a:cubicBezTo>
                      <a:cubicBezTo>
                        <a:pt x="415" y="572"/>
                        <a:pt x="418" y="573"/>
                        <a:pt x="420" y="573"/>
                      </a:cubicBezTo>
                      <a:cubicBezTo>
                        <a:pt x="421" y="573"/>
                        <a:pt x="421" y="573"/>
                        <a:pt x="421" y="573"/>
                      </a:cubicBezTo>
                      <a:cubicBezTo>
                        <a:pt x="422" y="573"/>
                        <a:pt x="422" y="573"/>
                        <a:pt x="422" y="573"/>
                      </a:cubicBezTo>
                      <a:cubicBezTo>
                        <a:pt x="423" y="574"/>
                        <a:pt x="424" y="574"/>
                        <a:pt x="426" y="574"/>
                      </a:cubicBezTo>
                      <a:cubicBezTo>
                        <a:pt x="428" y="574"/>
                        <a:pt x="430" y="575"/>
                        <a:pt x="433" y="575"/>
                      </a:cubicBezTo>
                      <a:cubicBezTo>
                        <a:pt x="434" y="575"/>
                        <a:pt x="435" y="575"/>
                        <a:pt x="436" y="575"/>
                      </a:cubicBezTo>
                      <a:cubicBezTo>
                        <a:pt x="437" y="575"/>
                        <a:pt x="437" y="575"/>
                        <a:pt x="437" y="575"/>
                      </a:cubicBezTo>
                      <a:cubicBezTo>
                        <a:pt x="438" y="575"/>
                        <a:pt x="438" y="576"/>
                        <a:pt x="439" y="576"/>
                      </a:cubicBezTo>
                      <a:cubicBezTo>
                        <a:pt x="441" y="576"/>
                        <a:pt x="443" y="576"/>
                        <a:pt x="446" y="576"/>
                      </a:cubicBezTo>
                      <a:cubicBezTo>
                        <a:pt x="447" y="577"/>
                        <a:pt x="449" y="577"/>
                        <a:pt x="451" y="577"/>
                      </a:cubicBezTo>
                      <a:cubicBezTo>
                        <a:pt x="452" y="577"/>
                        <a:pt x="453" y="577"/>
                        <a:pt x="454" y="577"/>
                      </a:cubicBezTo>
                      <a:cubicBezTo>
                        <a:pt x="455" y="578"/>
                        <a:pt x="455" y="578"/>
                        <a:pt x="455" y="578"/>
                      </a:cubicBezTo>
                      <a:cubicBezTo>
                        <a:pt x="456" y="578"/>
                        <a:pt x="457" y="578"/>
                        <a:pt x="458" y="578"/>
                      </a:cubicBezTo>
                      <a:cubicBezTo>
                        <a:pt x="460" y="578"/>
                        <a:pt x="462" y="578"/>
                        <a:pt x="464" y="579"/>
                      </a:cubicBezTo>
                      <a:cubicBezTo>
                        <a:pt x="466" y="579"/>
                        <a:pt x="468" y="579"/>
                        <a:pt x="471" y="579"/>
                      </a:cubicBezTo>
                      <a:cubicBezTo>
                        <a:pt x="471" y="580"/>
                        <a:pt x="472" y="580"/>
                        <a:pt x="473" y="580"/>
                      </a:cubicBezTo>
                      <a:cubicBezTo>
                        <a:pt x="475" y="580"/>
                        <a:pt x="476" y="580"/>
                        <a:pt x="477" y="580"/>
                      </a:cubicBezTo>
                      <a:cubicBezTo>
                        <a:pt x="480" y="580"/>
                        <a:pt x="482" y="581"/>
                        <a:pt x="485" y="581"/>
                      </a:cubicBezTo>
                      <a:cubicBezTo>
                        <a:pt x="486" y="581"/>
                        <a:pt x="488" y="581"/>
                        <a:pt x="490" y="582"/>
                      </a:cubicBezTo>
                      <a:cubicBezTo>
                        <a:pt x="490" y="582"/>
                        <a:pt x="491" y="582"/>
                        <a:pt x="491" y="582"/>
                      </a:cubicBezTo>
                      <a:cubicBezTo>
                        <a:pt x="494" y="582"/>
                        <a:pt x="496" y="582"/>
                        <a:pt x="499" y="582"/>
                      </a:cubicBezTo>
                      <a:cubicBezTo>
                        <a:pt x="500" y="583"/>
                        <a:pt x="502" y="583"/>
                        <a:pt x="504" y="583"/>
                      </a:cubicBezTo>
                      <a:cubicBezTo>
                        <a:pt x="505" y="583"/>
                        <a:pt x="506" y="583"/>
                        <a:pt x="508" y="583"/>
                      </a:cubicBezTo>
                      <a:cubicBezTo>
                        <a:pt x="509" y="583"/>
                        <a:pt x="509" y="583"/>
                        <a:pt x="509" y="583"/>
                      </a:cubicBezTo>
                      <a:cubicBezTo>
                        <a:pt x="510" y="584"/>
                        <a:pt x="511" y="584"/>
                        <a:pt x="512" y="584"/>
                      </a:cubicBezTo>
                      <a:cubicBezTo>
                        <a:pt x="512" y="584"/>
                        <a:pt x="512" y="584"/>
                        <a:pt x="512" y="584"/>
                      </a:cubicBezTo>
                      <a:cubicBezTo>
                        <a:pt x="514" y="584"/>
                        <a:pt x="516" y="584"/>
                        <a:pt x="518" y="584"/>
                      </a:cubicBezTo>
                      <a:cubicBezTo>
                        <a:pt x="519" y="584"/>
                        <a:pt x="521" y="585"/>
                        <a:pt x="522" y="585"/>
                      </a:cubicBezTo>
                      <a:cubicBezTo>
                        <a:pt x="524" y="585"/>
                        <a:pt x="525" y="585"/>
                        <a:pt x="527" y="585"/>
                      </a:cubicBezTo>
                      <a:cubicBezTo>
                        <a:pt x="529" y="585"/>
                        <a:pt x="530" y="585"/>
                        <a:pt x="532" y="586"/>
                      </a:cubicBezTo>
                      <a:cubicBezTo>
                        <a:pt x="533" y="586"/>
                        <a:pt x="535" y="586"/>
                        <a:pt x="537" y="586"/>
                      </a:cubicBezTo>
                      <a:cubicBezTo>
                        <a:pt x="539" y="586"/>
                        <a:pt x="541" y="586"/>
                        <a:pt x="542" y="586"/>
                      </a:cubicBezTo>
                      <a:cubicBezTo>
                        <a:pt x="543" y="586"/>
                        <a:pt x="543" y="586"/>
                        <a:pt x="543" y="586"/>
                      </a:cubicBezTo>
                      <a:cubicBezTo>
                        <a:pt x="544" y="587"/>
                        <a:pt x="544" y="587"/>
                        <a:pt x="546" y="587"/>
                      </a:cubicBezTo>
                      <a:cubicBezTo>
                        <a:pt x="548" y="587"/>
                        <a:pt x="550" y="587"/>
                        <a:pt x="552" y="587"/>
                      </a:cubicBezTo>
                      <a:cubicBezTo>
                        <a:pt x="554" y="587"/>
                        <a:pt x="556" y="587"/>
                        <a:pt x="557" y="588"/>
                      </a:cubicBezTo>
                      <a:cubicBezTo>
                        <a:pt x="558" y="588"/>
                        <a:pt x="559" y="588"/>
                        <a:pt x="560" y="588"/>
                      </a:cubicBezTo>
                      <a:cubicBezTo>
                        <a:pt x="560" y="588"/>
                        <a:pt x="561" y="588"/>
                        <a:pt x="561" y="588"/>
                      </a:cubicBezTo>
                      <a:cubicBezTo>
                        <a:pt x="564" y="588"/>
                        <a:pt x="567" y="588"/>
                        <a:pt x="569" y="588"/>
                      </a:cubicBezTo>
                      <a:cubicBezTo>
                        <a:pt x="570" y="589"/>
                        <a:pt x="571" y="589"/>
                        <a:pt x="572" y="589"/>
                      </a:cubicBezTo>
                      <a:cubicBezTo>
                        <a:pt x="572" y="589"/>
                        <a:pt x="572" y="589"/>
                        <a:pt x="572" y="589"/>
                      </a:cubicBezTo>
                      <a:cubicBezTo>
                        <a:pt x="573" y="589"/>
                        <a:pt x="574" y="589"/>
                        <a:pt x="574" y="589"/>
                      </a:cubicBezTo>
                      <a:cubicBezTo>
                        <a:pt x="576" y="589"/>
                        <a:pt x="577" y="589"/>
                        <a:pt x="579" y="589"/>
                      </a:cubicBezTo>
                      <a:cubicBezTo>
                        <a:pt x="582" y="589"/>
                        <a:pt x="585" y="590"/>
                        <a:pt x="589" y="590"/>
                      </a:cubicBezTo>
                      <a:cubicBezTo>
                        <a:pt x="590" y="590"/>
                        <a:pt x="592" y="590"/>
                        <a:pt x="594" y="590"/>
                      </a:cubicBezTo>
                      <a:cubicBezTo>
                        <a:pt x="597" y="590"/>
                        <a:pt x="599" y="590"/>
                        <a:pt x="602" y="591"/>
                      </a:cubicBezTo>
                      <a:cubicBezTo>
                        <a:pt x="603" y="591"/>
                        <a:pt x="603" y="591"/>
                        <a:pt x="603" y="591"/>
                      </a:cubicBezTo>
                      <a:cubicBezTo>
                        <a:pt x="603" y="591"/>
                        <a:pt x="603" y="591"/>
                        <a:pt x="603" y="591"/>
                      </a:cubicBezTo>
                      <a:cubicBezTo>
                        <a:pt x="605" y="591"/>
                        <a:pt x="607" y="591"/>
                        <a:pt x="609" y="591"/>
                      </a:cubicBezTo>
                      <a:cubicBezTo>
                        <a:pt x="612" y="591"/>
                        <a:pt x="615" y="591"/>
                        <a:pt x="618" y="591"/>
                      </a:cubicBezTo>
                      <a:cubicBezTo>
                        <a:pt x="620" y="592"/>
                        <a:pt x="622" y="592"/>
                        <a:pt x="624" y="592"/>
                      </a:cubicBezTo>
                      <a:cubicBezTo>
                        <a:pt x="627" y="592"/>
                        <a:pt x="630" y="592"/>
                        <a:pt x="632" y="592"/>
                      </a:cubicBezTo>
                      <a:cubicBezTo>
                        <a:pt x="633" y="592"/>
                        <a:pt x="633" y="592"/>
                        <a:pt x="633" y="592"/>
                      </a:cubicBezTo>
                      <a:cubicBezTo>
                        <a:pt x="634" y="592"/>
                        <a:pt x="634" y="592"/>
                        <a:pt x="634" y="592"/>
                      </a:cubicBezTo>
                      <a:cubicBezTo>
                        <a:pt x="636" y="592"/>
                        <a:pt x="638" y="592"/>
                        <a:pt x="639" y="592"/>
                      </a:cubicBezTo>
                      <a:cubicBezTo>
                        <a:pt x="642" y="593"/>
                        <a:pt x="645" y="593"/>
                        <a:pt x="648" y="593"/>
                      </a:cubicBezTo>
                      <a:cubicBezTo>
                        <a:pt x="650" y="593"/>
                        <a:pt x="652" y="593"/>
                        <a:pt x="655" y="593"/>
                      </a:cubicBezTo>
                      <a:cubicBezTo>
                        <a:pt x="657" y="593"/>
                        <a:pt x="660" y="593"/>
                        <a:pt x="663" y="593"/>
                      </a:cubicBezTo>
                      <a:cubicBezTo>
                        <a:pt x="664" y="593"/>
                        <a:pt x="664" y="594"/>
                        <a:pt x="665" y="594"/>
                      </a:cubicBezTo>
                      <a:cubicBezTo>
                        <a:pt x="667" y="594"/>
                        <a:pt x="668" y="594"/>
                        <a:pt x="670" y="594"/>
                      </a:cubicBezTo>
                      <a:cubicBezTo>
                        <a:pt x="673" y="594"/>
                        <a:pt x="676" y="594"/>
                        <a:pt x="679" y="594"/>
                      </a:cubicBezTo>
                      <a:cubicBezTo>
                        <a:pt x="681" y="594"/>
                        <a:pt x="683" y="594"/>
                        <a:pt x="685" y="594"/>
                      </a:cubicBezTo>
                      <a:cubicBezTo>
                        <a:pt x="688" y="594"/>
                        <a:pt x="691" y="594"/>
                        <a:pt x="694" y="594"/>
                      </a:cubicBezTo>
                      <a:cubicBezTo>
                        <a:pt x="694" y="594"/>
                        <a:pt x="694" y="594"/>
                        <a:pt x="694" y="594"/>
                      </a:cubicBezTo>
                      <a:cubicBezTo>
                        <a:pt x="695" y="594"/>
                        <a:pt x="695" y="594"/>
                        <a:pt x="696" y="594"/>
                      </a:cubicBezTo>
                      <a:cubicBezTo>
                        <a:pt x="696" y="595"/>
                        <a:pt x="696" y="595"/>
                        <a:pt x="696" y="595"/>
                      </a:cubicBezTo>
                      <a:cubicBezTo>
                        <a:pt x="698" y="595"/>
                        <a:pt x="699" y="595"/>
                        <a:pt x="701" y="595"/>
                      </a:cubicBezTo>
                      <a:cubicBezTo>
                        <a:pt x="704" y="595"/>
                        <a:pt x="707" y="595"/>
                        <a:pt x="710" y="595"/>
                      </a:cubicBezTo>
                      <a:cubicBezTo>
                        <a:pt x="712" y="595"/>
                        <a:pt x="714" y="595"/>
                        <a:pt x="716" y="595"/>
                      </a:cubicBezTo>
                      <a:cubicBezTo>
                        <a:pt x="720" y="595"/>
                        <a:pt x="723" y="595"/>
                        <a:pt x="726" y="595"/>
                      </a:cubicBezTo>
                      <a:cubicBezTo>
                        <a:pt x="727" y="595"/>
                        <a:pt x="727" y="595"/>
                        <a:pt x="728" y="595"/>
                      </a:cubicBezTo>
                      <a:cubicBezTo>
                        <a:pt x="728" y="595"/>
                        <a:pt x="729" y="595"/>
                        <a:pt x="730" y="595"/>
                      </a:cubicBezTo>
                      <a:cubicBezTo>
                        <a:pt x="730" y="595"/>
                        <a:pt x="731" y="595"/>
                        <a:pt x="732" y="595"/>
                      </a:cubicBezTo>
                      <a:cubicBezTo>
                        <a:pt x="736" y="595"/>
                        <a:pt x="739" y="595"/>
                        <a:pt x="743" y="595"/>
                      </a:cubicBezTo>
                      <a:cubicBezTo>
                        <a:pt x="744" y="595"/>
                        <a:pt x="746" y="595"/>
                        <a:pt x="748" y="595"/>
                      </a:cubicBezTo>
                      <a:cubicBezTo>
                        <a:pt x="753" y="595"/>
                        <a:pt x="758" y="595"/>
                        <a:pt x="763" y="595"/>
                      </a:cubicBezTo>
                      <a:cubicBezTo>
                        <a:pt x="763" y="595"/>
                        <a:pt x="763" y="595"/>
                        <a:pt x="763" y="595"/>
                      </a:cubicBezTo>
                      <a:cubicBezTo>
                        <a:pt x="764" y="595"/>
                        <a:pt x="764" y="595"/>
                        <a:pt x="764" y="595"/>
                      </a:cubicBezTo>
                      <a:cubicBezTo>
                        <a:pt x="769" y="596"/>
                        <a:pt x="775" y="596"/>
                        <a:pt x="780" y="596"/>
                      </a:cubicBezTo>
                      <a:cubicBezTo>
                        <a:pt x="782" y="596"/>
                        <a:pt x="784" y="595"/>
                        <a:pt x="785" y="595"/>
                      </a:cubicBezTo>
                      <a:cubicBezTo>
                        <a:pt x="789" y="595"/>
                        <a:pt x="792" y="595"/>
                        <a:pt x="796" y="595"/>
                      </a:cubicBezTo>
                      <a:cubicBezTo>
                        <a:pt x="798" y="595"/>
                        <a:pt x="799" y="595"/>
                        <a:pt x="801" y="595"/>
                      </a:cubicBezTo>
                      <a:cubicBezTo>
                        <a:pt x="802" y="595"/>
                        <a:pt x="803" y="595"/>
                        <a:pt x="804" y="595"/>
                      </a:cubicBezTo>
                      <a:cubicBezTo>
                        <a:pt x="807" y="595"/>
                        <a:pt x="809" y="595"/>
                        <a:pt x="812" y="595"/>
                      </a:cubicBezTo>
                      <a:cubicBezTo>
                        <a:pt x="814" y="595"/>
                        <a:pt x="816" y="595"/>
                        <a:pt x="818" y="595"/>
                      </a:cubicBezTo>
                      <a:cubicBezTo>
                        <a:pt x="821" y="595"/>
                        <a:pt x="824" y="595"/>
                        <a:pt x="828" y="595"/>
                      </a:cubicBezTo>
                      <a:cubicBezTo>
                        <a:pt x="830" y="595"/>
                        <a:pt x="832" y="595"/>
                        <a:pt x="834" y="595"/>
                      </a:cubicBezTo>
                      <a:cubicBezTo>
                        <a:pt x="836" y="595"/>
                        <a:pt x="838" y="595"/>
                        <a:pt x="840" y="595"/>
                      </a:cubicBezTo>
                      <a:cubicBezTo>
                        <a:pt x="841" y="595"/>
                        <a:pt x="841" y="595"/>
                        <a:pt x="841" y="595"/>
                      </a:cubicBezTo>
                      <a:cubicBezTo>
                        <a:pt x="841" y="595"/>
                        <a:pt x="841" y="595"/>
                        <a:pt x="841" y="595"/>
                      </a:cubicBezTo>
                      <a:cubicBezTo>
                        <a:pt x="842" y="595"/>
                        <a:pt x="842" y="595"/>
                        <a:pt x="843" y="595"/>
                      </a:cubicBezTo>
                      <a:cubicBezTo>
                        <a:pt x="846" y="595"/>
                        <a:pt x="848" y="595"/>
                        <a:pt x="850" y="595"/>
                      </a:cubicBezTo>
                      <a:cubicBezTo>
                        <a:pt x="853" y="595"/>
                        <a:pt x="856" y="594"/>
                        <a:pt x="859" y="594"/>
                      </a:cubicBezTo>
                      <a:cubicBezTo>
                        <a:pt x="861" y="594"/>
                        <a:pt x="863" y="594"/>
                        <a:pt x="865" y="594"/>
                      </a:cubicBezTo>
                      <a:cubicBezTo>
                        <a:pt x="866" y="594"/>
                        <a:pt x="867" y="594"/>
                        <a:pt x="868" y="594"/>
                      </a:cubicBezTo>
                      <a:cubicBezTo>
                        <a:pt x="870" y="594"/>
                        <a:pt x="872" y="594"/>
                        <a:pt x="874" y="594"/>
                      </a:cubicBezTo>
                      <a:cubicBezTo>
                        <a:pt x="877" y="594"/>
                        <a:pt x="879" y="594"/>
                        <a:pt x="881" y="594"/>
                      </a:cubicBezTo>
                      <a:cubicBezTo>
                        <a:pt x="884" y="594"/>
                        <a:pt x="887" y="593"/>
                        <a:pt x="890" y="593"/>
                      </a:cubicBezTo>
                      <a:cubicBezTo>
                        <a:pt x="890" y="593"/>
                        <a:pt x="891" y="593"/>
                        <a:pt x="892" y="593"/>
                      </a:cubicBezTo>
                      <a:cubicBezTo>
                        <a:pt x="892" y="593"/>
                        <a:pt x="892" y="593"/>
                        <a:pt x="892" y="593"/>
                      </a:cubicBezTo>
                      <a:cubicBezTo>
                        <a:pt x="894" y="593"/>
                        <a:pt x="895" y="593"/>
                        <a:pt x="897" y="593"/>
                      </a:cubicBezTo>
                      <a:cubicBezTo>
                        <a:pt x="899" y="593"/>
                        <a:pt x="902" y="593"/>
                        <a:pt x="905" y="593"/>
                      </a:cubicBezTo>
                      <a:cubicBezTo>
                        <a:pt x="907" y="593"/>
                        <a:pt x="910" y="593"/>
                        <a:pt x="912" y="592"/>
                      </a:cubicBezTo>
                      <a:cubicBezTo>
                        <a:pt x="914" y="592"/>
                        <a:pt x="915" y="592"/>
                        <a:pt x="917" y="592"/>
                      </a:cubicBezTo>
                      <a:cubicBezTo>
                        <a:pt x="917" y="592"/>
                        <a:pt x="918" y="592"/>
                        <a:pt x="919" y="592"/>
                      </a:cubicBezTo>
                      <a:cubicBezTo>
                        <a:pt x="919" y="592"/>
                        <a:pt x="920" y="592"/>
                        <a:pt x="920" y="592"/>
                      </a:cubicBezTo>
                      <a:cubicBezTo>
                        <a:pt x="922" y="592"/>
                        <a:pt x="925" y="592"/>
                        <a:pt x="927" y="592"/>
                      </a:cubicBezTo>
                      <a:cubicBezTo>
                        <a:pt x="930" y="592"/>
                        <a:pt x="932" y="591"/>
                        <a:pt x="935" y="591"/>
                      </a:cubicBezTo>
                      <a:cubicBezTo>
                        <a:pt x="937" y="591"/>
                        <a:pt x="939" y="591"/>
                        <a:pt x="941" y="591"/>
                      </a:cubicBezTo>
                      <a:cubicBezTo>
                        <a:pt x="941" y="591"/>
                        <a:pt x="942" y="591"/>
                        <a:pt x="942" y="591"/>
                      </a:cubicBezTo>
                      <a:cubicBezTo>
                        <a:pt x="943" y="591"/>
                        <a:pt x="943" y="591"/>
                        <a:pt x="944" y="591"/>
                      </a:cubicBezTo>
                      <a:cubicBezTo>
                        <a:pt x="946" y="591"/>
                        <a:pt x="948" y="591"/>
                        <a:pt x="950" y="590"/>
                      </a:cubicBezTo>
                      <a:cubicBezTo>
                        <a:pt x="952" y="590"/>
                        <a:pt x="954" y="590"/>
                        <a:pt x="956" y="590"/>
                      </a:cubicBezTo>
                      <a:cubicBezTo>
                        <a:pt x="957" y="590"/>
                        <a:pt x="958" y="590"/>
                        <a:pt x="959" y="590"/>
                      </a:cubicBezTo>
                      <a:cubicBezTo>
                        <a:pt x="961" y="590"/>
                        <a:pt x="963" y="590"/>
                        <a:pt x="965" y="590"/>
                      </a:cubicBezTo>
                      <a:cubicBezTo>
                        <a:pt x="967" y="589"/>
                        <a:pt x="969" y="589"/>
                        <a:pt x="971" y="589"/>
                      </a:cubicBezTo>
                      <a:cubicBezTo>
                        <a:pt x="972" y="589"/>
                        <a:pt x="973" y="589"/>
                        <a:pt x="974" y="589"/>
                      </a:cubicBezTo>
                      <a:cubicBezTo>
                        <a:pt x="975" y="589"/>
                        <a:pt x="976" y="589"/>
                        <a:pt x="977" y="589"/>
                      </a:cubicBezTo>
                      <a:cubicBezTo>
                        <a:pt x="977" y="589"/>
                        <a:pt x="978" y="589"/>
                        <a:pt x="979" y="589"/>
                      </a:cubicBezTo>
                      <a:cubicBezTo>
                        <a:pt x="981" y="588"/>
                        <a:pt x="983" y="588"/>
                        <a:pt x="986" y="588"/>
                      </a:cubicBezTo>
                      <a:cubicBezTo>
                        <a:pt x="987" y="588"/>
                        <a:pt x="988" y="588"/>
                        <a:pt x="989" y="588"/>
                      </a:cubicBezTo>
                      <a:cubicBezTo>
                        <a:pt x="991" y="588"/>
                        <a:pt x="992" y="588"/>
                        <a:pt x="994" y="587"/>
                      </a:cubicBezTo>
                      <a:cubicBezTo>
                        <a:pt x="996" y="587"/>
                        <a:pt x="998" y="587"/>
                        <a:pt x="1000" y="587"/>
                      </a:cubicBezTo>
                      <a:cubicBezTo>
                        <a:pt x="1001" y="587"/>
                        <a:pt x="1003" y="587"/>
                        <a:pt x="1004" y="587"/>
                      </a:cubicBezTo>
                      <a:cubicBezTo>
                        <a:pt x="1006" y="587"/>
                        <a:pt x="1007" y="586"/>
                        <a:pt x="1009" y="586"/>
                      </a:cubicBezTo>
                      <a:cubicBezTo>
                        <a:pt x="1011" y="586"/>
                        <a:pt x="1012" y="586"/>
                        <a:pt x="1014" y="586"/>
                      </a:cubicBezTo>
                      <a:cubicBezTo>
                        <a:pt x="1016" y="586"/>
                        <a:pt x="1017" y="586"/>
                        <a:pt x="1019" y="585"/>
                      </a:cubicBezTo>
                      <a:cubicBezTo>
                        <a:pt x="1021" y="585"/>
                        <a:pt x="1022" y="585"/>
                        <a:pt x="1024" y="585"/>
                      </a:cubicBezTo>
                      <a:cubicBezTo>
                        <a:pt x="1025" y="585"/>
                        <a:pt x="1027" y="585"/>
                        <a:pt x="1028" y="585"/>
                      </a:cubicBezTo>
                      <a:cubicBezTo>
                        <a:pt x="1030" y="584"/>
                        <a:pt x="1032" y="584"/>
                        <a:pt x="1034" y="584"/>
                      </a:cubicBezTo>
                      <a:cubicBezTo>
                        <a:pt x="1035" y="584"/>
                        <a:pt x="1037" y="584"/>
                        <a:pt x="1039" y="584"/>
                      </a:cubicBezTo>
                      <a:cubicBezTo>
                        <a:pt x="1040" y="584"/>
                        <a:pt x="1041" y="583"/>
                        <a:pt x="1042" y="583"/>
                      </a:cubicBezTo>
                      <a:cubicBezTo>
                        <a:pt x="1044" y="583"/>
                        <a:pt x="1046" y="583"/>
                        <a:pt x="1048" y="583"/>
                      </a:cubicBezTo>
                      <a:cubicBezTo>
                        <a:pt x="1050" y="583"/>
                        <a:pt x="1052" y="582"/>
                        <a:pt x="1053" y="582"/>
                      </a:cubicBezTo>
                      <a:cubicBezTo>
                        <a:pt x="1054" y="582"/>
                        <a:pt x="1055" y="582"/>
                        <a:pt x="1056" y="582"/>
                      </a:cubicBezTo>
                      <a:cubicBezTo>
                        <a:pt x="1058" y="582"/>
                        <a:pt x="1061" y="581"/>
                        <a:pt x="1063" y="581"/>
                      </a:cubicBezTo>
                      <a:cubicBezTo>
                        <a:pt x="1065" y="581"/>
                        <a:pt x="1066" y="581"/>
                        <a:pt x="1068" y="581"/>
                      </a:cubicBezTo>
                      <a:cubicBezTo>
                        <a:pt x="1068" y="581"/>
                        <a:pt x="1068" y="581"/>
                        <a:pt x="1069" y="581"/>
                      </a:cubicBezTo>
                      <a:cubicBezTo>
                        <a:pt x="1070" y="581"/>
                        <a:pt x="1070" y="581"/>
                        <a:pt x="1070" y="581"/>
                      </a:cubicBezTo>
                      <a:cubicBezTo>
                        <a:pt x="1073" y="580"/>
                        <a:pt x="1077" y="580"/>
                        <a:pt x="1081" y="579"/>
                      </a:cubicBezTo>
                      <a:cubicBezTo>
                        <a:pt x="1081" y="579"/>
                        <a:pt x="1081" y="579"/>
                        <a:pt x="1081" y="579"/>
                      </a:cubicBezTo>
                      <a:cubicBezTo>
                        <a:pt x="1082" y="579"/>
                        <a:pt x="1082" y="579"/>
                        <a:pt x="1082" y="579"/>
                      </a:cubicBezTo>
                      <a:cubicBezTo>
                        <a:pt x="1084" y="579"/>
                        <a:pt x="1085" y="579"/>
                        <a:pt x="1086" y="579"/>
                      </a:cubicBezTo>
                      <a:cubicBezTo>
                        <a:pt x="1089" y="578"/>
                        <a:pt x="1092" y="578"/>
                        <a:pt x="1095" y="578"/>
                      </a:cubicBezTo>
                      <a:cubicBezTo>
                        <a:pt x="1097" y="577"/>
                        <a:pt x="1099" y="577"/>
                        <a:pt x="1100" y="577"/>
                      </a:cubicBezTo>
                      <a:cubicBezTo>
                        <a:pt x="1103" y="577"/>
                        <a:pt x="1106" y="576"/>
                        <a:pt x="1108" y="576"/>
                      </a:cubicBezTo>
                      <a:cubicBezTo>
                        <a:pt x="1109" y="576"/>
                        <a:pt x="1109" y="576"/>
                        <a:pt x="1110" y="576"/>
                      </a:cubicBezTo>
                      <a:cubicBezTo>
                        <a:pt x="1111" y="576"/>
                        <a:pt x="1111" y="576"/>
                        <a:pt x="1112" y="575"/>
                      </a:cubicBezTo>
                      <a:cubicBezTo>
                        <a:pt x="1113" y="575"/>
                        <a:pt x="1113" y="575"/>
                        <a:pt x="1113" y="575"/>
                      </a:cubicBezTo>
                      <a:cubicBezTo>
                        <a:pt x="1116" y="575"/>
                        <a:pt x="1118" y="575"/>
                        <a:pt x="1121" y="574"/>
                      </a:cubicBezTo>
                      <a:cubicBezTo>
                        <a:pt x="1122" y="574"/>
                        <a:pt x="1122" y="574"/>
                        <a:pt x="1123" y="574"/>
                      </a:cubicBezTo>
                      <a:cubicBezTo>
                        <a:pt x="1124" y="574"/>
                        <a:pt x="1126" y="574"/>
                        <a:pt x="1127" y="573"/>
                      </a:cubicBezTo>
                      <a:cubicBezTo>
                        <a:pt x="1129" y="573"/>
                        <a:pt x="1131" y="573"/>
                        <a:pt x="1133" y="573"/>
                      </a:cubicBezTo>
                      <a:cubicBezTo>
                        <a:pt x="1134" y="572"/>
                        <a:pt x="1135" y="572"/>
                        <a:pt x="1136" y="572"/>
                      </a:cubicBezTo>
                      <a:cubicBezTo>
                        <a:pt x="1138" y="572"/>
                        <a:pt x="1139" y="572"/>
                        <a:pt x="1140" y="572"/>
                      </a:cubicBezTo>
                      <a:cubicBezTo>
                        <a:pt x="1142" y="571"/>
                        <a:pt x="1144" y="571"/>
                        <a:pt x="1146" y="571"/>
                      </a:cubicBezTo>
                      <a:cubicBezTo>
                        <a:pt x="1147" y="571"/>
                        <a:pt x="1148" y="570"/>
                        <a:pt x="1149" y="570"/>
                      </a:cubicBezTo>
                      <a:cubicBezTo>
                        <a:pt x="1151" y="570"/>
                        <a:pt x="1152" y="570"/>
                        <a:pt x="1153" y="570"/>
                      </a:cubicBezTo>
                      <a:cubicBezTo>
                        <a:pt x="1154" y="569"/>
                        <a:pt x="1156" y="569"/>
                        <a:pt x="1158" y="569"/>
                      </a:cubicBezTo>
                      <a:cubicBezTo>
                        <a:pt x="1159" y="569"/>
                        <a:pt x="1161" y="568"/>
                        <a:pt x="1162" y="568"/>
                      </a:cubicBezTo>
                      <a:cubicBezTo>
                        <a:pt x="1163" y="568"/>
                        <a:pt x="1164" y="568"/>
                        <a:pt x="1165" y="568"/>
                      </a:cubicBezTo>
                      <a:cubicBezTo>
                        <a:pt x="1167" y="568"/>
                        <a:pt x="1168" y="567"/>
                        <a:pt x="1170" y="567"/>
                      </a:cubicBezTo>
                      <a:cubicBezTo>
                        <a:pt x="1171" y="567"/>
                        <a:pt x="1173" y="566"/>
                        <a:pt x="1175" y="566"/>
                      </a:cubicBezTo>
                      <a:cubicBezTo>
                        <a:pt x="1175" y="566"/>
                        <a:pt x="1176" y="566"/>
                        <a:pt x="1177" y="566"/>
                      </a:cubicBezTo>
                      <a:cubicBezTo>
                        <a:pt x="1178" y="566"/>
                        <a:pt x="1178" y="566"/>
                        <a:pt x="1178" y="566"/>
                      </a:cubicBezTo>
                      <a:cubicBezTo>
                        <a:pt x="1179" y="566"/>
                        <a:pt x="1180" y="565"/>
                        <a:pt x="1181" y="565"/>
                      </a:cubicBezTo>
                      <a:cubicBezTo>
                        <a:pt x="1183" y="565"/>
                        <a:pt x="1184" y="565"/>
                        <a:pt x="1185" y="564"/>
                      </a:cubicBezTo>
                      <a:cubicBezTo>
                        <a:pt x="1186" y="564"/>
                        <a:pt x="1187" y="564"/>
                        <a:pt x="1188" y="564"/>
                      </a:cubicBezTo>
                      <a:cubicBezTo>
                        <a:pt x="1190" y="564"/>
                        <a:pt x="1191" y="563"/>
                        <a:pt x="1193" y="563"/>
                      </a:cubicBezTo>
                      <a:cubicBezTo>
                        <a:pt x="1194" y="563"/>
                        <a:pt x="1195" y="563"/>
                        <a:pt x="1196" y="562"/>
                      </a:cubicBezTo>
                      <a:cubicBezTo>
                        <a:pt x="1197" y="562"/>
                        <a:pt x="1198" y="562"/>
                        <a:pt x="1199" y="562"/>
                      </a:cubicBezTo>
                      <a:cubicBezTo>
                        <a:pt x="1200" y="562"/>
                        <a:pt x="1202" y="561"/>
                        <a:pt x="1203" y="561"/>
                      </a:cubicBezTo>
                      <a:cubicBezTo>
                        <a:pt x="1204" y="561"/>
                        <a:pt x="1205" y="561"/>
                        <a:pt x="1207" y="561"/>
                      </a:cubicBezTo>
                      <a:cubicBezTo>
                        <a:pt x="1207" y="560"/>
                        <a:pt x="1207" y="560"/>
                        <a:pt x="1207" y="560"/>
                      </a:cubicBezTo>
                      <a:cubicBezTo>
                        <a:pt x="1208" y="560"/>
                        <a:pt x="1209" y="560"/>
                        <a:pt x="1209" y="560"/>
                      </a:cubicBezTo>
                      <a:cubicBezTo>
                        <a:pt x="1211" y="560"/>
                        <a:pt x="1212" y="559"/>
                        <a:pt x="1213" y="559"/>
                      </a:cubicBezTo>
                      <a:cubicBezTo>
                        <a:pt x="1215" y="559"/>
                        <a:pt x="1216" y="559"/>
                        <a:pt x="1217" y="558"/>
                      </a:cubicBezTo>
                      <a:cubicBezTo>
                        <a:pt x="1218" y="558"/>
                        <a:pt x="1219" y="558"/>
                        <a:pt x="1220" y="558"/>
                      </a:cubicBezTo>
                      <a:cubicBezTo>
                        <a:pt x="1221" y="558"/>
                        <a:pt x="1222" y="557"/>
                        <a:pt x="1223" y="557"/>
                      </a:cubicBezTo>
                      <a:cubicBezTo>
                        <a:pt x="1225" y="557"/>
                        <a:pt x="1226" y="557"/>
                        <a:pt x="1227" y="556"/>
                      </a:cubicBezTo>
                      <a:cubicBezTo>
                        <a:pt x="1228" y="556"/>
                        <a:pt x="1229" y="556"/>
                        <a:pt x="1230" y="556"/>
                      </a:cubicBezTo>
                      <a:cubicBezTo>
                        <a:pt x="1231" y="556"/>
                        <a:pt x="1232" y="555"/>
                        <a:pt x="1233" y="555"/>
                      </a:cubicBezTo>
                      <a:cubicBezTo>
                        <a:pt x="1235" y="555"/>
                        <a:pt x="1236" y="555"/>
                        <a:pt x="1237" y="554"/>
                      </a:cubicBezTo>
                      <a:cubicBezTo>
                        <a:pt x="1238" y="554"/>
                        <a:pt x="1239" y="554"/>
                        <a:pt x="1241" y="553"/>
                      </a:cubicBezTo>
                      <a:cubicBezTo>
                        <a:pt x="1241" y="553"/>
                        <a:pt x="1242" y="553"/>
                        <a:pt x="1243" y="553"/>
                      </a:cubicBezTo>
                      <a:cubicBezTo>
                        <a:pt x="1244" y="553"/>
                        <a:pt x="1246" y="552"/>
                        <a:pt x="1247" y="552"/>
                      </a:cubicBezTo>
                      <a:cubicBezTo>
                        <a:pt x="1248" y="552"/>
                        <a:pt x="1249" y="551"/>
                        <a:pt x="1251" y="551"/>
                      </a:cubicBezTo>
                      <a:cubicBezTo>
                        <a:pt x="1253" y="551"/>
                        <a:pt x="1255" y="550"/>
                        <a:pt x="1256" y="550"/>
                      </a:cubicBezTo>
                      <a:cubicBezTo>
                        <a:pt x="1258" y="550"/>
                        <a:pt x="1259" y="549"/>
                        <a:pt x="1261" y="549"/>
                      </a:cubicBezTo>
                      <a:cubicBezTo>
                        <a:pt x="1261" y="549"/>
                        <a:pt x="1262" y="548"/>
                        <a:pt x="1263" y="548"/>
                      </a:cubicBezTo>
                      <a:cubicBezTo>
                        <a:pt x="1264" y="548"/>
                        <a:pt x="1265" y="548"/>
                        <a:pt x="1266" y="547"/>
                      </a:cubicBezTo>
                      <a:cubicBezTo>
                        <a:pt x="1268" y="547"/>
                        <a:pt x="1269" y="547"/>
                        <a:pt x="1270" y="546"/>
                      </a:cubicBezTo>
                      <a:cubicBezTo>
                        <a:pt x="1272" y="546"/>
                        <a:pt x="1273" y="546"/>
                        <a:pt x="1274" y="545"/>
                      </a:cubicBezTo>
                      <a:cubicBezTo>
                        <a:pt x="1275" y="545"/>
                        <a:pt x="1276" y="545"/>
                        <a:pt x="1277" y="545"/>
                      </a:cubicBezTo>
                      <a:cubicBezTo>
                        <a:pt x="1278" y="544"/>
                        <a:pt x="1279" y="544"/>
                        <a:pt x="1279" y="544"/>
                      </a:cubicBezTo>
                      <a:cubicBezTo>
                        <a:pt x="1282" y="543"/>
                        <a:pt x="1284" y="543"/>
                        <a:pt x="1286" y="542"/>
                      </a:cubicBezTo>
                      <a:cubicBezTo>
                        <a:pt x="1286" y="542"/>
                        <a:pt x="1286" y="542"/>
                        <a:pt x="1286" y="542"/>
                      </a:cubicBezTo>
                      <a:cubicBezTo>
                        <a:pt x="1287" y="542"/>
                        <a:pt x="1287" y="542"/>
                        <a:pt x="1288" y="542"/>
                      </a:cubicBezTo>
                      <a:cubicBezTo>
                        <a:pt x="1288" y="542"/>
                        <a:pt x="1288" y="542"/>
                        <a:pt x="1288" y="542"/>
                      </a:cubicBezTo>
                      <a:cubicBezTo>
                        <a:pt x="1291" y="541"/>
                        <a:pt x="1294" y="540"/>
                        <a:pt x="1297" y="539"/>
                      </a:cubicBezTo>
                      <a:cubicBezTo>
                        <a:pt x="1298" y="539"/>
                        <a:pt x="1298" y="539"/>
                        <a:pt x="1298" y="539"/>
                      </a:cubicBezTo>
                      <a:cubicBezTo>
                        <a:pt x="1298" y="539"/>
                        <a:pt x="1298" y="539"/>
                        <a:pt x="1298" y="539"/>
                      </a:cubicBezTo>
                      <a:cubicBezTo>
                        <a:pt x="1299" y="539"/>
                        <a:pt x="1299" y="539"/>
                        <a:pt x="1299" y="539"/>
                      </a:cubicBezTo>
                      <a:cubicBezTo>
                        <a:pt x="1300" y="538"/>
                        <a:pt x="1300" y="538"/>
                        <a:pt x="1301" y="538"/>
                      </a:cubicBezTo>
                      <a:cubicBezTo>
                        <a:pt x="1303" y="537"/>
                        <a:pt x="1304" y="537"/>
                        <a:pt x="1306" y="536"/>
                      </a:cubicBezTo>
                      <a:cubicBezTo>
                        <a:pt x="1306" y="536"/>
                        <a:pt x="1307" y="536"/>
                        <a:pt x="1307" y="536"/>
                      </a:cubicBezTo>
                      <a:cubicBezTo>
                        <a:pt x="1308" y="536"/>
                        <a:pt x="1309" y="535"/>
                        <a:pt x="1310" y="535"/>
                      </a:cubicBezTo>
                      <a:cubicBezTo>
                        <a:pt x="1311" y="535"/>
                        <a:pt x="1313" y="534"/>
                        <a:pt x="1314" y="534"/>
                      </a:cubicBezTo>
                      <a:cubicBezTo>
                        <a:pt x="1315" y="534"/>
                        <a:pt x="1315" y="533"/>
                        <a:pt x="1316" y="533"/>
                      </a:cubicBezTo>
                      <a:cubicBezTo>
                        <a:pt x="1317" y="533"/>
                        <a:pt x="1318" y="532"/>
                        <a:pt x="1319" y="532"/>
                      </a:cubicBezTo>
                      <a:cubicBezTo>
                        <a:pt x="1320" y="532"/>
                        <a:pt x="1321" y="531"/>
                        <a:pt x="1322" y="531"/>
                      </a:cubicBezTo>
                      <a:cubicBezTo>
                        <a:pt x="1323" y="531"/>
                        <a:pt x="1323" y="531"/>
                        <a:pt x="1324" y="530"/>
                      </a:cubicBezTo>
                      <a:cubicBezTo>
                        <a:pt x="1325" y="530"/>
                        <a:pt x="1326" y="530"/>
                        <a:pt x="1327" y="529"/>
                      </a:cubicBezTo>
                      <a:cubicBezTo>
                        <a:pt x="1328" y="529"/>
                        <a:pt x="1329" y="529"/>
                        <a:pt x="1329" y="528"/>
                      </a:cubicBezTo>
                      <a:cubicBezTo>
                        <a:pt x="1330" y="528"/>
                        <a:pt x="1331" y="528"/>
                        <a:pt x="1332" y="527"/>
                      </a:cubicBezTo>
                      <a:cubicBezTo>
                        <a:pt x="1333" y="527"/>
                        <a:pt x="1333" y="527"/>
                        <a:pt x="1334" y="527"/>
                      </a:cubicBezTo>
                      <a:cubicBezTo>
                        <a:pt x="1335" y="526"/>
                        <a:pt x="1335" y="526"/>
                        <a:pt x="1335" y="526"/>
                      </a:cubicBezTo>
                      <a:cubicBezTo>
                        <a:pt x="1335" y="526"/>
                        <a:pt x="1336" y="526"/>
                        <a:pt x="1337" y="526"/>
                      </a:cubicBezTo>
                      <a:cubicBezTo>
                        <a:pt x="1338" y="525"/>
                        <a:pt x="1339" y="525"/>
                        <a:pt x="1340" y="525"/>
                      </a:cubicBezTo>
                      <a:cubicBezTo>
                        <a:pt x="1340" y="524"/>
                        <a:pt x="1341" y="524"/>
                        <a:pt x="1342" y="524"/>
                      </a:cubicBezTo>
                      <a:cubicBezTo>
                        <a:pt x="1343" y="523"/>
                        <a:pt x="1343" y="523"/>
                        <a:pt x="1344" y="523"/>
                      </a:cubicBezTo>
                      <a:cubicBezTo>
                        <a:pt x="1345" y="522"/>
                        <a:pt x="1346" y="522"/>
                        <a:pt x="1347" y="522"/>
                      </a:cubicBezTo>
                      <a:cubicBezTo>
                        <a:pt x="1347" y="521"/>
                        <a:pt x="1348" y="521"/>
                        <a:pt x="1349" y="521"/>
                      </a:cubicBezTo>
                      <a:cubicBezTo>
                        <a:pt x="1349" y="521"/>
                        <a:pt x="1350" y="520"/>
                        <a:pt x="1350" y="520"/>
                      </a:cubicBezTo>
                      <a:cubicBezTo>
                        <a:pt x="1351" y="520"/>
                        <a:pt x="1352" y="519"/>
                        <a:pt x="1353" y="519"/>
                      </a:cubicBezTo>
                      <a:cubicBezTo>
                        <a:pt x="1354" y="519"/>
                        <a:pt x="1355" y="518"/>
                        <a:pt x="1355" y="518"/>
                      </a:cubicBezTo>
                      <a:cubicBezTo>
                        <a:pt x="1355" y="518"/>
                        <a:pt x="1355" y="518"/>
                        <a:pt x="1355" y="518"/>
                      </a:cubicBezTo>
                      <a:cubicBezTo>
                        <a:pt x="1356" y="518"/>
                        <a:pt x="1356" y="517"/>
                        <a:pt x="1357" y="517"/>
                      </a:cubicBezTo>
                      <a:cubicBezTo>
                        <a:pt x="1358" y="517"/>
                        <a:pt x="1359" y="516"/>
                        <a:pt x="1360" y="516"/>
                      </a:cubicBezTo>
                      <a:cubicBezTo>
                        <a:pt x="1360" y="516"/>
                        <a:pt x="1361" y="515"/>
                        <a:pt x="1362" y="515"/>
                      </a:cubicBezTo>
                      <a:cubicBezTo>
                        <a:pt x="1362" y="515"/>
                        <a:pt x="1362" y="515"/>
                        <a:pt x="1362" y="515"/>
                      </a:cubicBezTo>
                      <a:cubicBezTo>
                        <a:pt x="1362" y="515"/>
                        <a:pt x="1362" y="514"/>
                        <a:pt x="1363" y="514"/>
                      </a:cubicBezTo>
                      <a:cubicBezTo>
                        <a:pt x="1364" y="514"/>
                        <a:pt x="1365" y="513"/>
                        <a:pt x="1365" y="513"/>
                      </a:cubicBezTo>
                      <a:cubicBezTo>
                        <a:pt x="1366" y="513"/>
                        <a:pt x="1367" y="512"/>
                        <a:pt x="1367" y="512"/>
                      </a:cubicBezTo>
                      <a:cubicBezTo>
                        <a:pt x="1368" y="512"/>
                        <a:pt x="1368" y="512"/>
                        <a:pt x="1369" y="511"/>
                      </a:cubicBezTo>
                      <a:cubicBezTo>
                        <a:pt x="1370" y="511"/>
                        <a:pt x="1370" y="510"/>
                        <a:pt x="1371" y="510"/>
                      </a:cubicBezTo>
                      <a:cubicBezTo>
                        <a:pt x="1372" y="510"/>
                        <a:pt x="1372" y="509"/>
                        <a:pt x="1373" y="509"/>
                      </a:cubicBezTo>
                      <a:cubicBezTo>
                        <a:pt x="1373" y="509"/>
                        <a:pt x="1374" y="508"/>
                        <a:pt x="1374" y="508"/>
                      </a:cubicBezTo>
                      <a:cubicBezTo>
                        <a:pt x="1375" y="508"/>
                        <a:pt x="1376" y="507"/>
                        <a:pt x="1376" y="507"/>
                      </a:cubicBezTo>
                      <a:cubicBezTo>
                        <a:pt x="1377" y="507"/>
                        <a:pt x="1378" y="506"/>
                        <a:pt x="1378" y="506"/>
                      </a:cubicBezTo>
                      <a:cubicBezTo>
                        <a:pt x="1379" y="506"/>
                        <a:pt x="1379" y="505"/>
                        <a:pt x="1380" y="505"/>
                      </a:cubicBezTo>
                      <a:cubicBezTo>
                        <a:pt x="1380" y="505"/>
                        <a:pt x="1381" y="504"/>
                        <a:pt x="1381" y="504"/>
                      </a:cubicBezTo>
                      <a:cubicBezTo>
                        <a:pt x="1382" y="504"/>
                        <a:pt x="1382" y="503"/>
                        <a:pt x="1383" y="503"/>
                      </a:cubicBezTo>
                      <a:cubicBezTo>
                        <a:pt x="1384" y="502"/>
                        <a:pt x="1384" y="502"/>
                        <a:pt x="1384" y="502"/>
                      </a:cubicBezTo>
                      <a:cubicBezTo>
                        <a:pt x="1384" y="502"/>
                        <a:pt x="1384" y="502"/>
                        <a:pt x="1384" y="502"/>
                      </a:cubicBezTo>
                      <a:cubicBezTo>
                        <a:pt x="1385" y="502"/>
                        <a:pt x="1385" y="501"/>
                        <a:pt x="1386" y="501"/>
                      </a:cubicBezTo>
                      <a:cubicBezTo>
                        <a:pt x="1386" y="501"/>
                        <a:pt x="1386" y="501"/>
                        <a:pt x="1386" y="501"/>
                      </a:cubicBezTo>
                      <a:cubicBezTo>
                        <a:pt x="1387" y="500"/>
                        <a:pt x="1387" y="500"/>
                        <a:pt x="1388" y="500"/>
                      </a:cubicBezTo>
                      <a:cubicBezTo>
                        <a:pt x="1388" y="499"/>
                        <a:pt x="1389" y="499"/>
                        <a:pt x="1389" y="499"/>
                      </a:cubicBezTo>
                      <a:cubicBezTo>
                        <a:pt x="1389" y="498"/>
                        <a:pt x="1390" y="498"/>
                        <a:pt x="1390" y="498"/>
                      </a:cubicBezTo>
                      <a:cubicBezTo>
                        <a:pt x="1391" y="497"/>
                        <a:pt x="1391" y="497"/>
                        <a:pt x="1392" y="496"/>
                      </a:cubicBezTo>
                      <a:cubicBezTo>
                        <a:pt x="1392" y="496"/>
                        <a:pt x="1393" y="496"/>
                        <a:pt x="1393" y="495"/>
                      </a:cubicBezTo>
                      <a:cubicBezTo>
                        <a:pt x="1394" y="495"/>
                        <a:pt x="1394" y="495"/>
                        <a:pt x="1394" y="495"/>
                      </a:cubicBezTo>
                      <a:cubicBezTo>
                        <a:pt x="1395" y="494"/>
                        <a:pt x="1395" y="494"/>
                        <a:pt x="1396" y="493"/>
                      </a:cubicBezTo>
                      <a:cubicBezTo>
                        <a:pt x="1396" y="493"/>
                        <a:pt x="1397" y="492"/>
                        <a:pt x="1397" y="492"/>
                      </a:cubicBezTo>
                      <a:cubicBezTo>
                        <a:pt x="1397" y="492"/>
                        <a:pt x="1397" y="492"/>
                        <a:pt x="1397" y="492"/>
                      </a:cubicBezTo>
                      <a:cubicBezTo>
                        <a:pt x="1398" y="491"/>
                        <a:pt x="1399" y="490"/>
                        <a:pt x="1399" y="490"/>
                      </a:cubicBezTo>
                      <a:cubicBezTo>
                        <a:pt x="1400" y="489"/>
                        <a:pt x="1400" y="489"/>
                        <a:pt x="1400" y="489"/>
                      </a:cubicBezTo>
                      <a:cubicBezTo>
                        <a:pt x="1400" y="489"/>
                        <a:pt x="1400" y="489"/>
                        <a:pt x="1400" y="489"/>
                      </a:cubicBezTo>
                      <a:cubicBezTo>
                        <a:pt x="1400" y="489"/>
                        <a:pt x="1400" y="489"/>
                        <a:pt x="1400" y="489"/>
                      </a:cubicBezTo>
                      <a:cubicBezTo>
                        <a:pt x="1401" y="488"/>
                        <a:pt x="1401" y="488"/>
                        <a:pt x="1401" y="488"/>
                      </a:cubicBezTo>
                      <a:cubicBezTo>
                        <a:pt x="1401" y="488"/>
                        <a:pt x="1402" y="487"/>
                        <a:pt x="1402" y="487"/>
                      </a:cubicBezTo>
                      <a:cubicBezTo>
                        <a:pt x="1403" y="486"/>
                        <a:pt x="1403" y="486"/>
                        <a:pt x="1403" y="485"/>
                      </a:cubicBezTo>
                      <a:cubicBezTo>
                        <a:pt x="1403" y="485"/>
                        <a:pt x="1403" y="485"/>
                        <a:pt x="1403" y="485"/>
                      </a:cubicBezTo>
                      <a:cubicBezTo>
                        <a:pt x="1404" y="485"/>
                        <a:pt x="1404" y="484"/>
                        <a:pt x="1405" y="483"/>
                      </a:cubicBezTo>
                      <a:cubicBezTo>
                        <a:pt x="1405" y="483"/>
                        <a:pt x="1406" y="483"/>
                        <a:pt x="1406" y="482"/>
                      </a:cubicBezTo>
                      <a:cubicBezTo>
                        <a:pt x="1406" y="482"/>
                        <a:pt x="1406" y="482"/>
                        <a:pt x="1406" y="482"/>
                      </a:cubicBezTo>
                      <a:cubicBezTo>
                        <a:pt x="1406" y="481"/>
                        <a:pt x="1407" y="481"/>
                        <a:pt x="1407" y="480"/>
                      </a:cubicBezTo>
                      <a:cubicBezTo>
                        <a:pt x="1408" y="479"/>
                        <a:pt x="1408" y="479"/>
                        <a:pt x="1408" y="479"/>
                      </a:cubicBezTo>
                      <a:cubicBezTo>
                        <a:pt x="1408" y="479"/>
                        <a:pt x="1408" y="479"/>
                        <a:pt x="1408" y="479"/>
                      </a:cubicBezTo>
                      <a:cubicBezTo>
                        <a:pt x="1408" y="478"/>
                        <a:pt x="1408" y="478"/>
                        <a:pt x="1408" y="478"/>
                      </a:cubicBezTo>
                      <a:cubicBezTo>
                        <a:pt x="1409" y="477"/>
                        <a:pt x="1409" y="476"/>
                        <a:pt x="1410" y="476"/>
                      </a:cubicBezTo>
                      <a:cubicBezTo>
                        <a:pt x="1469" y="346"/>
                        <a:pt x="1469" y="346"/>
                        <a:pt x="1469" y="346"/>
                      </a:cubicBezTo>
                      <a:cubicBezTo>
                        <a:pt x="1472" y="339"/>
                        <a:pt x="1475" y="333"/>
                        <a:pt x="1478" y="326"/>
                      </a:cubicBezTo>
                      <a:cubicBezTo>
                        <a:pt x="1487" y="307"/>
                        <a:pt x="1487" y="307"/>
                        <a:pt x="1487" y="307"/>
                      </a:cubicBezTo>
                      <a:cubicBezTo>
                        <a:pt x="1492" y="296"/>
                        <a:pt x="1497" y="285"/>
                        <a:pt x="1502" y="274"/>
                      </a:cubicBezTo>
                      <a:cubicBezTo>
                        <a:pt x="1518" y="240"/>
                        <a:pt x="1533" y="207"/>
                        <a:pt x="1547" y="177"/>
                      </a:cubicBezTo>
                      <a:cubicBezTo>
                        <a:pt x="1549" y="173"/>
                        <a:pt x="1550" y="168"/>
                        <a:pt x="1550" y="164"/>
                      </a:cubicBezTo>
                      <a:cubicBezTo>
                        <a:pt x="1550" y="163"/>
                        <a:pt x="1550" y="162"/>
                        <a:pt x="1550" y="160"/>
                      </a:cubicBezTo>
                      <a:close/>
                    </a:path>
                  </a:pathLst>
                </a:custGeom>
                <a:solidFill>
                  <a:srgbClr val="09009A"/>
                </a:solidFill>
                <a:ln w="9525">
                  <a:noFill/>
                  <a:round/>
                  <a:headEnd/>
                  <a:tailEnd/>
                </a:ln>
              </p:spPr>
              <p:txBody>
                <a:bodyPr vert="horz" wrap="square" lIns="182832" tIns="91416" rIns="182832" bIns="91416" numCol="1" anchor="t" anchorCtr="0" compatLnSpc="1">
                  <a:prstTxWarp prst="textNoShape">
                    <a:avLst/>
                  </a:prstTxWarp>
                </a:bodyPr>
                <a:lstStyle/>
                <a:p>
                  <a:endParaRPr lang="id-ID" sz="1800" dirty="0">
                    <a:latin typeface="Montserrat" pitchFamily="2" charset="77"/>
                  </a:endParaRPr>
                </a:p>
              </p:txBody>
            </p:sp>
            <p:sp>
              <p:nvSpPr>
                <p:cNvPr id="10" name="Freeform 166">
                  <a:extLst>
                    <a:ext uri="{FF2B5EF4-FFF2-40B4-BE49-F238E27FC236}">
                      <a16:creationId xmlns:a16="http://schemas.microsoft.com/office/drawing/2014/main" id="{E25E3EB6-2891-3287-0667-D3D6EC9625CA}"/>
                    </a:ext>
                  </a:extLst>
                </p:cNvPr>
                <p:cNvSpPr>
                  <a:spLocks/>
                </p:cNvSpPr>
                <p:nvPr/>
              </p:nvSpPr>
              <p:spPr bwMode="auto">
                <a:xfrm>
                  <a:off x="2051105" y="1745672"/>
                  <a:ext cx="4419146" cy="727666"/>
                </a:xfrm>
                <a:custGeom>
                  <a:avLst/>
                  <a:gdLst>
                    <a:gd name="T0" fmla="*/ 1558 w 1566"/>
                    <a:gd name="T1" fmla="*/ 165 h 325"/>
                    <a:gd name="T2" fmla="*/ 769 w 1566"/>
                    <a:gd name="T3" fmla="*/ 324 h 325"/>
                    <a:gd name="T4" fmla="*/ 8 w 1566"/>
                    <a:gd name="T5" fmla="*/ 160 h 325"/>
                    <a:gd name="T6" fmla="*/ 796 w 1566"/>
                    <a:gd name="T7" fmla="*/ 1 h 325"/>
                    <a:gd name="T8" fmla="*/ 1558 w 1566"/>
                    <a:gd name="T9" fmla="*/ 165 h 325"/>
                  </a:gdLst>
                  <a:ahLst/>
                  <a:cxnLst>
                    <a:cxn ang="0">
                      <a:pos x="T0" y="T1"/>
                    </a:cxn>
                    <a:cxn ang="0">
                      <a:pos x="T2" y="T3"/>
                    </a:cxn>
                    <a:cxn ang="0">
                      <a:pos x="T4" y="T5"/>
                    </a:cxn>
                    <a:cxn ang="0">
                      <a:pos x="T6" y="T7"/>
                    </a:cxn>
                    <a:cxn ang="0">
                      <a:pos x="T8" y="T9"/>
                    </a:cxn>
                  </a:cxnLst>
                  <a:rect l="0" t="0" r="r" b="b"/>
                  <a:pathLst>
                    <a:path w="1566" h="325">
                      <a:moveTo>
                        <a:pt x="1558" y="165"/>
                      </a:moveTo>
                      <a:cubicBezTo>
                        <a:pt x="1551" y="254"/>
                        <a:pt x="1198" y="325"/>
                        <a:pt x="769" y="324"/>
                      </a:cubicBezTo>
                      <a:cubicBezTo>
                        <a:pt x="341" y="322"/>
                        <a:pt x="0" y="249"/>
                        <a:pt x="8" y="160"/>
                      </a:cubicBezTo>
                      <a:cubicBezTo>
                        <a:pt x="15" y="71"/>
                        <a:pt x="368" y="0"/>
                        <a:pt x="796" y="1"/>
                      </a:cubicBezTo>
                      <a:cubicBezTo>
                        <a:pt x="1225" y="3"/>
                        <a:pt x="1566" y="76"/>
                        <a:pt x="1558" y="165"/>
                      </a:cubicBezTo>
                      <a:close/>
                    </a:path>
                  </a:pathLst>
                </a:custGeom>
                <a:solidFill>
                  <a:srgbClr val="2225A5"/>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sp>
              <p:nvSpPr>
                <p:cNvPr id="11" name="Freeform 166">
                  <a:extLst>
                    <a:ext uri="{FF2B5EF4-FFF2-40B4-BE49-F238E27FC236}">
                      <a16:creationId xmlns:a16="http://schemas.microsoft.com/office/drawing/2014/main" id="{57475173-809D-DCF4-A928-D37520EE0C76}"/>
                    </a:ext>
                  </a:extLst>
                </p:cNvPr>
                <p:cNvSpPr>
                  <a:spLocks/>
                </p:cNvSpPr>
                <p:nvPr/>
              </p:nvSpPr>
              <p:spPr bwMode="auto">
                <a:xfrm>
                  <a:off x="3176479" y="1921833"/>
                  <a:ext cx="2188665" cy="360390"/>
                </a:xfrm>
                <a:custGeom>
                  <a:avLst/>
                  <a:gdLst>
                    <a:gd name="T0" fmla="*/ 1558 w 1566"/>
                    <a:gd name="T1" fmla="*/ 165 h 325"/>
                    <a:gd name="T2" fmla="*/ 769 w 1566"/>
                    <a:gd name="T3" fmla="*/ 324 h 325"/>
                    <a:gd name="T4" fmla="*/ 8 w 1566"/>
                    <a:gd name="T5" fmla="*/ 160 h 325"/>
                    <a:gd name="T6" fmla="*/ 796 w 1566"/>
                    <a:gd name="T7" fmla="*/ 1 h 325"/>
                    <a:gd name="T8" fmla="*/ 1558 w 1566"/>
                    <a:gd name="T9" fmla="*/ 165 h 325"/>
                  </a:gdLst>
                  <a:ahLst/>
                  <a:cxnLst>
                    <a:cxn ang="0">
                      <a:pos x="T0" y="T1"/>
                    </a:cxn>
                    <a:cxn ang="0">
                      <a:pos x="T2" y="T3"/>
                    </a:cxn>
                    <a:cxn ang="0">
                      <a:pos x="T4" y="T5"/>
                    </a:cxn>
                    <a:cxn ang="0">
                      <a:pos x="T6" y="T7"/>
                    </a:cxn>
                    <a:cxn ang="0">
                      <a:pos x="T8" y="T9"/>
                    </a:cxn>
                  </a:cxnLst>
                  <a:rect l="0" t="0" r="r" b="b"/>
                  <a:pathLst>
                    <a:path w="1566" h="325">
                      <a:moveTo>
                        <a:pt x="1558" y="165"/>
                      </a:moveTo>
                      <a:cubicBezTo>
                        <a:pt x="1551" y="254"/>
                        <a:pt x="1198" y="325"/>
                        <a:pt x="769" y="324"/>
                      </a:cubicBezTo>
                      <a:cubicBezTo>
                        <a:pt x="341" y="322"/>
                        <a:pt x="0" y="249"/>
                        <a:pt x="8" y="160"/>
                      </a:cubicBezTo>
                      <a:cubicBezTo>
                        <a:pt x="15" y="71"/>
                        <a:pt x="368" y="0"/>
                        <a:pt x="796" y="1"/>
                      </a:cubicBezTo>
                      <a:cubicBezTo>
                        <a:pt x="1225" y="3"/>
                        <a:pt x="1566" y="76"/>
                        <a:pt x="1558" y="165"/>
                      </a:cubicBezTo>
                      <a:close/>
                    </a:path>
                  </a:pathLst>
                </a:custGeom>
                <a:solidFill>
                  <a:srgbClr val="222A59"/>
                </a:solidFill>
                <a:ln>
                  <a:noFill/>
                </a:ln>
              </p:spPr>
              <p:txBody>
                <a:bodyPr vert="horz" wrap="square" lIns="182832" tIns="91416" rIns="182832" bIns="91416" numCol="1" anchor="t" anchorCtr="0" compatLnSpc="1">
                  <a:prstTxWarp prst="textNoShape">
                    <a:avLst/>
                  </a:prstTxWarp>
                </a:bodyPr>
                <a:lstStyle/>
                <a:p>
                  <a:endParaRPr lang="id-ID" sz="7198" dirty="0">
                    <a:latin typeface="Muli ExtraLight" panose="02000303000000000000" pitchFamily="2" charset="77"/>
                  </a:endParaRPr>
                </a:p>
              </p:txBody>
            </p:sp>
          </p:grpSp>
        </p:grpSp>
        <p:sp>
          <p:nvSpPr>
            <p:cNvPr id="93" name="TextBox 92">
              <a:extLst>
                <a:ext uri="{FF2B5EF4-FFF2-40B4-BE49-F238E27FC236}">
                  <a16:creationId xmlns:a16="http://schemas.microsoft.com/office/drawing/2014/main" id="{85CC762E-20EA-CE6A-3ECE-6DAA9FD7EC76}"/>
                </a:ext>
              </a:extLst>
            </p:cNvPr>
            <p:cNvSpPr txBox="1"/>
            <p:nvPr/>
          </p:nvSpPr>
          <p:spPr>
            <a:xfrm>
              <a:off x="2921249" y="3544211"/>
              <a:ext cx="2297673" cy="422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1600" b="1" dirty="0">
                  <a:solidFill>
                    <a:schemeClr val="bg1"/>
                  </a:solidFill>
                  <a:latin typeface="Montserrat" pitchFamily="2" charset="77"/>
                </a:rPr>
                <a:t>Potential Rate</a:t>
              </a:r>
            </a:p>
          </p:txBody>
        </p:sp>
        <p:sp>
          <p:nvSpPr>
            <p:cNvPr id="94" name="TextBox 93">
              <a:extLst>
                <a:ext uri="{FF2B5EF4-FFF2-40B4-BE49-F238E27FC236}">
                  <a16:creationId xmlns:a16="http://schemas.microsoft.com/office/drawing/2014/main" id="{AFD84447-43B9-FD74-B22C-1D7DF3C1C1D7}"/>
                </a:ext>
              </a:extLst>
            </p:cNvPr>
            <p:cNvSpPr txBox="1"/>
            <p:nvPr/>
          </p:nvSpPr>
          <p:spPr>
            <a:xfrm>
              <a:off x="2921248" y="4643720"/>
              <a:ext cx="2297673" cy="422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1600" b="1" dirty="0">
                  <a:solidFill>
                    <a:schemeClr val="bg1"/>
                  </a:solidFill>
                  <a:latin typeface="Montserrat" pitchFamily="2" charset="77"/>
                </a:rPr>
                <a:t>Order </a:t>
              </a:r>
              <a:r>
                <a:rPr lang="en-US" sz="1600" dirty="0">
                  <a:solidFill>
                    <a:schemeClr val="bg1"/>
                  </a:solidFill>
                  <a:latin typeface="Montserrat" pitchFamily="2" charset="77"/>
                </a:rPr>
                <a:t>Rate</a:t>
              </a:r>
              <a:endParaRPr lang="en-US" sz="1600" b="1" dirty="0">
                <a:solidFill>
                  <a:schemeClr val="bg1"/>
                </a:solidFill>
                <a:latin typeface="Montserrat" pitchFamily="2" charset="77"/>
              </a:endParaRPr>
            </a:p>
          </p:txBody>
        </p:sp>
        <p:sp>
          <p:nvSpPr>
            <p:cNvPr id="95" name="TextBox 94">
              <a:extLst>
                <a:ext uri="{FF2B5EF4-FFF2-40B4-BE49-F238E27FC236}">
                  <a16:creationId xmlns:a16="http://schemas.microsoft.com/office/drawing/2014/main" id="{F9CC0C5F-7A41-FC1F-28B3-D323E6B03C51}"/>
                </a:ext>
              </a:extLst>
            </p:cNvPr>
            <p:cNvSpPr txBox="1"/>
            <p:nvPr/>
          </p:nvSpPr>
          <p:spPr>
            <a:xfrm>
              <a:off x="2931109" y="5747978"/>
              <a:ext cx="2297673" cy="422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1600" b="1" dirty="0">
                  <a:solidFill>
                    <a:schemeClr val="tx1">
                      <a:lumMod val="95000"/>
                      <a:lumOff val="5000"/>
                    </a:schemeClr>
                  </a:solidFill>
                  <a:latin typeface="Montserrat" pitchFamily="2" charset="77"/>
                </a:rPr>
                <a:t>Buying Rate</a:t>
              </a:r>
            </a:p>
          </p:txBody>
        </p:sp>
        <p:sp>
          <p:nvSpPr>
            <p:cNvPr id="96" name="TextBox 95">
              <a:extLst>
                <a:ext uri="{FF2B5EF4-FFF2-40B4-BE49-F238E27FC236}">
                  <a16:creationId xmlns:a16="http://schemas.microsoft.com/office/drawing/2014/main" id="{CC6B4E49-7A09-AAA5-92AC-DDD704A686CA}"/>
                </a:ext>
              </a:extLst>
            </p:cNvPr>
            <p:cNvSpPr txBox="1"/>
            <p:nvPr/>
          </p:nvSpPr>
          <p:spPr>
            <a:xfrm>
              <a:off x="2931109" y="6773387"/>
              <a:ext cx="2297673" cy="422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1600" b="1" dirty="0">
                  <a:solidFill>
                    <a:schemeClr val="tx1">
                      <a:lumMod val="95000"/>
                      <a:lumOff val="5000"/>
                    </a:schemeClr>
                  </a:solidFill>
                  <a:latin typeface="Montserrat" pitchFamily="2" charset="77"/>
                </a:rPr>
                <a:t>Occ. Rate</a:t>
              </a:r>
            </a:p>
          </p:txBody>
        </p:sp>
      </p:grpSp>
      <p:sp>
        <p:nvSpPr>
          <p:cNvPr id="98" name="TextBox 97">
            <a:extLst>
              <a:ext uri="{FF2B5EF4-FFF2-40B4-BE49-F238E27FC236}">
                <a16:creationId xmlns:a16="http://schemas.microsoft.com/office/drawing/2014/main" id="{7238F9CB-8C8A-15CE-24D3-D20EC58F1D5E}"/>
              </a:ext>
            </a:extLst>
          </p:cNvPr>
          <p:cNvSpPr txBox="1"/>
          <p:nvPr/>
        </p:nvSpPr>
        <p:spPr>
          <a:xfrm>
            <a:off x="0" y="1359505"/>
            <a:ext cx="2438400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latin typeface="Montserrat" pitchFamily="2" charset="77"/>
              </a:rPr>
              <a:t>Which channels to focus for the Regional problems and growth areas on Desktop?</a:t>
            </a:r>
          </a:p>
        </p:txBody>
      </p:sp>
      <p:sp>
        <p:nvSpPr>
          <p:cNvPr id="102" name="TextBox 101">
            <a:extLst>
              <a:ext uri="{FF2B5EF4-FFF2-40B4-BE49-F238E27FC236}">
                <a16:creationId xmlns:a16="http://schemas.microsoft.com/office/drawing/2014/main" id="{A050B9FF-DDAC-8417-5300-C168AFF90CB0}"/>
              </a:ext>
            </a:extLst>
          </p:cNvPr>
          <p:cNvSpPr txBox="1"/>
          <p:nvPr/>
        </p:nvSpPr>
        <p:spPr>
          <a:xfrm>
            <a:off x="12192000" y="7067135"/>
            <a:ext cx="11208631" cy="2785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dirty="0">
                <a:latin typeface="Montserrat" pitchFamily="2" charset="77"/>
              </a:rPr>
              <a:t>Region 2 insights:</a:t>
            </a:r>
          </a:p>
          <a:p>
            <a:pPr marL="342900" indent="-342900" algn="l">
              <a:spcAft>
                <a:spcPts val="600"/>
              </a:spcAft>
              <a:buFont typeface="Arial" panose="020B0604020202020204" pitchFamily="34" charset="0"/>
              <a:buChar char="•"/>
            </a:pPr>
            <a:r>
              <a:rPr lang="en-US" sz="2000" b="0" dirty="0">
                <a:latin typeface="Montserrat" pitchFamily="2" charset="77"/>
              </a:rPr>
              <a:t>Channel 2 serves as our primary benchmark for comprehensive enhancement, driven by its leading Visits and Net Orders.</a:t>
            </a:r>
          </a:p>
          <a:p>
            <a:pPr marL="342900" indent="-342900" algn="l">
              <a:spcAft>
                <a:spcPts val="600"/>
              </a:spcAft>
              <a:buFont typeface="Arial" panose="020B0604020202020204" pitchFamily="34" charset="0"/>
              <a:buChar char="•"/>
            </a:pPr>
            <a:r>
              <a:rPr lang="en-US" sz="2000" b="0" dirty="0">
                <a:latin typeface="Montserrat" pitchFamily="2" charset="77"/>
              </a:rPr>
              <a:t>With Channel 1 exhibiting the highest Net Order conversion rate, Channels 9 and 5 emerge as potential avenues for growth due to their elevated QSV per Visits, akin to our primary Channel 2.</a:t>
            </a:r>
          </a:p>
          <a:p>
            <a:pPr marL="342900" indent="-342900" algn="l">
              <a:spcAft>
                <a:spcPts val="600"/>
              </a:spcAft>
              <a:buFont typeface="Arial" panose="020B0604020202020204" pitchFamily="34" charset="0"/>
              <a:buChar char="•"/>
            </a:pPr>
            <a:r>
              <a:rPr lang="en-US" sz="2000" b="0" dirty="0">
                <a:latin typeface="Montserrat" pitchFamily="2" charset="77"/>
              </a:rPr>
              <a:t>Like Channels 3, 6, and 7, which accumulate significant Visits, they require enhancements at both the top and bottom stages of the funnel.</a:t>
            </a:r>
          </a:p>
        </p:txBody>
      </p:sp>
      <p:sp>
        <p:nvSpPr>
          <p:cNvPr id="103" name="TextBox 102">
            <a:extLst>
              <a:ext uri="{FF2B5EF4-FFF2-40B4-BE49-F238E27FC236}">
                <a16:creationId xmlns:a16="http://schemas.microsoft.com/office/drawing/2014/main" id="{C49CA00E-7CEF-C7F3-6F49-C1AED28ED5A9}"/>
              </a:ext>
            </a:extLst>
          </p:cNvPr>
          <p:cNvSpPr txBox="1"/>
          <p:nvPr/>
        </p:nvSpPr>
        <p:spPr>
          <a:xfrm>
            <a:off x="12192000" y="9979734"/>
            <a:ext cx="11299470"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dirty="0">
                <a:latin typeface="Montserrat" pitchFamily="2" charset="77"/>
              </a:rPr>
              <a:t>Region 2 focus areas:</a:t>
            </a:r>
          </a:p>
          <a:p>
            <a:pPr marL="342900" indent="-342900" algn="l">
              <a:spcAft>
                <a:spcPts val="600"/>
              </a:spcAft>
              <a:buFont typeface="Arial" panose="020B0604020202020204" pitchFamily="34" charset="0"/>
              <a:buChar char="•"/>
            </a:pPr>
            <a:r>
              <a:rPr lang="en-US" sz="2000" b="0" dirty="0">
                <a:latin typeface="Montserrat" pitchFamily="2" charset="77"/>
              </a:rPr>
              <a:t>Allocate budget to Channel 1 to increase orders and room nights, leveraging its high order rate, despite the higher bounce rate compared to Channel 5 &amp; 9.</a:t>
            </a:r>
          </a:p>
          <a:p>
            <a:pPr marL="342900" indent="-342900" algn="l">
              <a:spcAft>
                <a:spcPts val="600"/>
              </a:spcAft>
              <a:buFont typeface="Arial" panose="020B0604020202020204" pitchFamily="34" charset="0"/>
              <a:buChar char="•"/>
            </a:pPr>
            <a:r>
              <a:rPr lang="en-US" sz="2000" b="0" dirty="0">
                <a:latin typeface="Montserrat" pitchFamily="2" charset="77"/>
              </a:rPr>
              <a:t>Prioritize investment in Channel 5 for cost-effectiveness, given its lowest bounce rate.</a:t>
            </a:r>
          </a:p>
          <a:p>
            <a:pPr marL="342900" indent="-342900" algn="l">
              <a:spcAft>
                <a:spcPts val="600"/>
              </a:spcAft>
              <a:buFont typeface="Arial" panose="020B0604020202020204" pitchFamily="34" charset="0"/>
              <a:buChar char="•"/>
            </a:pPr>
            <a:r>
              <a:rPr lang="en-US" sz="2000" b="0" dirty="0">
                <a:latin typeface="Montserrat" pitchFamily="2" charset="77"/>
              </a:rPr>
              <a:t>Implement Work-friendly badges for accommodations.</a:t>
            </a:r>
          </a:p>
          <a:p>
            <a:pPr marL="342900" indent="-342900" algn="l">
              <a:spcAft>
                <a:spcPts val="600"/>
              </a:spcAft>
              <a:buFont typeface="Arial" panose="020B0604020202020204" pitchFamily="34" charset="0"/>
              <a:buChar char="•"/>
            </a:pPr>
            <a:r>
              <a:rPr lang="en-US" sz="2000" b="0" dirty="0">
                <a:latin typeface="Montserrat" pitchFamily="2" charset="77"/>
              </a:rPr>
              <a:t>Enhance growth for Channels 3, 6, and 7 by incorporating additional information about amenities for accommodations.</a:t>
            </a:r>
          </a:p>
        </p:txBody>
      </p:sp>
      <p:grpSp>
        <p:nvGrpSpPr>
          <p:cNvPr id="118" name="Group 117">
            <a:extLst>
              <a:ext uri="{FF2B5EF4-FFF2-40B4-BE49-F238E27FC236}">
                <a16:creationId xmlns:a16="http://schemas.microsoft.com/office/drawing/2014/main" id="{A68B3102-D3C8-0F86-B47D-1514600EE0AB}"/>
              </a:ext>
            </a:extLst>
          </p:cNvPr>
          <p:cNvGrpSpPr/>
          <p:nvPr/>
        </p:nvGrpSpPr>
        <p:grpSpPr>
          <a:xfrm>
            <a:off x="12192000" y="2619799"/>
            <a:ext cx="11208631" cy="4168334"/>
            <a:chOff x="590548" y="8294183"/>
            <a:chExt cx="11208631" cy="4168334"/>
          </a:xfrm>
        </p:grpSpPr>
        <p:pic>
          <p:nvPicPr>
            <p:cNvPr id="101" name="Picture 100">
              <a:extLst>
                <a:ext uri="{FF2B5EF4-FFF2-40B4-BE49-F238E27FC236}">
                  <a16:creationId xmlns:a16="http://schemas.microsoft.com/office/drawing/2014/main" id="{03473693-DFC3-6B3B-2FA0-148906167AB3}"/>
                </a:ext>
              </a:extLst>
            </p:cNvPr>
            <p:cNvPicPr>
              <a:picLocks noChangeAspect="1"/>
            </p:cNvPicPr>
            <p:nvPr/>
          </p:nvPicPr>
          <p:blipFill rotWithShape="1">
            <a:blip r:embed="rId3"/>
            <a:srcRect r="14674"/>
            <a:stretch/>
          </p:blipFill>
          <p:spPr>
            <a:xfrm>
              <a:off x="590548" y="8294183"/>
              <a:ext cx="9646272" cy="4168334"/>
            </a:xfrm>
            <a:prstGeom prst="rect">
              <a:avLst/>
            </a:prstGeom>
            <a:ln w="22225">
              <a:solidFill>
                <a:srgbClr val="0170C1"/>
              </a:solidFill>
            </a:ln>
          </p:spPr>
        </p:pic>
        <p:pic>
          <p:nvPicPr>
            <p:cNvPr id="105" name="Picture 104">
              <a:extLst>
                <a:ext uri="{FF2B5EF4-FFF2-40B4-BE49-F238E27FC236}">
                  <a16:creationId xmlns:a16="http://schemas.microsoft.com/office/drawing/2014/main" id="{CBDC0B79-9FBD-9590-3B72-C202FD3F3A31}"/>
                </a:ext>
              </a:extLst>
            </p:cNvPr>
            <p:cNvPicPr>
              <a:picLocks noChangeAspect="1"/>
            </p:cNvPicPr>
            <p:nvPr/>
          </p:nvPicPr>
          <p:blipFill rotWithShape="1">
            <a:blip r:embed="rId3"/>
            <a:srcRect l="86768"/>
            <a:stretch/>
          </p:blipFill>
          <p:spPr>
            <a:xfrm>
              <a:off x="10303300" y="8294183"/>
              <a:ext cx="1495879" cy="4168334"/>
            </a:xfrm>
            <a:prstGeom prst="rect">
              <a:avLst/>
            </a:prstGeom>
            <a:ln w="22225">
              <a:solidFill>
                <a:srgbClr val="C00000"/>
              </a:solidFill>
            </a:ln>
          </p:spPr>
        </p:pic>
        <p:sp>
          <p:nvSpPr>
            <p:cNvPr id="104" name="Rectangle 103">
              <a:extLst>
                <a:ext uri="{FF2B5EF4-FFF2-40B4-BE49-F238E27FC236}">
                  <a16:creationId xmlns:a16="http://schemas.microsoft.com/office/drawing/2014/main" id="{FCC995E5-ED29-A514-C0B3-78CCCA651348}"/>
                </a:ext>
              </a:extLst>
            </p:cNvPr>
            <p:cNvSpPr/>
            <p:nvPr/>
          </p:nvSpPr>
          <p:spPr>
            <a:xfrm>
              <a:off x="7097871" y="11675327"/>
              <a:ext cx="607622" cy="787190"/>
            </a:xfrm>
            <a:prstGeom prst="rect">
              <a:avLst/>
            </a:prstGeom>
            <a:solidFill>
              <a:srgbClr val="2B3574">
                <a:alpha val="2254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6" name="Rectangle 105">
              <a:extLst>
                <a:ext uri="{FF2B5EF4-FFF2-40B4-BE49-F238E27FC236}">
                  <a16:creationId xmlns:a16="http://schemas.microsoft.com/office/drawing/2014/main" id="{3562D97E-897F-47E4-E35E-305E8FB53712}"/>
                </a:ext>
              </a:extLst>
            </p:cNvPr>
            <p:cNvSpPr/>
            <p:nvPr/>
          </p:nvSpPr>
          <p:spPr>
            <a:xfrm>
              <a:off x="7107082" y="10210799"/>
              <a:ext cx="607622" cy="737123"/>
            </a:xfrm>
            <a:prstGeom prst="rect">
              <a:avLst/>
            </a:prstGeom>
            <a:solidFill>
              <a:srgbClr val="2B3574">
                <a:alpha val="2254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7" name="Rectangle 106">
              <a:extLst>
                <a:ext uri="{FF2B5EF4-FFF2-40B4-BE49-F238E27FC236}">
                  <a16:creationId xmlns:a16="http://schemas.microsoft.com/office/drawing/2014/main" id="{92BB0673-93B5-5729-75D7-71A49F2743E5}"/>
                </a:ext>
              </a:extLst>
            </p:cNvPr>
            <p:cNvSpPr/>
            <p:nvPr/>
          </p:nvSpPr>
          <p:spPr>
            <a:xfrm>
              <a:off x="7977809" y="10938204"/>
              <a:ext cx="1446426" cy="737123"/>
            </a:xfrm>
            <a:prstGeom prst="rect">
              <a:avLst/>
            </a:prstGeom>
            <a:solidFill>
              <a:srgbClr val="2B3574">
                <a:alpha val="2254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8" name="Rectangle 107">
              <a:extLst>
                <a:ext uri="{FF2B5EF4-FFF2-40B4-BE49-F238E27FC236}">
                  <a16:creationId xmlns:a16="http://schemas.microsoft.com/office/drawing/2014/main" id="{7A5EF986-0CF9-C6B4-59F6-DBC0E39FC94D}"/>
                </a:ext>
              </a:extLst>
            </p:cNvPr>
            <p:cNvSpPr/>
            <p:nvPr/>
          </p:nvSpPr>
          <p:spPr>
            <a:xfrm>
              <a:off x="9619135" y="10201081"/>
              <a:ext cx="607622" cy="737123"/>
            </a:xfrm>
            <a:prstGeom prst="rect">
              <a:avLst/>
            </a:prstGeom>
            <a:solidFill>
              <a:srgbClr val="2B3574">
                <a:alpha val="2254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9" name="Rectangle 108">
              <a:extLst>
                <a:ext uri="{FF2B5EF4-FFF2-40B4-BE49-F238E27FC236}">
                  <a16:creationId xmlns:a16="http://schemas.microsoft.com/office/drawing/2014/main" id="{C0E00BF5-A7BA-706D-95E6-1D5956998E16}"/>
                </a:ext>
              </a:extLst>
            </p:cNvPr>
            <p:cNvSpPr/>
            <p:nvPr/>
          </p:nvSpPr>
          <p:spPr>
            <a:xfrm>
              <a:off x="10303300" y="11700360"/>
              <a:ext cx="607622" cy="737123"/>
            </a:xfrm>
            <a:prstGeom prst="rect">
              <a:avLst/>
            </a:prstGeom>
            <a:solidFill>
              <a:srgbClr val="2B3574">
                <a:alpha val="2254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0" name="Rectangle 109">
              <a:extLst>
                <a:ext uri="{FF2B5EF4-FFF2-40B4-BE49-F238E27FC236}">
                  <a16:creationId xmlns:a16="http://schemas.microsoft.com/office/drawing/2014/main" id="{EA6AB514-D97D-818B-7EF0-895D2D01CD91}"/>
                </a:ext>
              </a:extLst>
            </p:cNvPr>
            <p:cNvSpPr/>
            <p:nvPr/>
          </p:nvSpPr>
          <p:spPr>
            <a:xfrm>
              <a:off x="8739111" y="10201080"/>
              <a:ext cx="690156" cy="746841"/>
            </a:xfrm>
            <a:prstGeom prst="rect">
              <a:avLst/>
            </a:prstGeom>
            <a:solidFill>
              <a:srgbClr val="FCD801">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1" name="Rectangle 110">
              <a:extLst>
                <a:ext uri="{FF2B5EF4-FFF2-40B4-BE49-F238E27FC236}">
                  <a16:creationId xmlns:a16="http://schemas.microsoft.com/office/drawing/2014/main" id="{752915A8-7D76-BC97-BED9-A44B5119E736}"/>
                </a:ext>
              </a:extLst>
            </p:cNvPr>
            <p:cNvSpPr/>
            <p:nvPr/>
          </p:nvSpPr>
          <p:spPr>
            <a:xfrm>
              <a:off x="10307966" y="10947921"/>
              <a:ext cx="602956" cy="746841"/>
            </a:xfrm>
            <a:prstGeom prst="rect">
              <a:avLst/>
            </a:prstGeom>
            <a:solidFill>
              <a:srgbClr val="C00000">
                <a:alpha val="24097"/>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2" name="Rectangle 111">
              <a:extLst>
                <a:ext uri="{FF2B5EF4-FFF2-40B4-BE49-F238E27FC236}">
                  <a16:creationId xmlns:a16="http://schemas.microsoft.com/office/drawing/2014/main" id="{04A09E0B-6E8F-7F46-7E49-E31AF89C6827}"/>
                </a:ext>
              </a:extLst>
            </p:cNvPr>
            <p:cNvSpPr/>
            <p:nvPr/>
          </p:nvSpPr>
          <p:spPr>
            <a:xfrm>
              <a:off x="7065815" y="9430715"/>
              <a:ext cx="690156" cy="746841"/>
            </a:xfrm>
            <a:prstGeom prst="rect">
              <a:avLst/>
            </a:prstGeom>
            <a:solidFill>
              <a:srgbClr val="FCD801">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113" name="Right Arrow 112">
            <a:extLst>
              <a:ext uri="{FF2B5EF4-FFF2-40B4-BE49-F238E27FC236}">
                <a16:creationId xmlns:a16="http://schemas.microsoft.com/office/drawing/2014/main" id="{24643CA5-2DE3-4CC7-9506-1957CFA6F372}"/>
              </a:ext>
            </a:extLst>
          </p:cNvPr>
          <p:cNvSpPr/>
          <p:nvPr/>
        </p:nvSpPr>
        <p:spPr>
          <a:xfrm>
            <a:off x="8179370" y="4687431"/>
            <a:ext cx="3407323" cy="400109"/>
          </a:xfrm>
          <a:prstGeom prst="rightArrow">
            <a:avLst/>
          </a:prstGeom>
          <a:solidFill>
            <a:srgbClr val="FCD80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 name="Picture 2">
            <a:extLst>
              <a:ext uri="{FF2B5EF4-FFF2-40B4-BE49-F238E27FC236}">
                <a16:creationId xmlns:a16="http://schemas.microsoft.com/office/drawing/2014/main" id="{8CDC7FBB-4C41-43D8-D0CA-C04B5D2DBE71}"/>
              </a:ext>
            </a:extLst>
          </p:cNvPr>
          <p:cNvPicPr>
            <a:picLocks noChangeAspect="1"/>
          </p:cNvPicPr>
          <p:nvPr/>
        </p:nvPicPr>
        <p:blipFill rotWithShape="1">
          <a:blip r:embed="rId4"/>
          <a:srcRect r="14152"/>
          <a:stretch/>
        </p:blipFill>
        <p:spPr>
          <a:xfrm>
            <a:off x="588451" y="7218988"/>
            <a:ext cx="9622350" cy="3058123"/>
          </a:xfrm>
          <a:prstGeom prst="rect">
            <a:avLst/>
          </a:prstGeom>
          <a:ln w="22225">
            <a:solidFill>
              <a:srgbClr val="026FC2"/>
            </a:solidFill>
          </a:ln>
        </p:spPr>
      </p:pic>
      <p:pic>
        <p:nvPicPr>
          <p:cNvPr id="18" name="Picture 17">
            <a:extLst>
              <a:ext uri="{FF2B5EF4-FFF2-40B4-BE49-F238E27FC236}">
                <a16:creationId xmlns:a16="http://schemas.microsoft.com/office/drawing/2014/main" id="{5E66561C-3903-8307-18CB-2C9EC01B50BD}"/>
              </a:ext>
            </a:extLst>
          </p:cNvPr>
          <p:cNvPicPr>
            <a:picLocks noChangeAspect="1"/>
          </p:cNvPicPr>
          <p:nvPr/>
        </p:nvPicPr>
        <p:blipFill rotWithShape="1">
          <a:blip r:embed="rId4"/>
          <a:srcRect l="87037"/>
          <a:stretch/>
        </p:blipFill>
        <p:spPr>
          <a:xfrm>
            <a:off x="10287000" y="7209469"/>
            <a:ext cx="1452930" cy="3058123"/>
          </a:xfrm>
          <a:prstGeom prst="rect">
            <a:avLst/>
          </a:prstGeom>
          <a:ln w="22225">
            <a:solidFill>
              <a:srgbClr val="C00000"/>
            </a:solidFill>
          </a:ln>
        </p:spPr>
      </p:pic>
      <p:sp>
        <p:nvSpPr>
          <p:cNvPr id="19" name="TextBox 18">
            <a:extLst>
              <a:ext uri="{FF2B5EF4-FFF2-40B4-BE49-F238E27FC236}">
                <a16:creationId xmlns:a16="http://schemas.microsoft.com/office/drawing/2014/main" id="{1EF35AF5-1376-7562-BA46-A4F560AE4AA6}"/>
              </a:ext>
            </a:extLst>
          </p:cNvPr>
          <p:cNvSpPr txBox="1"/>
          <p:nvPr/>
        </p:nvSpPr>
        <p:spPr>
          <a:xfrm>
            <a:off x="588451" y="10672231"/>
            <a:ext cx="11208631" cy="2477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2000" dirty="0">
                <a:latin typeface="Montserrat" pitchFamily="2" charset="77"/>
              </a:rPr>
              <a:t>Region 3 insights:</a:t>
            </a:r>
          </a:p>
          <a:p>
            <a:pPr marL="342900" indent="-342900" algn="l">
              <a:spcAft>
                <a:spcPts val="600"/>
              </a:spcAft>
              <a:buFont typeface="Arial" panose="020B0604020202020204" pitchFamily="34" charset="0"/>
              <a:buChar char="•"/>
            </a:pPr>
            <a:r>
              <a:rPr lang="en-US" sz="2000" b="0" dirty="0">
                <a:latin typeface="Montserrat" pitchFamily="2" charset="77"/>
              </a:rPr>
              <a:t>Among the channels, Channel 3 and 5 display promising growth potential in comparison to the primary focus of Channel 2, known for its leading Visits and net orders.</a:t>
            </a:r>
          </a:p>
          <a:p>
            <a:pPr marL="342900" indent="-342900" algn="l">
              <a:spcAft>
                <a:spcPts val="600"/>
              </a:spcAft>
              <a:buFont typeface="Arial" panose="020B0604020202020204" pitchFamily="34" charset="0"/>
              <a:buChar char="•"/>
            </a:pPr>
            <a:r>
              <a:rPr lang="en-US" sz="2000" b="0" dirty="0">
                <a:latin typeface="Montserrat" pitchFamily="2" charset="77"/>
              </a:rPr>
              <a:t>Channel 3 will demand additional investment at the upper funnel to boost QSV.</a:t>
            </a:r>
          </a:p>
          <a:p>
            <a:pPr marL="342900" indent="-342900" algn="l">
              <a:spcAft>
                <a:spcPts val="600"/>
              </a:spcAft>
              <a:buFont typeface="Arial" panose="020B0604020202020204" pitchFamily="34" charset="0"/>
              <a:buChar char="•"/>
            </a:pPr>
            <a:r>
              <a:rPr lang="en-US" sz="2000" b="0" dirty="0">
                <a:latin typeface="Montserrat" pitchFamily="2" charset="77"/>
              </a:rPr>
              <a:t>While Channel 5 demonstrates a high Potential rate (QSV/Visits), enhancements are needed for both Gross and Net Orders.</a:t>
            </a:r>
          </a:p>
        </p:txBody>
      </p:sp>
      <p:sp>
        <p:nvSpPr>
          <p:cNvPr id="20" name="Slide Number Placeholder 1">
            <a:extLst>
              <a:ext uri="{FF2B5EF4-FFF2-40B4-BE49-F238E27FC236}">
                <a16:creationId xmlns:a16="http://schemas.microsoft.com/office/drawing/2014/main" id="{45BA1931-0601-571F-D116-708B9387CFC0}"/>
              </a:ext>
            </a:extLst>
          </p:cNvPr>
          <p:cNvSpPr>
            <a:spLocks noGrp="1"/>
          </p:cNvSpPr>
          <p:nvPr>
            <p:ph type="sldNum" sz="quarter" idx="2"/>
          </p:nvPr>
        </p:nvSpPr>
        <p:spPr>
          <a:xfrm>
            <a:off x="11959031" y="13081000"/>
            <a:ext cx="453238" cy="461059"/>
          </a:xfrm>
        </p:spPr>
        <p:txBody>
          <a:bodyPr/>
          <a:lstStyle/>
          <a:p>
            <a:fld id="{86CB4B4D-7CA3-9044-876B-883B54F8677D}" type="slidenum">
              <a:rPr lang="en-US" smtClean="0"/>
              <a:t>9</a:t>
            </a:fld>
            <a:endParaRPr lang="en-US"/>
          </a:p>
        </p:txBody>
      </p:sp>
      <p:sp>
        <p:nvSpPr>
          <p:cNvPr id="21" name="Rectangle 20">
            <a:extLst>
              <a:ext uri="{FF2B5EF4-FFF2-40B4-BE49-F238E27FC236}">
                <a16:creationId xmlns:a16="http://schemas.microsoft.com/office/drawing/2014/main" id="{9B709C3E-59A2-8447-AE0E-080FDC2DDC0A}"/>
              </a:ext>
            </a:extLst>
          </p:cNvPr>
          <p:cNvSpPr/>
          <p:nvPr/>
        </p:nvSpPr>
        <p:spPr>
          <a:xfrm>
            <a:off x="7184922" y="9425891"/>
            <a:ext cx="607622" cy="840462"/>
          </a:xfrm>
          <a:prstGeom prst="rect">
            <a:avLst/>
          </a:prstGeom>
          <a:solidFill>
            <a:srgbClr val="2B3574">
              <a:alpha val="2254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2" name="Rectangle 21">
            <a:extLst>
              <a:ext uri="{FF2B5EF4-FFF2-40B4-BE49-F238E27FC236}">
                <a16:creationId xmlns:a16="http://schemas.microsoft.com/office/drawing/2014/main" id="{9ABE484F-9589-4259-D724-D09C0DE02CB6}"/>
              </a:ext>
            </a:extLst>
          </p:cNvPr>
          <p:cNvSpPr/>
          <p:nvPr/>
        </p:nvSpPr>
        <p:spPr>
          <a:xfrm>
            <a:off x="7143655" y="8585878"/>
            <a:ext cx="690156" cy="840013"/>
          </a:xfrm>
          <a:prstGeom prst="rect">
            <a:avLst/>
          </a:prstGeom>
          <a:solidFill>
            <a:srgbClr val="FCD801">
              <a:alpha val="3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3" name="TextBox 22">
            <a:extLst>
              <a:ext uri="{FF2B5EF4-FFF2-40B4-BE49-F238E27FC236}">
                <a16:creationId xmlns:a16="http://schemas.microsoft.com/office/drawing/2014/main" id="{62E8354B-E618-566C-0C8B-0B78E2F29EFA}"/>
              </a:ext>
            </a:extLst>
          </p:cNvPr>
          <p:cNvSpPr txBox="1"/>
          <p:nvPr/>
        </p:nvSpPr>
        <p:spPr>
          <a:xfrm>
            <a:off x="4955787" y="3265631"/>
            <a:ext cx="50875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latin typeface="Montserrat" pitchFamily="2" charset="77"/>
              </a:rPr>
              <a:t>Qualified Shopper Visits / Visits</a:t>
            </a:r>
          </a:p>
        </p:txBody>
      </p:sp>
      <p:sp>
        <p:nvSpPr>
          <p:cNvPr id="24" name="TextBox 23">
            <a:extLst>
              <a:ext uri="{FF2B5EF4-FFF2-40B4-BE49-F238E27FC236}">
                <a16:creationId xmlns:a16="http://schemas.microsoft.com/office/drawing/2014/main" id="{72F4E6AB-E940-11EE-4FF9-51EB77A7DFCD}"/>
              </a:ext>
            </a:extLst>
          </p:cNvPr>
          <p:cNvSpPr txBox="1"/>
          <p:nvPr/>
        </p:nvSpPr>
        <p:spPr>
          <a:xfrm>
            <a:off x="4465815" y="4246001"/>
            <a:ext cx="5910085"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latin typeface="Montserrat" pitchFamily="2" charset="77"/>
              </a:rPr>
              <a:t>Gross Orders / Qualified Shopper Visits</a:t>
            </a:r>
          </a:p>
        </p:txBody>
      </p:sp>
      <p:sp>
        <p:nvSpPr>
          <p:cNvPr id="25" name="TextBox 24">
            <a:extLst>
              <a:ext uri="{FF2B5EF4-FFF2-40B4-BE49-F238E27FC236}">
                <a16:creationId xmlns:a16="http://schemas.microsoft.com/office/drawing/2014/main" id="{0B401C10-F7D7-680E-D031-0F4C07ED21F5}"/>
              </a:ext>
            </a:extLst>
          </p:cNvPr>
          <p:cNvSpPr txBox="1"/>
          <p:nvPr/>
        </p:nvSpPr>
        <p:spPr>
          <a:xfrm>
            <a:off x="3879452" y="5286990"/>
            <a:ext cx="449151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latin typeface="Montserrat" pitchFamily="2" charset="77"/>
              </a:rPr>
              <a:t>Net Orders / Gross Orders</a:t>
            </a:r>
          </a:p>
        </p:txBody>
      </p:sp>
      <p:sp>
        <p:nvSpPr>
          <p:cNvPr id="26" name="TextBox 25">
            <a:extLst>
              <a:ext uri="{FF2B5EF4-FFF2-40B4-BE49-F238E27FC236}">
                <a16:creationId xmlns:a16="http://schemas.microsoft.com/office/drawing/2014/main" id="{5B6D97C8-84DE-49EA-AA8C-4A0697631DBF}"/>
              </a:ext>
            </a:extLst>
          </p:cNvPr>
          <p:cNvSpPr txBox="1"/>
          <p:nvPr/>
        </p:nvSpPr>
        <p:spPr>
          <a:xfrm>
            <a:off x="3773171" y="6205686"/>
            <a:ext cx="4704079"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latin typeface="Montserrat" pitchFamily="2" charset="77"/>
              </a:rPr>
              <a:t>Net Room Nights / Net Orders</a:t>
            </a:r>
          </a:p>
        </p:txBody>
      </p:sp>
    </p:spTree>
    <p:extLst>
      <p:ext uri="{BB962C8B-B14F-4D97-AF65-F5344CB8AC3E}">
        <p14:creationId xmlns:p14="http://schemas.microsoft.com/office/powerpoint/2010/main" val="468495842"/>
      </p:ext>
    </p:extLst>
  </p:cSld>
  <p:clrMapOvr>
    <a:masterClrMapping/>
  </p:clrMapOvr>
  <p:transition spd="med"/>
</p:sld>
</file>

<file path=ppt/theme/theme1.xml><?xml version="1.0" encoding="utf-8"?>
<a:theme xmlns:a="http://schemas.openxmlformats.org/drawingml/2006/main" name="Whit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16462</TotalTime>
  <Words>3886</Words>
  <Application>Microsoft Macintosh PowerPoint</Application>
  <PresentationFormat>Custom</PresentationFormat>
  <Paragraphs>340</Paragraphs>
  <Slides>21</Slides>
  <Notes>1</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Calibri</vt:lpstr>
      <vt:lpstr>Helvetica</vt:lpstr>
      <vt:lpstr>Helvetica Neue</vt:lpstr>
      <vt:lpstr>Helvetica Neue Light</vt:lpstr>
      <vt:lpstr>Helvetica Neue Medium</vt:lpstr>
      <vt:lpstr>Lato Light</vt:lpstr>
      <vt:lpstr>Montserrat</vt:lpstr>
      <vt:lpstr>Montserrat Light</vt:lpstr>
      <vt:lpstr>Muli ExtraLight</vt:lpstr>
      <vt:lpstr>Poppins</vt:lpstr>
      <vt:lpstr>White</vt:lpstr>
      <vt:lpstr>Hotel Stay Growth Insights: Unveiling Opportunities </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Expedia Case Study</dc:title>
  <cp:lastModifiedBy>Addl Tariq (RIT Student)</cp:lastModifiedBy>
  <cp:revision>18</cp:revision>
  <dcterms:modified xsi:type="dcterms:W3CDTF">2023-09-29T16:04:25Z</dcterms:modified>
</cp:coreProperties>
</file>